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media/image4.jpg" ContentType="image/png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9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115" d="100"/>
          <a:sy n="115" d="100"/>
        </p:scale>
        <p:origin x="372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16015946-A9CB-4C00-9736-6695E200F66E}" type="datetimeFigureOut">
              <a:rPr lang="ru-RU" smtClean="0"/>
              <a:t>07.12.2016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F07F34-D3E1-4F39-9299-C2AFC15C611F}" type="slidenum">
              <a:rPr lang="ru-RU" smtClean="0"/>
              <a:t>‹#›</a:t>
            </a:fld>
            <a:endParaRPr lang="ru-RU"/>
          </a:p>
        </p:txBody>
      </p:sp>
      <p:cxnSp>
        <p:nvCxnSpPr>
          <p:cNvPr id="13" name="Straight Connector 12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0" y="-1"/>
            <a:ext cx="12192000" cy="457200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1749788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15946-A9CB-4C00-9736-6695E200F66E}" type="datetimeFigureOut">
              <a:rPr lang="ru-RU" smtClean="0"/>
              <a:t>07.12.2016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F07F34-D3E1-4F39-9299-C2AFC15C61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92588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15946-A9CB-4C00-9736-6695E200F66E}" type="datetimeFigureOut">
              <a:rPr lang="ru-RU" smtClean="0"/>
              <a:t>07.12.2016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F07F34-D3E1-4F39-9299-C2AFC15C611F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502569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15946-A9CB-4C00-9736-6695E200F66E}" type="datetimeFigureOut">
              <a:rPr lang="ru-RU" smtClean="0"/>
              <a:t>07.12.2016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F07F34-D3E1-4F39-9299-C2AFC15C61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3721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15946-A9CB-4C00-9736-6695E200F66E}" type="datetimeFigureOut">
              <a:rPr lang="ru-RU" smtClean="0"/>
              <a:t>07.12.2016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F07F34-D3E1-4F39-9299-C2AFC15C611F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0" y="-1"/>
            <a:ext cx="12192000" cy="457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6551540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15946-A9CB-4C00-9736-6695E200F66E}" type="datetimeFigureOut">
              <a:rPr lang="ru-RU" smtClean="0"/>
              <a:t>07.12.2016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F07F34-D3E1-4F39-9299-C2AFC15C61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55350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2">
                    <a:lumMod val="75000"/>
                  </a:schemeClr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15946-A9CB-4C00-9736-6695E200F66E}" type="datetimeFigureOut">
              <a:rPr lang="ru-RU" smtClean="0"/>
              <a:t>07.12.2016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F07F34-D3E1-4F39-9299-C2AFC15C61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74269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15946-A9CB-4C00-9736-6695E200F66E}" type="datetimeFigureOut">
              <a:rPr lang="ru-RU" smtClean="0"/>
              <a:t>07.12.2016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F07F34-D3E1-4F39-9299-C2AFC15C61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63076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15946-A9CB-4C00-9736-6695E200F66E}" type="datetimeFigureOut">
              <a:rPr lang="ru-RU" smtClean="0"/>
              <a:t>07.12.2016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F07F34-D3E1-4F39-9299-C2AFC15C61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89967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15946-A9CB-4C00-9736-6695E200F66E}" type="datetimeFigureOut">
              <a:rPr lang="ru-RU" smtClean="0"/>
              <a:t>07.12.2016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F07F34-D3E1-4F39-9299-C2AFC15C61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27236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2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15946-A9CB-4C00-9736-6695E200F66E}" type="datetimeFigureOut">
              <a:rPr lang="ru-RU" smtClean="0"/>
              <a:t>07.12.2016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F07F34-D3E1-4F39-9299-C2AFC15C611F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183838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16015946-A9CB-4C00-9736-6695E200F66E}" type="datetimeFigureOut">
              <a:rPr lang="ru-RU" smtClean="0"/>
              <a:t>07.12.2016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6DF07F34-D3E1-4F39-9299-C2AFC15C611F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0228659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50" r:id="rId1"/>
    <p:sldLayoutId id="2147483751" r:id="rId2"/>
    <p:sldLayoutId id="2147483752" r:id="rId3"/>
    <p:sldLayoutId id="2147483753" r:id="rId4"/>
    <p:sldLayoutId id="2147483754" r:id="rId5"/>
    <p:sldLayoutId id="2147483755" r:id="rId6"/>
    <p:sldLayoutId id="2147483756" r:id="rId7"/>
    <p:sldLayoutId id="2147483757" r:id="rId8"/>
    <p:sldLayoutId id="2147483758" r:id="rId9"/>
    <p:sldLayoutId id="2147483759" r:id="rId10"/>
    <p:sldLayoutId id="2147483760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2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hyperlink" Target="http://istorija-deneg.ru/zoloto-inkov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hyperlink" Target="http://goldomania.ru/menu_011.html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" y="1330037"/>
            <a:ext cx="7772400" cy="1936866"/>
          </a:xfrm>
        </p:spPr>
        <p:txBody>
          <a:bodyPr/>
          <a:lstStyle/>
          <a:p>
            <a:pPr algn="ctr"/>
            <a:r>
              <a:rPr lang="ru-RU" dirty="0" smtClean="0"/>
              <a:t>Золото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999316" y="4960137"/>
            <a:ext cx="4811684" cy="1463040"/>
          </a:xfrm>
        </p:spPr>
        <p:txBody>
          <a:bodyPr/>
          <a:lstStyle/>
          <a:p>
            <a:r>
              <a:rPr lang="ru-RU" dirty="0" smtClean="0"/>
              <a:t>Выполнила ученица 4а класса </a:t>
            </a:r>
          </a:p>
          <a:p>
            <a:pPr algn="ctr"/>
            <a:r>
              <a:rPr lang="ru-RU" dirty="0" smtClean="0"/>
              <a:t>Козлова Маша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83597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24128" y="0"/>
            <a:ext cx="9720072" cy="972589"/>
          </a:xfrm>
        </p:spPr>
        <p:txBody>
          <a:bodyPr/>
          <a:lstStyle/>
          <a:p>
            <a:r>
              <a:rPr lang="ru-RU" dirty="0" smtClean="0"/>
              <a:t>Почему золото так назвали?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24128" y="1180407"/>
            <a:ext cx="9720073" cy="5677593"/>
          </a:xfrm>
        </p:spPr>
        <p:txBody>
          <a:bodyPr/>
          <a:lstStyle/>
          <a:p>
            <a:r>
              <a:rPr lang="ru-RU" dirty="0"/>
              <a:t>Золото один из первых металлов который начало обрабатывать человечество. Так золото было известно ещё до появления какой либо письменности выяснить происхождения самого слова довольно трудно. Если брать славянские языки , то известно что слово “</a:t>
            </a:r>
            <a:r>
              <a:rPr lang="ru-RU" dirty="0">
                <a:hlinkClick r:id="rId2" tooltip="Золото инков."/>
              </a:rPr>
              <a:t>золото</a:t>
            </a:r>
            <a:r>
              <a:rPr lang="ru-RU" dirty="0"/>
              <a:t>” имело общие корни со словом “желтый”,  более ранние название которого “</a:t>
            </a:r>
            <a:r>
              <a:rPr lang="ru-RU" dirty="0" err="1"/>
              <a:t>зёлто</a:t>
            </a:r>
            <a:r>
              <a:rPr lang="ru-RU" dirty="0"/>
              <a:t>”. Другие же связывают происхождение слова “золото”, со словом “солнце” они имеют общее “</a:t>
            </a:r>
            <a:r>
              <a:rPr lang="ru-RU" dirty="0" err="1"/>
              <a:t>сол</a:t>
            </a:r>
            <a:r>
              <a:rPr lang="ru-RU" dirty="0" smtClean="0"/>
              <a:t>”.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0857" y="3429001"/>
            <a:ext cx="6708371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0434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24128" y="0"/>
            <a:ext cx="9720072" cy="847898"/>
          </a:xfrm>
        </p:spPr>
        <p:txBody>
          <a:bodyPr/>
          <a:lstStyle/>
          <a:p>
            <a:r>
              <a:rPr lang="ru-RU" dirty="0" smtClean="0"/>
              <a:t>Обозначение золота на карте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313411"/>
            <a:ext cx="6350924" cy="5544762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0925" y="1313411"/>
            <a:ext cx="5931130" cy="5544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936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24128" y="0"/>
            <a:ext cx="9720072" cy="606829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Свойства золота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24128" y="681644"/>
            <a:ext cx="9720073" cy="6176356"/>
          </a:xfrm>
        </p:spPr>
        <p:txBody>
          <a:bodyPr/>
          <a:lstStyle/>
          <a:p>
            <a:pPr algn="ctr"/>
            <a:r>
              <a:rPr lang="ru-RU" dirty="0"/>
              <a:t>По </a:t>
            </a:r>
            <a:r>
              <a:rPr lang="ru-RU" dirty="0">
                <a:hlinkClick r:id="rId2"/>
              </a:rPr>
              <a:t>физическим</a:t>
            </a:r>
            <a:r>
              <a:rPr lang="ru-RU" dirty="0"/>
              <a:t> свойствам, золото считается самым пластичным, из известных металлов, а также одним из лучших проводников тепла и электрического тока. Листы золота толщиной около 0,001 мм называются сусальным золотом. Они применяются для декоративных покрытий, в частности алтарей и куполов церквей. Например, для покрытия фонтана «Самсон» в Петродворце, было использовано всего лишь - 5 грамм золота! 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3572" y="2527069"/>
            <a:ext cx="6791497" cy="43309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2787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24128" y="0"/>
            <a:ext cx="9720072" cy="980902"/>
          </a:xfrm>
        </p:spPr>
        <p:txBody>
          <a:bodyPr/>
          <a:lstStyle/>
          <a:p>
            <a:r>
              <a:rPr lang="ru-RU" dirty="0" smtClean="0"/>
              <a:t>Применение золота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24128" y="914400"/>
            <a:ext cx="9720073" cy="5943600"/>
          </a:xfrm>
        </p:spPr>
        <p:txBody>
          <a:bodyPr/>
          <a:lstStyle/>
          <a:p>
            <a:r>
              <a:rPr lang="ru-RU" dirty="0"/>
              <a:t>Золото с давних пор закрепило за собой функцию элемента мировой финансовой системы. Запасы этого металла невелики, именно поэтому с течением истории золото практически не терялось, какие бы катаклизмы не приходилось переживать человеческому обществу: желтый металл переплавлялся и накапливался. Изделия из золота и слитки на сегодняшний день выступают в роли важнейших объектов инвестирования денежных средств. Применение золота не ограничено сферой инвестиций. Металл используется в производстве ювелирных украшений, при реализации современных технологий в самых разных отраслях промышленности, а также в медицине.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4560" y="4023360"/>
            <a:ext cx="4979324" cy="2834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8980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24128" y="0"/>
            <a:ext cx="9720072" cy="831273"/>
          </a:xfrm>
        </p:spPr>
        <p:txBody>
          <a:bodyPr/>
          <a:lstStyle/>
          <a:p>
            <a:r>
              <a:rPr lang="ru-RU" dirty="0" smtClean="0"/>
              <a:t>Места добычи золота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24127" y="764771"/>
            <a:ext cx="9720073" cy="6026727"/>
          </a:xfrm>
        </p:spPr>
        <p:txBody>
          <a:bodyPr/>
          <a:lstStyle/>
          <a:p>
            <a:r>
              <a:rPr lang="ru-RU" dirty="0"/>
              <a:t>Где добывают золото в России? Уже более двух сотен лет карта мест добычи золота пополняется новыми месторождениями. Многие из них рассыпного типа</a:t>
            </a:r>
            <a:r>
              <a:rPr lang="ru-RU" dirty="0" smtClean="0"/>
              <a:t>.</a:t>
            </a:r>
            <a:r>
              <a:rPr lang="ru-RU" dirty="0"/>
              <a:t> По результатам анализа мировой разведки и добычи золота, последние три десятка лет не могли похвастаться стабильностью: объемы производства золота постоянно менялись. Объемы продаж золота напрямую зависит от количества золотого лома, которое население сдало на переработку, а также банковских </a:t>
            </a:r>
            <a:r>
              <a:rPr lang="ru-RU" dirty="0" smtClean="0"/>
              <a:t>продаж.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9622" y="3000895"/>
            <a:ext cx="6284422" cy="38529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1076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24128" y="0"/>
            <a:ext cx="9720072" cy="748145"/>
          </a:xfrm>
        </p:spPr>
        <p:txBody>
          <a:bodyPr/>
          <a:lstStyle/>
          <a:p>
            <a:r>
              <a:rPr lang="ru-RU" dirty="0" smtClean="0"/>
              <a:t>Способы добычи золота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24128" y="814647"/>
            <a:ext cx="9720073" cy="6043353"/>
          </a:xfrm>
        </p:spPr>
        <p:txBody>
          <a:bodyPr/>
          <a:lstStyle/>
          <a:p>
            <a:r>
              <a:rPr lang="ru-RU" dirty="0"/>
              <a:t>Самое первое золото люди, скорее всего, просто находили на земле в виде самородков. Когда количество «подножного» желтого металла уменьшилось, наши предки поняли, что его можно находить, раскапывая галечники в речных долинах. О подобных способах получения золота в своих работах упоминали древние историки, жившие в разное время в разных концах света, включая </a:t>
            </a:r>
            <a:r>
              <a:rPr lang="ru-RU" dirty="0" err="1"/>
              <a:t>Аппиана</a:t>
            </a:r>
            <a:r>
              <a:rPr lang="ru-RU" dirty="0"/>
              <a:t> (Египет, 2 в. н.э.), Абдул-</a:t>
            </a:r>
            <a:r>
              <a:rPr lang="ru-RU" dirty="0" err="1"/>
              <a:t>Касим</a:t>
            </a:r>
            <a:r>
              <a:rPr lang="ru-RU" dirty="0"/>
              <a:t> </a:t>
            </a:r>
            <a:r>
              <a:rPr lang="ru-RU" dirty="0" err="1"/>
              <a:t>Убайжеллах</a:t>
            </a:r>
            <a:r>
              <a:rPr lang="ru-RU" dirty="0"/>
              <a:t> ибн </a:t>
            </a:r>
            <a:r>
              <a:rPr lang="ru-RU" dirty="0" err="1"/>
              <a:t>Хордобека</a:t>
            </a:r>
            <a:r>
              <a:rPr lang="ru-RU" dirty="0"/>
              <a:t> (885 год), Геродота (Греция, 5 в. н.э.) и др.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7891" y="3084023"/>
            <a:ext cx="5303520" cy="3773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2084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2931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9802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89" y="0"/>
            <a:ext cx="12061767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5082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нтеграл">
  <a:themeElements>
    <a:clrScheme name="Интеграл">
      <a:dk1>
        <a:srgbClr val="2E2B21"/>
      </a:dk1>
      <a:lt1>
        <a:srgbClr val="FFFFFF"/>
      </a:lt1>
      <a:dk2>
        <a:srgbClr val="605B4F"/>
      </a:dk2>
      <a:lt2>
        <a:srgbClr val="D8D6BE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Интеграл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Интеграл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4825F1AF-8DBC-4E3D-9F3D-688338DA83F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69</TotalTime>
  <Words>321</Words>
  <Application>Microsoft Office PowerPoint</Application>
  <PresentationFormat>Широкоэкранный</PresentationFormat>
  <Paragraphs>14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Calibri</vt:lpstr>
      <vt:lpstr>Tw Cen MT</vt:lpstr>
      <vt:lpstr>Tw Cen MT Condensed</vt:lpstr>
      <vt:lpstr>Wingdings 3</vt:lpstr>
      <vt:lpstr>Интеграл</vt:lpstr>
      <vt:lpstr>Золото</vt:lpstr>
      <vt:lpstr>Почему золото так назвали? </vt:lpstr>
      <vt:lpstr>Обозначение золота на карте</vt:lpstr>
      <vt:lpstr>Свойства золота</vt:lpstr>
      <vt:lpstr>Применение золота</vt:lpstr>
      <vt:lpstr>Места добычи золота</vt:lpstr>
      <vt:lpstr>Способы добычи золота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торф</dc:title>
  <dc:creator>ПК</dc:creator>
  <cp:lastModifiedBy>ПК</cp:lastModifiedBy>
  <cp:revision>5</cp:revision>
  <dcterms:created xsi:type="dcterms:W3CDTF">2016-12-07T14:49:51Z</dcterms:created>
  <dcterms:modified xsi:type="dcterms:W3CDTF">2016-12-07T15:59:07Z</dcterms:modified>
</cp:coreProperties>
</file>