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FF00"/>
    <a:srgbClr val="000066"/>
    <a:srgbClr val="000099"/>
    <a:srgbClr val="145E02"/>
    <a:srgbClr val="800080"/>
    <a:srgbClr val="CC0099"/>
    <a:srgbClr val="A50021"/>
    <a:srgbClr val="3333FF"/>
    <a:srgbClr val="05021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656" y="-2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061567-8166-4853-9CBE-87CFFABF4090}" type="datetimeFigureOut">
              <a:rPr lang="ru-RU" smtClean="0"/>
              <a:pPr/>
              <a:t>11.02.2017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A67AE8-B0F3-44E9-9B40-D718A887910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42404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A67AE8-B0F3-44E9-9B40-D718A8879101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11.02.2017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 ?><Relationships xmlns="http://schemas.openxmlformats.org/package/2006/relationships"><Relationship Id="rId3" Target="../media/image16.jpeg" Type="http://schemas.openxmlformats.org/officeDocument/2006/relationships/image"/><Relationship Id="rId2" Target="slide6.xml" Type="http://schemas.openxmlformats.org/officeDocument/2006/relationships/slide"/><Relationship Id="rId1" Target="../slideLayouts/slideLayout2.xml" Type="http://schemas.openxmlformats.org/officeDocument/2006/relationships/slideLayout"/></Relationships>
</file>

<file path=ppt/slides/_rels/slide11.xml.rels><?xml version="1.0" encoding="UTF-8" standalone="yes" ?><Relationships xmlns="http://schemas.openxmlformats.org/package/2006/relationships"><Relationship Id="rId3" Target="slide6.xml" Type="http://schemas.openxmlformats.org/officeDocument/2006/relationships/slide"/><Relationship Id="rId2" Target="../media/image17.jpeg" Type="http://schemas.openxmlformats.org/officeDocument/2006/relationships/image"/><Relationship Id="rId1" Target="../slideLayouts/slideLayout2.xml" Type="http://schemas.openxmlformats.org/officeDocument/2006/relationships/slideLayout"/><Relationship Id="rId4" Target="../media/image18.jpeg" Type="http://schemas.openxmlformats.org/officeDocument/2006/relationships/image"/></Relationships>
</file>

<file path=ppt/slides/_rels/slide12.xml.rels><?xml version="1.0" encoding="UTF-8" standalone="yes" ?><Relationships xmlns="http://schemas.openxmlformats.org/package/2006/relationships"><Relationship Id="rId3" Target="slide6.xml" Type="http://schemas.openxmlformats.org/officeDocument/2006/relationships/slide"/><Relationship Id="rId2" Target="../media/image19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slide" Target="slide6.xml"/></Relationships>
</file>

<file path=ppt/slides/_rels/slide15.xml.rels><?xml version="1.0" encoding="UTF-8" standalone="yes" ?><Relationships xmlns="http://schemas.openxmlformats.org/package/2006/relationships"><Relationship Id="rId3" Target="../media/image22.jpeg" Type="http://schemas.openxmlformats.org/officeDocument/2006/relationships/image"/><Relationship Id="rId2" Target="../media/image21.jpeg" Type="http://schemas.openxmlformats.org/officeDocument/2006/relationships/image"/><Relationship Id="rId1" Target="../slideLayouts/slideLayout2.xml" Type="http://schemas.openxmlformats.org/officeDocument/2006/relationships/slideLayout"/><Relationship Id="rId4" Target="../media/image23.jpeg" Type="http://schemas.openxmlformats.org/officeDocument/2006/relationships/image"/></Relationships>
</file>

<file path=ppt/slides/_rels/slide16.xml.rels><?xml version="1.0" encoding="UTF-8" standalone="yes" ?><Relationships xmlns="http://schemas.openxmlformats.org/package/2006/relationships"><Relationship Id="rId2" Target="../media/image24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7.xml.rels><?xml version="1.0" encoding="UTF-8" standalone="yes" ?><Relationships xmlns="http://schemas.openxmlformats.org/package/2006/relationships"><Relationship Id="rId2" Target="../media/image25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8.xml.rels><?xml version="1.0" encoding="UTF-8" standalone="yes" ?><Relationships xmlns="http://schemas.openxmlformats.org/package/2006/relationships"><Relationship Id="rId2" Target="../media/image26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" Target="slide15.xml"/><Relationship Id="rId3" Type="http://schemas.openxmlformats.org/officeDocument/2006/relationships/slide" Target="slide8.xml"/><Relationship Id="rId7" Type="http://schemas.openxmlformats.org/officeDocument/2006/relationships/slide" Target="slide13.xml"/><Relationship Id="rId2" Type="http://schemas.openxmlformats.org/officeDocument/2006/relationships/slide" Target="slide7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2.xml"/><Relationship Id="rId5" Type="http://schemas.openxmlformats.org/officeDocument/2006/relationships/slide" Target="slide10.xml"/><Relationship Id="rId4" Type="http://schemas.openxmlformats.org/officeDocument/2006/relationships/slide" Target="slide9.xml"/><Relationship Id="rId9" Type="http://schemas.openxmlformats.org/officeDocument/2006/relationships/slide" Target="slide1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slide" Target="slide6.xml"/><Relationship Id="rId4" Type="http://schemas.openxmlformats.org/officeDocument/2006/relationships/image" Target="../media/image7.jpeg"/></Relationships>
</file>

<file path=ppt/slides/_rels/slide9.xml.rels><?xml version="1.0" encoding="UTF-8" standalone="yes" ?><Relationships xmlns="http://schemas.openxmlformats.org/package/2006/relationships"><Relationship Id="rId8" Target="../media/image14.jpeg" Type="http://schemas.openxmlformats.org/officeDocument/2006/relationships/image"/><Relationship Id="rId3" Target="../media/image9.jpeg" Type="http://schemas.openxmlformats.org/officeDocument/2006/relationships/image"/><Relationship Id="rId7" Target="../media/image13.jpeg" Type="http://schemas.openxmlformats.org/officeDocument/2006/relationships/image"/><Relationship Id="rId2" Target="../media/image8.jpeg" Type="http://schemas.openxmlformats.org/officeDocument/2006/relationships/image"/><Relationship Id="rId1" Target="../slideLayouts/slideLayout2.xml" Type="http://schemas.openxmlformats.org/officeDocument/2006/relationships/slideLayout"/><Relationship Id="rId6" Target="../media/image12.jpeg" Type="http://schemas.openxmlformats.org/officeDocument/2006/relationships/image"/><Relationship Id="rId5" Target="../media/image11.jpeg" Type="http://schemas.openxmlformats.org/officeDocument/2006/relationships/image"/><Relationship Id="rId10" Target="slide6.xml" Type="http://schemas.openxmlformats.org/officeDocument/2006/relationships/slide"/><Relationship Id="rId4" Target="../media/image10.jpeg" Type="http://schemas.openxmlformats.org/officeDocument/2006/relationships/image"/><Relationship Id="rId9" Target="../media/image15.jpeg" Type="http://schemas.openxmlformats.org/officeDocument/2006/relationships/image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C:\Documents and Settings\Redaktor\Мои документы\Мои рисунки\screen\22.05.2009 18.10.11.906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5" name="TextBox 4"/>
          <p:cNvSpPr txBox="1"/>
          <p:nvPr/>
        </p:nvSpPr>
        <p:spPr>
          <a:xfrm>
            <a:off x="3000364" y="2143117"/>
            <a:ext cx="3286148" cy="2062103"/>
          </a:xfrm>
          <a:prstGeom prst="rect">
            <a:avLst/>
          </a:prstGeom>
          <a:solidFill>
            <a:srgbClr val="FFFF99"/>
          </a:solidFill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square" rtlCol="0">
            <a:spAutoFit/>
          </a:bodyPr>
          <a:lstStyle/>
          <a:p>
            <a:pPr algn="ctr"/>
            <a:r>
              <a:rPr lang="tt-RU" sz="3200" dirty="0" smtClean="0">
                <a:solidFill>
                  <a:srgbClr val="FF0000"/>
                </a:solidFill>
              </a:rPr>
              <a:t>Әдәбиятта экология проблемасының яктыртылышы</a:t>
            </a:r>
            <a:endParaRPr lang="ru-RU" dirty="0"/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t-RU" dirty="0" smtClean="0">
                <a:solidFill>
                  <a:srgbClr val="FF0000"/>
                </a:solidFill>
              </a:rPr>
              <a:t>Р.Файзуллин шигыр</a:t>
            </a:r>
            <a:r>
              <a:rPr lang="ru-RU" dirty="0" err="1" smtClean="0">
                <a:solidFill>
                  <a:srgbClr val="FF0000"/>
                </a:solidFill>
              </a:rPr>
              <a:t>ь</a:t>
            </a:r>
            <a:r>
              <a:rPr lang="tt-RU" dirty="0" smtClean="0">
                <a:solidFill>
                  <a:srgbClr val="FF0000"/>
                </a:solidFill>
              </a:rPr>
              <a:t>ләре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28802"/>
            <a:ext cx="8472518" cy="4395798"/>
          </a:xfr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b="100000"/>
            </a:path>
            <a:tileRect t="-100000" r="-100000"/>
          </a:gradFill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tt-RU" dirty="0" smtClean="0">
                <a:solidFill>
                  <a:schemeClr val="tx2">
                    <a:lumMod val="50000"/>
                  </a:schemeClr>
                </a:solidFill>
              </a:rPr>
              <a:t>     </a:t>
            </a:r>
          </a:p>
          <a:p>
            <a:pPr>
              <a:buNone/>
            </a:pPr>
            <a:r>
              <a:rPr lang="tt-RU" dirty="0" smtClean="0">
                <a:solidFill>
                  <a:schemeClr val="tx2">
                    <a:lumMod val="50000"/>
                  </a:schemeClr>
                </a:solidFill>
              </a:rPr>
              <a:t>  </a:t>
            </a:r>
            <a:r>
              <a:rPr lang="tt-RU" sz="3000" dirty="0" smtClean="0">
                <a:solidFill>
                  <a:schemeClr val="tx2">
                    <a:lumMod val="50000"/>
                  </a:schemeClr>
                </a:solidFill>
              </a:rPr>
              <a:t>Минем дә бар үзем өчен</a:t>
            </a:r>
          </a:p>
          <a:p>
            <a:pPr>
              <a:buNone/>
            </a:pPr>
            <a:r>
              <a:rPr lang="tt-RU" sz="3000" dirty="0" smtClean="0">
                <a:solidFill>
                  <a:schemeClr val="tx2">
                    <a:lumMod val="50000"/>
                  </a:schemeClr>
                </a:solidFill>
              </a:rPr>
              <a:t>  шундый як — Туган ягым:</a:t>
            </a:r>
            <a:br>
              <a:rPr lang="tt-RU" sz="3000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tt-RU" sz="3000" dirty="0" smtClean="0">
                <a:solidFill>
                  <a:schemeClr val="tx2">
                    <a:lumMod val="50000"/>
                  </a:schemeClr>
                </a:solidFill>
                <a:hlinkClick r:id="rId2" action="ppaction://hlinksldjump"/>
              </a:rPr>
              <a:t>Дога</a:t>
            </a:r>
            <a:r>
              <a:rPr lang="tt-RU" sz="3000" dirty="0" smtClean="0">
                <a:solidFill>
                  <a:schemeClr val="tx2">
                    <a:lumMod val="50000"/>
                  </a:schemeClr>
                </a:solidFill>
              </a:rPr>
              <a:t> иңгән һәр төшеннән</a:t>
            </a:r>
            <a:br>
              <a:rPr lang="tt-RU" sz="3000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tt-RU" sz="3000" dirty="0" smtClean="0">
                <a:solidFill>
                  <a:schemeClr val="tx2">
                    <a:lumMod val="50000"/>
                  </a:schemeClr>
                </a:solidFill>
              </a:rPr>
              <a:t>чишмәләр чыга аның!</a:t>
            </a:r>
            <a:endParaRPr lang="ru-RU" sz="3000" dirty="0" smtClean="0">
              <a:solidFill>
                <a:schemeClr val="tx2">
                  <a:lumMod val="50000"/>
                </a:schemeClr>
              </a:solidFill>
            </a:endParaRPr>
          </a:p>
          <a:p>
            <a:pPr>
              <a:buNone/>
            </a:pPr>
            <a:endParaRPr lang="tt-RU" dirty="0" smtClean="0"/>
          </a:p>
          <a:p>
            <a:pPr>
              <a:buNone/>
            </a:pPr>
            <a:endParaRPr lang="tt-RU" dirty="0" smtClean="0"/>
          </a:p>
          <a:p>
            <a:pPr>
              <a:buNone/>
            </a:pPr>
            <a:r>
              <a:rPr lang="tt-RU" dirty="0" smtClean="0"/>
              <a:t>Кешенең гомере башланып</a:t>
            </a:r>
          </a:p>
          <a:p>
            <a:pPr>
              <a:buNone/>
            </a:pPr>
            <a:r>
              <a:rPr lang="tt-RU" dirty="0" smtClean="0"/>
              <a:t> киткән кебек үк, </a:t>
            </a:r>
          </a:p>
          <a:p>
            <a:pPr>
              <a:buNone/>
            </a:pPr>
            <a:r>
              <a:rPr lang="tt-RU" dirty="0" smtClean="0"/>
              <a:t>инешнең дә башлангычы</a:t>
            </a:r>
          </a:p>
          <a:p>
            <a:pPr>
              <a:buNone/>
            </a:pPr>
            <a:r>
              <a:rPr lang="tt-RU" dirty="0" smtClean="0"/>
              <a:t> бар.   Бу — чишмәләр....       </a:t>
            </a:r>
            <a:endParaRPr lang="ru-RU" dirty="0"/>
          </a:p>
        </p:txBody>
      </p:sp>
      <p:pic>
        <p:nvPicPr>
          <p:cNvPr id="5" name="Рисунок 4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628" y="2214554"/>
            <a:ext cx="3857652" cy="4357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Управляющая кнопка: назад 5">
            <a:hlinkClick r:id="rId2" action="ppaction://hlinksldjump" highlightClick="1"/>
          </p:cNvPr>
          <p:cNvSpPr/>
          <p:nvPr/>
        </p:nvSpPr>
        <p:spPr>
          <a:xfrm>
            <a:off x="8643966" y="6429396"/>
            <a:ext cx="500034" cy="428604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t-RU" dirty="0" smtClean="0">
                <a:solidFill>
                  <a:srgbClr val="FF0000"/>
                </a:solidFill>
              </a:rPr>
              <a:t>Х.Туфан шигыр</a:t>
            </a:r>
            <a:r>
              <a:rPr lang="ru-RU" dirty="0" err="1" smtClean="0">
                <a:solidFill>
                  <a:srgbClr val="FF0000"/>
                </a:solidFill>
              </a:rPr>
              <a:t>ьләре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1857364"/>
            <a:ext cx="7715304" cy="4714908"/>
          </a:xfr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r="100000" b="100000"/>
            </a:path>
            <a:tileRect l="-100000" t="-100000"/>
          </a:gradFill>
        </p:spPr>
        <p:txBody>
          <a:bodyPr/>
          <a:lstStyle/>
          <a:p>
            <a:endParaRPr lang="en-US" i="1" dirty="0" smtClean="0"/>
          </a:p>
          <a:p>
            <a:endParaRPr lang="en-US" i="1" dirty="0" smtClean="0"/>
          </a:p>
          <a:p>
            <a:endParaRPr lang="en-US" i="1" dirty="0" smtClean="0"/>
          </a:p>
          <a:p>
            <a:endParaRPr lang="en-US" i="1" dirty="0" smtClean="0"/>
          </a:p>
          <a:p>
            <a:endParaRPr lang="en-US" i="1" dirty="0" smtClean="0"/>
          </a:p>
          <a:p>
            <a:pPr>
              <a:buNone/>
            </a:pPr>
            <a:endParaRPr lang="en-US" i="1" dirty="0" smtClean="0"/>
          </a:p>
          <a:p>
            <a:pPr>
              <a:buNone/>
            </a:pPr>
            <a:r>
              <a:rPr lang="en-US" i="1" dirty="0" smtClean="0"/>
              <a:t>    </a:t>
            </a:r>
            <a:r>
              <a:rPr lang="ru-RU" i="1" dirty="0" err="1" smtClean="0"/>
              <a:t>Ак</a:t>
            </a:r>
            <a:r>
              <a:rPr lang="ru-RU" i="1" dirty="0" smtClean="0"/>
              <a:t> </a:t>
            </a:r>
            <a:r>
              <a:rPr lang="ru-RU" i="1" dirty="0" err="1" smtClean="0"/>
              <a:t>каеннар</a:t>
            </a:r>
            <a:r>
              <a:rPr lang="ru-RU" i="1" dirty="0" smtClean="0"/>
              <a:t> </a:t>
            </a:r>
            <a:r>
              <a:rPr lang="ru-RU" i="1" dirty="0" err="1" smtClean="0"/>
              <a:t>азмы</a:t>
            </a:r>
            <a:r>
              <a:rPr lang="ru-RU" i="1" dirty="0" smtClean="0"/>
              <a:t> </a:t>
            </a:r>
            <a:r>
              <a:rPr lang="ru-RU" i="1" dirty="0" err="1" smtClean="0"/>
              <a:t>далаларда</a:t>
            </a:r>
            <a:r>
              <a:rPr lang="ru-RU" i="1" dirty="0" smtClean="0"/>
              <a:t>,</a:t>
            </a:r>
            <a:r>
              <a:rPr lang="tt-RU" i="1" dirty="0" smtClean="0"/>
              <a:t/>
            </a:r>
            <a:br>
              <a:rPr lang="tt-RU" i="1" dirty="0" smtClean="0"/>
            </a:br>
            <a:r>
              <a:rPr lang="ru-RU" i="1" dirty="0" err="1" smtClean="0"/>
              <a:t>Япандагы</a:t>
            </a:r>
            <a:r>
              <a:rPr lang="ru-RU" i="1" dirty="0" smtClean="0"/>
              <a:t> </a:t>
            </a:r>
            <a:r>
              <a:rPr lang="ru-RU" i="1" dirty="0" err="1" smtClean="0"/>
              <a:t>олы</a:t>
            </a:r>
            <a:r>
              <a:rPr lang="ru-RU" i="1" dirty="0" smtClean="0"/>
              <a:t> </a:t>
            </a:r>
            <a:r>
              <a:rPr lang="ru-RU" i="1" dirty="0" err="1" smtClean="0"/>
              <a:t>юлларда</a:t>
            </a:r>
            <a:r>
              <a:rPr lang="ru-RU" i="1" dirty="0" smtClean="0"/>
              <a:t>...</a:t>
            </a:r>
            <a:r>
              <a:rPr lang="tt-RU" i="1" dirty="0" smtClean="0"/>
              <a:t/>
            </a:r>
            <a:br>
              <a:rPr lang="tt-RU" i="1" dirty="0" smtClean="0"/>
            </a:br>
            <a:r>
              <a:rPr lang="tt-RU" i="1" dirty="0" smtClean="0"/>
              <a:t>Беркайда юк, ләкин сезнең сыман</a:t>
            </a:r>
            <a:br>
              <a:rPr lang="tt-RU" i="1" dirty="0" smtClean="0"/>
            </a:br>
            <a:r>
              <a:rPr lang="tt-RU" i="1" dirty="0" smtClean="0"/>
              <a:t>Сагындырган каен, — беркайда! —</a:t>
            </a:r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15140" y="2214554"/>
            <a:ext cx="2143140" cy="37862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Управляющая кнопка: назад 4">
            <a:hlinkClick r:id="rId3" action="ppaction://hlinksldjump" highlightClick="1"/>
          </p:cNvPr>
          <p:cNvSpPr/>
          <p:nvPr/>
        </p:nvSpPr>
        <p:spPr>
          <a:xfrm>
            <a:off x="8501090" y="6072206"/>
            <a:ext cx="428628" cy="571504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C:\Users\Ильшат\Desktop\береза\73164645_f_1436062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14414" y="2285992"/>
            <a:ext cx="4929222" cy="25717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1561360"/>
          </a:xfrm>
        </p:spPr>
        <p:txBody>
          <a:bodyPr>
            <a:normAutofit fontScale="90000"/>
          </a:bodyPr>
          <a:lstStyle/>
          <a:p>
            <a:pPr algn="ctr"/>
            <a:r>
              <a:rPr lang="tt-RU" dirty="0" smtClean="0">
                <a:solidFill>
                  <a:srgbClr val="FF0000"/>
                </a:solidFill>
              </a:rPr>
              <a:t/>
            </a:r>
            <a:br>
              <a:rPr lang="tt-RU" dirty="0" smtClean="0">
                <a:solidFill>
                  <a:srgbClr val="FF0000"/>
                </a:solidFill>
              </a:rPr>
            </a:br>
            <a:r>
              <a:rPr lang="tt-RU" dirty="0" smtClean="0">
                <a:solidFill>
                  <a:srgbClr val="FF0000"/>
                </a:solidFill>
              </a:rPr>
              <a:t>Ә.Баянов “Сәяхәтнамә”поэмасы</a:t>
            </a: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dirty="0"/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285860"/>
            <a:ext cx="5786446" cy="55721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1" name="Rectangle 1"/>
          <p:cNvSpPr>
            <a:spLocks noChangeArrowheads="1"/>
          </p:cNvSpPr>
          <p:nvPr/>
        </p:nvSpPr>
        <p:spPr bwMode="auto">
          <a:xfrm>
            <a:off x="5786446" y="1785926"/>
            <a:ext cx="2928958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Чаң кагам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мин:</a:t>
            </a:r>
            <a:r>
              <a:rPr kumimoji="0" lang="tt-RU" sz="2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tt-RU" sz="2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28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— Бар </a:t>
            </a:r>
            <a:r>
              <a:rPr kumimoji="0" lang="ru-RU" sz="2800" b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халыклар</a:t>
            </a:r>
            <a:r>
              <a:rPr kumimoji="0" lang="ru-RU" sz="28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!</a:t>
            </a:r>
            <a:r>
              <a:rPr kumimoji="0" lang="tt-RU" sz="28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tt-RU" sz="28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tt-RU" sz="28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Барлык теләк-гадәтләрне</a:t>
            </a:r>
            <a:br>
              <a:rPr kumimoji="0" lang="tt-RU" sz="28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tt-RU" sz="28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Буйсындырып бары акылга,</a:t>
            </a:r>
            <a:br>
              <a:rPr kumimoji="0" lang="tt-RU" sz="28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tt-RU" sz="28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Кул бирегез бер-берегезгә</a:t>
            </a:r>
            <a:br>
              <a:rPr kumimoji="0" lang="tt-RU" sz="28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tt-RU" sz="28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Җир хакына, яшәү хакына</a:t>
            </a:r>
            <a:r>
              <a:rPr kumimoji="0" lang="tt-RU" sz="13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!</a:t>
            </a:r>
            <a:endParaRPr kumimoji="0" lang="tt-RU" sz="18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Управляющая кнопка: назад 5">
            <a:hlinkClick r:id="rId3" action="ppaction://hlinksldjump" highlightClick="1"/>
          </p:cNvPr>
          <p:cNvSpPr/>
          <p:nvPr/>
        </p:nvSpPr>
        <p:spPr>
          <a:xfrm>
            <a:off x="8358214" y="6072206"/>
            <a:ext cx="785786" cy="785794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t-RU" dirty="0" smtClean="0">
                <a:solidFill>
                  <a:srgbClr val="FF0000"/>
                </a:solidFill>
              </a:rPr>
              <a:t>Г.Бәширов  әсәрләре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chemeClr val="accent4">
              <a:lumMod val="20000"/>
              <a:lumOff val="80000"/>
            </a:schemeClr>
          </a:solidFill>
        </p:spPr>
        <p:txBody>
          <a:bodyPr>
            <a:normAutofit lnSpcReduction="10000"/>
          </a:bodyPr>
          <a:lstStyle/>
          <a:p>
            <a:pPr algn="just"/>
            <a:r>
              <a:rPr lang="tt-RU" sz="3200" b="1" i="1" dirty="0" smtClean="0"/>
              <a:t>"Кешенең борынгыдан килгән гуманлы карашларына, гореф-гадәтләренә, еллар буена сыналып килгән тормыш тәжрибәсенә хилаф килердәй, аны рухи, әхлакый яктан рәнжетердәй башбаштаклык ахыр чиктә табигатькә дә зарар булып төшә"</a:t>
            </a:r>
            <a:r>
              <a:rPr lang="tt-RU" sz="3200" dirty="0" smtClean="0"/>
              <a:t> дип язган халык язучысы Г. Бәширов</a:t>
            </a:r>
            <a:r>
              <a:rPr lang="tt-RU" dirty="0" smtClean="0"/>
              <a:t>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t-RU" dirty="0" smtClean="0"/>
              <a:t>“Туган ягым-яшел бишек”</a:t>
            </a:r>
            <a:endParaRPr lang="ru-RU" dirty="0"/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00760" y="1928802"/>
            <a:ext cx="2857520" cy="4500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85720" y="2071678"/>
            <a:ext cx="5072098" cy="397031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marL="514350" indent="-514350">
              <a:buAutoNum type="arabicPeriod"/>
            </a:pPr>
            <a:r>
              <a:rPr lang="tt-RU" sz="2800" dirty="0" smtClean="0"/>
              <a:t>Балага бишегендә рәхәт булган кебек, һәр кешегә дә үз туган җирендә рәхәт булырга тиеш.</a:t>
            </a:r>
          </a:p>
          <a:p>
            <a:pPr marL="514350" indent="-514350">
              <a:buAutoNum type="arabicPeriod"/>
            </a:pPr>
            <a:endParaRPr lang="ru-RU" sz="2800" dirty="0" smtClean="0"/>
          </a:p>
          <a:p>
            <a:r>
              <a:rPr lang="tt-RU" sz="2800" dirty="0" smtClean="0"/>
              <a:t>2. Туган якның матурлыгы, яшел табигате кешене юаткан кебек, бишек тә баланы юата, тынычландыра.</a:t>
            </a:r>
            <a:endParaRPr lang="ru-RU" sz="2800" dirty="0"/>
          </a:p>
        </p:txBody>
      </p:sp>
      <p:sp>
        <p:nvSpPr>
          <p:cNvPr id="6" name="Управляющая кнопка: назад 5">
            <a:hlinkClick r:id="rId4" action="ppaction://hlinksldjump" highlightClick="1"/>
          </p:cNvPr>
          <p:cNvSpPr/>
          <p:nvPr/>
        </p:nvSpPr>
        <p:spPr>
          <a:xfrm>
            <a:off x="8215338" y="6143620"/>
            <a:ext cx="928662" cy="71438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tt-RU" dirty="0" smtClean="0">
                <a:solidFill>
                  <a:srgbClr val="FF0000"/>
                </a:solidFill>
              </a:rPr>
              <a:t>М.Мәһдиев   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" name="Управляющая кнопка: назад 3">
            <a:hlinkClick r:id="" action="ppaction://hlinkshowjump?jump=previousslide" highlightClick="1"/>
          </p:cNvPr>
          <p:cNvSpPr/>
          <p:nvPr/>
        </p:nvSpPr>
        <p:spPr>
          <a:xfrm>
            <a:off x="11144296" y="6072206"/>
            <a:ext cx="1042416" cy="1042416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Содержимое 4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2000240"/>
            <a:ext cx="3581408" cy="4506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3504" y="4286256"/>
            <a:ext cx="3714776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29454" y="571480"/>
            <a:ext cx="1936657" cy="23730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5000628" y="2285993"/>
            <a:ext cx="3143272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</a:pPr>
            <a:endParaRPr lang="tt-RU" sz="5000" dirty="0" smtClean="0">
              <a:solidFill>
                <a:srgbClr val="FF0000"/>
              </a:solidFill>
              <a:latin typeface="Calibri"/>
              <a:ea typeface="+mj-ea"/>
              <a:cs typeface="+mj-cs"/>
            </a:endParaRPr>
          </a:p>
          <a:p>
            <a:pPr lvl="0" algn="ctr">
              <a:spcBef>
                <a:spcPct val="0"/>
              </a:spcBef>
            </a:pPr>
            <a:r>
              <a:rPr lang="tt-RU" sz="3200" dirty="0" smtClean="0">
                <a:solidFill>
                  <a:srgbClr val="FF0000"/>
                </a:solidFill>
                <a:latin typeface="Calibri"/>
                <a:ea typeface="+mj-ea"/>
                <a:cs typeface="+mj-cs"/>
              </a:rPr>
              <a:t>Торналар төшкән җирдә</a:t>
            </a:r>
            <a:r>
              <a:rPr lang="tt-RU" sz="5000" dirty="0" smtClean="0">
                <a:solidFill>
                  <a:srgbClr val="FF0000"/>
                </a:solidFill>
                <a:latin typeface="Calibri"/>
                <a:ea typeface="+mj-ea"/>
                <a:cs typeface="+mj-cs"/>
              </a:rPr>
              <a:t>”</a:t>
            </a:r>
            <a:endParaRPr lang="ru-RU" sz="5000" dirty="0">
              <a:solidFill>
                <a:srgbClr val="FF0000"/>
              </a:solidFill>
              <a:latin typeface="Calibri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2071678"/>
            <a:ext cx="8072494" cy="4143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2910" y="1928802"/>
            <a:ext cx="7929618" cy="4143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164307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. </a:t>
            </a:r>
            <a:r>
              <a:rPr lang="ru-RU" sz="2700" b="1" dirty="0" err="1" smtClean="0">
                <a:solidFill>
                  <a:schemeClr val="tx1"/>
                </a:solidFill>
              </a:rPr>
              <a:t>Чәчәк ат</a:t>
            </a:r>
            <a:r>
              <a:rPr lang="ru-RU" sz="2700" b="1" dirty="0" smtClean="0">
                <a:solidFill>
                  <a:schemeClr val="tx1"/>
                </a:solidFill>
              </a:rPr>
              <a:t> </a:t>
            </a:r>
            <a:r>
              <a:rPr lang="ru-RU" sz="2700" b="1" dirty="0" err="1" smtClean="0">
                <a:solidFill>
                  <a:schemeClr val="tx1"/>
                </a:solidFill>
              </a:rPr>
              <a:t>син</a:t>
            </a:r>
            <a:r>
              <a:rPr lang="ru-RU" sz="2700" b="1" dirty="0" smtClean="0">
                <a:solidFill>
                  <a:schemeClr val="tx1"/>
                </a:solidFill>
              </a:rPr>
              <a:t>, минем </a:t>
            </a:r>
            <a:r>
              <a:rPr lang="ru-RU" sz="2700" b="1" dirty="0" err="1" smtClean="0">
                <a:solidFill>
                  <a:schemeClr val="tx1"/>
                </a:solidFill>
              </a:rPr>
              <a:t>яраткан</a:t>
            </a:r>
            <a:r>
              <a:rPr lang="ru-RU" sz="2700" b="1" dirty="0" smtClean="0">
                <a:solidFill>
                  <a:schemeClr val="tx1"/>
                </a:solidFill>
              </a:rPr>
              <a:t>, </a:t>
            </a:r>
            <a:r>
              <a:rPr lang="ru-RU" sz="2700" b="1" dirty="0" err="1" smtClean="0">
                <a:solidFill>
                  <a:schemeClr val="tx1"/>
                </a:solidFill>
              </a:rPr>
              <a:t>сөекле</a:t>
            </a:r>
            <a:r>
              <a:rPr lang="ru-RU" sz="2700" b="1" dirty="0" smtClean="0">
                <a:solidFill>
                  <a:schemeClr val="tx1"/>
                </a:solidFill>
              </a:rPr>
              <a:t>,</a:t>
            </a:r>
            <a:r>
              <a:rPr lang="tt-RU" sz="2700" b="1" dirty="0" smtClean="0">
                <a:solidFill>
                  <a:schemeClr val="tx1"/>
                </a:solidFill>
              </a:rPr>
              <a:t> Туган ягым</a:t>
            </a:r>
            <a:r>
              <a:rPr lang="ru-RU" sz="2700" b="1" dirty="0" smtClean="0">
                <a:solidFill>
                  <a:schemeClr val="tx1"/>
                </a:solidFill>
              </a:rPr>
              <a:t>.</a:t>
            </a:r>
            <a:br>
              <a:rPr lang="ru-RU" sz="2700" b="1" dirty="0" smtClean="0">
                <a:solidFill>
                  <a:schemeClr val="tx1"/>
                </a:solidFill>
              </a:rPr>
            </a:br>
            <a:r>
              <a:rPr lang="ru-RU" sz="2700" b="1" dirty="0" smtClean="0">
                <a:solidFill>
                  <a:schemeClr val="tx1"/>
                </a:solidFill>
              </a:rPr>
              <a:t> </a:t>
            </a:r>
            <a:r>
              <a:rPr lang="ru-RU" sz="2700" b="1" dirty="0" err="1" smtClean="0">
                <a:solidFill>
                  <a:schemeClr val="tx1"/>
                </a:solidFill>
              </a:rPr>
              <a:t>Ләкин чәчәк кебек</a:t>
            </a:r>
            <a:r>
              <a:rPr lang="ru-RU" sz="2700" b="1" dirty="0" smtClean="0">
                <a:solidFill>
                  <a:schemeClr val="tx1"/>
                </a:solidFill>
              </a:rPr>
              <a:t> </a:t>
            </a:r>
            <a:r>
              <a:rPr lang="ru-RU" sz="2700" b="1" dirty="0" err="1" smtClean="0">
                <a:solidFill>
                  <a:schemeClr val="tx1"/>
                </a:solidFill>
              </a:rPr>
              <a:t>шиңмә, саргайма</a:t>
            </a:r>
            <a:r>
              <a:rPr lang="ru-RU" sz="2700" b="1" dirty="0" smtClean="0">
                <a:solidFill>
                  <a:schemeClr val="tx1"/>
                </a:solidFill>
              </a:rPr>
              <a:t> </a:t>
            </a:r>
            <a:r>
              <a:rPr lang="ru-RU" sz="2700" b="1" dirty="0" err="1" smtClean="0">
                <a:solidFill>
                  <a:schemeClr val="tx1"/>
                </a:solidFill>
              </a:rPr>
              <a:t>һәм кипмә.</a:t>
            </a:r>
            <a:r>
              <a:rPr lang="ru-RU" sz="2700" b="1" dirty="0" smtClean="0">
                <a:solidFill>
                  <a:schemeClr val="tx1"/>
                </a:solidFill>
              </a:rPr>
              <a:t> </a:t>
            </a:r>
            <a:br>
              <a:rPr lang="ru-RU" sz="2700" b="1" dirty="0" smtClean="0">
                <a:solidFill>
                  <a:schemeClr val="tx1"/>
                </a:solidFill>
              </a:rPr>
            </a:br>
            <a:r>
              <a:rPr lang="ru-RU" sz="2700" b="1" dirty="0" err="1" smtClean="0">
                <a:solidFill>
                  <a:schemeClr val="tx1"/>
                </a:solidFill>
              </a:rPr>
              <a:t>Чәчәккә </a:t>
            </a:r>
            <a:r>
              <a:rPr lang="ru-RU" sz="2700" b="1" dirty="0" smtClean="0">
                <a:solidFill>
                  <a:schemeClr val="tx1"/>
                </a:solidFill>
              </a:rPr>
              <a:t>су </a:t>
            </a:r>
            <a:r>
              <a:rPr lang="ru-RU" sz="2700" b="1" dirty="0" err="1" smtClean="0">
                <a:solidFill>
                  <a:schemeClr val="tx1"/>
                </a:solidFill>
              </a:rPr>
              <a:t>сибеп</a:t>
            </a:r>
            <a:r>
              <a:rPr lang="ru-RU" sz="2700" b="1" dirty="0" smtClean="0">
                <a:solidFill>
                  <a:schemeClr val="tx1"/>
                </a:solidFill>
              </a:rPr>
              <a:t> </a:t>
            </a:r>
            <a:r>
              <a:rPr lang="ru-RU" sz="2700" b="1" dirty="0" err="1" smtClean="0">
                <a:solidFill>
                  <a:schemeClr val="tx1"/>
                </a:solidFill>
              </a:rPr>
              <a:t>торучы</a:t>
            </a:r>
            <a:r>
              <a:rPr lang="ru-RU" sz="2700" b="1" dirty="0" smtClean="0">
                <a:solidFill>
                  <a:schemeClr val="tx1"/>
                </a:solidFill>
              </a:rPr>
              <a:t> </a:t>
            </a:r>
            <a:r>
              <a:rPr lang="ru-RU" sz="2700" b="1" dirty="0" err="1" smtClean="0">
                <a:solidFill>
                  <a:schemeClr val="tx1"/>
                </a:solidFill>
              </a:rPr>
              <a:t>кеше</a:t>
            </a:r>
            <a:r>
              <a:rPr lang="ru-RU" sz="2700" b="1" dirty="0" smtClean="0">
                <a:solidFill>
                  <a:schemeClr val="tx1"/>
                </a:solidFill>
              </a:rPr>
              <a:t> </a:t>
            </a:r>
            <a:r>
              <a:rPr lang="ru-RU" sz="2700" b="1" dirty="0" err="1" smtClean="0">
                <a:solidFill>
                  <a:schemeClr val="tx1"/>
                </a:solidFill>
              </a:rPr>
              <a:t>кебек</a:t>
            </a:r>
            <a:r>
              <a:rPr lang="ru-RU" sz="2700" b="1" dirty="0" smtClean="0">
                <a:solidFill>
                  <a:schemeClr val="tx1"/>
                </a:solidFill>
              </a:rPr>
              <a:t>, </a:t>
            </a:r>
            <a:r>
              <a:rPr lang="ru-RU" sz="2700" b="1" dirty="0" err="1" smtClean="0">
                <a:solidFill>
                  <a:schemeClr val="tx1"/>
                </a:solidFill>
              </a:rPr>
              <a:t>кырыеңда һәрвакыт яраткан</a:t>
            </a:r>
            <a:r>
              <a:rPr lang="ru-RU" sz="2700" b="1" dirty="0" smtClean="0">
                <a:solidFill>
                  <a:schemeClr val="tx1"/>
                </a:solidFill>
              </a:rPr>
              <a:t> </a:t>
            </a:r>
            <a:r>
              <a:rPr lang="ru-RU" sz="2700" b="1" dirty="0" err="1" smtClean="0">
                <a:solidFill>
                  <a:schemeClr val="tx1"/>
                </a:solidFill>
              </a:rPr>
              <a:t>кешең</a:t>
            </a:r>
            <a:r>
              <a:rPr lang="ru-RU" sz="2700" b="1" dirty="0" smtClean="0">
                <a:solidFill>
                  <a:schemeClr val="tx1"/>
                </a:solidFill>
              </a:rPr>
              <a:t>, </a:t>
            </a:r>
            <a:r>
              <a:rPr lang="ru-RU" sz="2700" b="1" dirty="0" err="1" smtClean="0">
                <a:solidFill>
                  <a:schemeClr val="tx1"/>
                </a:solidFill>
              </a:rPr>
              <a:t>су</a:t>
            </a:r>
            <a:r>
              <a:rPr lang="ru-RU" sz="2700" b="1" dirty="0" smtClean="0">
                <a:solidFill>
                  <a:schemeClr val="tx1"/>
                </a:solidFill>
              </a:rPr>
              <a:t> </a:t>
            </a:r>
            <a:r>
              <a:rPr lang="ru-RU" sz="2700" b="1" dirty="0" err="1" smtClean="0">
                <a:solidFill>
                  <a:schemeClr val="tx1"/>
                </a:solidFill>
              </a:rPr>
              <a:t>сибүчең </a:t>
            </a:r>
            <a:r>
              <a:rPr lang="ru-RU" sz="2700" b="1" dirty="0" smtClean="0">
                <a:solidFill>
                  <a:schemeClr val="tx1"/>
                </a:solidFill>
              </a:rPr>
              <a:t>— </a:t>
            </a:r>
            <a:r>
              <a:rPr lang="ru-RU" sz="2700" b="1" dirty="0" err="1" smtClean="0">
                <a:solidFill>
                  <a:schemeClr val="tx1"/>
                </a:solidFill>
              </a:rPr>
              <a:t>синдә яшәүче халкың булсын</a:t>
            </a:r>
            <a:r>
              <a:rPr lang="ru-RU" sz="2700" dirty="0" smtClean="0"/>
              <a:t>.</a:t>
            </a:r>
            <a:endParaRPr lang="ru-RU" sz="2700" dirty="0"/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2428868"/>
            <a:ext cx="8072494" cy="40322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352" cy="27664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t-RU" dirty="0" smtClean="0"/>
              <a:t>Т</a:t>
            </a:r>
            <a:r>
              <a:rPr lang="ru-RU" dirty="0" err="1" smtClean="0"/>
              <a:t>абигатьне</a:t>
            </a:r>
            <a:r>
              <a:rPr lang="ru-RU" dirty="0" smtClean="0"/>
              <a:t> </a:t>
            </a:r>
            <a:r>
              <a:rPr lang="ru-RU" dirty="0" err="1" smtClean="0"/>
              <a:t>пычрату</a:t>
            </a:r>
            <a:r>
              <a:rPr lang="ru-RU" dirty="0" smtClean="0"/>
              <a:t>, </a:t>
            </a:r>
            <a:r>
              <a:rPr lang="ru-RU" dirty="0" err="1" smtClean="0"/>
              <a:t>аңа зыян</a:t>
            </a:r>
            <a:r>
              <a:rPr lang="ru-RU" dirty="0" smtClean="0"/>
              <a:t> </a:t>
            </a:r>
            <a:r>
              <a:rPr lang="ru-RU" dirty="0" err="1" smtClean="0"/>
              <a:t>китерү очраклары</a:t>
            </a:r>
            <a:r>
              <a:rPr lang="ru-RU" dirty="0" smtClean="0"/>
              <a:t> да </a:t>
            </a:r>
            <a:r>
              <a:rPr lang="ru-RU" dirty="0" err="1" smtClean="0"/>
              <a:t>артты</a:t>
            </a:r>
            <a:r>
              <a:rPr lang="ru-RU" dirty="0" smtClean="0"/>
              <a:t>. </a:t>
            </a:r>
            <a:r>
              <a:rPr lang="ru-RU" dirty="0" err="1" smtClean="0"/>
              <a:t>Эчә торган</a:t>
            </a:r>
            <a:r>
              <a:rPr lang="ru-RU" dirty="0" smtClean="0"/>
              <a:t> </a:t>
            </a:r>
            <a:r>
              <a:rPr lang="ru-RU" dirty="0" err="1" smtClean="0"/>
              <a:t>суыбыз</a:t>
            </a:r>
            <a:r>
              <a:rPr lang="ru-RU" dirty="0" smtClean="0"/>
              <a:t> </a:t>
            </a:r>
            <a:r>
              <a:rPr lang="ru-RU" dirty="0" err="1" smtClean="0"/>
              <a:t>эчәргә яраксызланды</a:t>
            </a:r>
            <a:r>
              <a:rPr lang="ru-RU" dirty="0" smtClean="0"/>
              <a:t>, </a:t>
            </a:r>
            <a:r>
              <a:rPr lang="ru-RU" dirty="0" err="1" smtClean="0"/>
              <a:t>чишмәләр кибә, тургайлар</a:t>
            </a:r>
            <a:r>
              <a:rPr lang="ru-RU" dirty="0" smtClean="0"/>
              <a:t> </a:t>
            </a:r>
            <a:r>
              <a:rPr lang="ru-RU" dirty="0" err="1" smtClean="0"/>
              <a:t>сайравы</a:t>
            </a:r>
            <a:r>
              <a:rPr lang="ru-RU" dirty="0" smtClean="0"/>
              <a:t> </a:t>
            </a:r>
            <a:r>
              <a:rPr lang="ru-RU" dirty="0" err="1" smtClean="0"/>
              <a:t>сирәгәйде, урманда</a:t>
            </a:r>
            <a:r>
              <a:rPr lang="ru-RU" dirty="0" smtClean="0"/>
              <a:t> </a:t>
            </a:r>
            <a:r>
              <a:rPr lang="ru-RU" dirty="0" err="1" smtClean="0"/>
              <a:t>киек-җанварлар үлеп бетә башлады</a:t>
            </a:r>
            <a:r>
              <a:rPr lang="ru-RU" dirty="0" smtClean="0"/>
              <a:t>, </a:t>
            </a:r>
            <a:r>
              <a:rPr lang="ru-RU" dirty="0" err="1" smtClean="0"/>
              <a:t>меңьяшәр имәннәр кипте</a:t>
            </a:r>
            <a:r>
              <a:rPr lang="ru-RU" dirty="0" smtClean="0"/>
              <a:t>... </a:t>
            </a:r>
            <a:r>
              <a:rPr lang="ru-RU" dirty="0" err="1" smtClean="0"/>
              <a:t>Болар</a:t>
            </a:r>
            <a:r>
              <a:rPr lang="ru-RU" dirty="0" smtClean="0"/>
              <a:t> </a:t>
            </a:r>
            <a:r>
              <a:rPr lang="ru-RU" dirty="0" err="1" smtClean="0"/>
              <a:t>барысы</a:t>
            </a:r>
            <a:r>
              <a:rPr lang="ru-RU" dirty="0" smtClean="0"/>
              <a:t> да — </a:t>
            </a:r>
            <a:r>
              <a:rPr lang="ru-RU" dirty="0" err="1" smtClean="0"/>
              <a:t>һәлакәт</a:t>
            </a:r>
            <a:r>
              <a:rPr lang="ru-RU" dirty="0" smtClean="0"/>
              <a:t>. </a:t>
            </a:r>
            <a:r>
              <a:rPr lang="ru-RU" dirty="0" err="1" smtClean="0"/>
              <a:t>Әгәр вакытында</a:t>
            </a:r>
            <a:r>
              <a:rPr lang="ru-RU" dirty="0" smtClean="0"/>
              <a:t> </a:t>
            </a:r>
            <a:r>
              <a:rPr lang="ru-RU" dirty="0" err="1" smtClean="0"/>
              <a:t>аңыбызга килмәсәк, табигатькә якынаймасак</a:t>
            </a:r>
            <a:r>
              <a:rPr lang="ru-RU" dirty="0" smtClean="0"/>
              <a:t>, </a:t>
            </a:r>
            <a:r>
              <a:rPr lang="ru-RU" dirty="0" err="1" smtClean="0"/>
              <a:t>үзебез казыган</a:t>
            </a:r>
            <a:r>
              <a:rPr lang="ru-RU" dirty="0" smtClean="0"/>
              <a:t> </a:t>
            </a:r>
            <a:r>
              <a:rPr lang="ru-RU" dirty="0" err="1" smtClean="0"/>
              <a:t>чокырга</a:t>
            </a:r>
            <a:r>
              <a:rPr lang="ru-RU" dirty="0" smtClean="0"/>
              <a:t> </a:t>
            </a:r>
            <a:r>
              <a:rPr lang="ru-RU" dirty="0" err="1" smtClean="0"/>
              <a:t>үзебез төшмәбезме?</a:t>
            </a:r>
            <a:r>
              <a:rPr lang="ru-RU" dirty="0" smtClean="0"/>
              <a:t> </a:t>
            </a:r>
            <a:r>
              <a:rPr lang="ru-RU" dirty="0" err="1" smtClean="0"/>
              <a:t>Менә шулар</a:t>
            </a:r>
            <a:r>
              <a:rPr lang="ru-RU" dirty="0" smtClean="0"/>
              <a:t> </a:t>
            </a:r>
            <a:r>
              <a:rPr lang="ru-RU" dirty="0" err="1" smtClean="0"/>
              <a:t>турында</a:t>
            </a:r>
            <a:r>
              <a:rPr lang="ru-RU" dirty="0" smtClean="0"/>
              <a:t> </a:t>
            </a:r>
            <a:r>
              <a:rPr lang="ru-RU" dirty="0" err="1" smtClean="0"/>
              <a:t>ачынып</a:t>
            </a:r>
            <a:r>
              <a:rPr lang="ru-RU" dirty="0" smtClean="0"/>
              <a:t> яза </a:t>
            </a:r>
            <a:r>
              <a:rPr lang="ru-RU" dirty="0" err="1" smtClean="0"/>
              <a:t>олы</a:t>
            </a:r>
            <a:r>
              <a:rPr lang="ru-RU" dirty="0" smtClean="0"/>
              <a:t> </a:t>
            </a:r>
            <a:r>
              <a:rPr lang="ru-RU" dirty="0" err="1" smtClean="0"/>
              <a:t>әдипләребез</a:t>
            </a:r>
            <a:r>
              <a:rPr lang="ru-RU" dirty="0" smtClean="0"/>
              <a:t>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428604"/>
            <a:ext cx="8229600" cy="1143000"/>
          </a:xfrm>
          <a:solidFill>
            <a:srgbClr val="92D050"/>
          </a:solidFill>
        </p:spPr>
        <p:txBody>
          <a:bodyPr>
            <a:normAutofit/>
          </a:bodyPr>
          <a:lstStyle/>
          <a:p>
            <a:pPr algn="ctr"/>
            <a:r>
              <a:rPr lang="tt-RU" sz="2000" dirty="0" smtClean="0">
                <a:solidFill>
                  <a:srgbClr val="C00000"/>
                </a:solidFill>
              </a:rPr>
              <a:t>“Табигат</a:t>
            </a:r>
            <a:r>
              <a:rPr lang="ru-RU" sz="2000" dirty="0" err="1" smtClean="0">
                <a:solidFill>
                  <a:srgbClr val="C00000"/>
                </a:solidFill>
              </a:rPr>
              <a:t>ь</a:t>
            </a:r>
            <a:r>
              <a:rPr lang="ru-RU" sz="2000" dirty="0" smtClean="0">
                <a:solidFill>
                  <a:srgbClr val="C00000"/>
                </a:solidFill>
              </a:rPr>
              <a:t> </a:t>
            </a:r>
            <a:r>
              <a:rPr lang="ru-RU" sz="2000" dirty="0" err="1" smtClean="0">
                <a:solidFill>
                  <a:srgbClr val="C00000"/>
                </a:solidFill>
              </a:rPr>
              <a:t>кочагында</a:t>
            </a:r>
            <a:r>
              <a:rPr lang="ru-RU" sz="2000" dirty="0" smtClean="0">
                <a:solidFill>
                  <a:srgbClr val="C00000"/>
                </a:solidFill>
              </a:rPr>
              <a:t> </a:t>
            </a:r>
            <a:r>
              <a:rPr lang="ru-RU" sz="2000" dirty="0" err="1" smtClean="0">
                <a:solidFill>
                  <a:srgbClr val="C00000"/>
                </a:solidFill>
              </a:rPr>
              <a:t>яш</a:t>
            </a:r>
            <a:r>
              <a:rPr lang="tt-RU" sz="2000" dirty="0" smtClean="0">
                <a:solidFill>
                  <a:srgbClr val="C00000"/>
                </a:solidFill>
              </a:rPr>
              <a:t>әү, аны күреп тору, </a:t>
            </a:r>
            <a:br>
              <a:rPr lang="tt-RU" sz="2000" dirty="0" smtClean="0">
                <a:solidFill>
                  <a:srgbClr val="C00000"/>
                </a:solidFill>
              </a:rPr>
            </a:br>
            <a:r>
              <a:rPr lang="tt-RU" sz="2000" dirty="0" smtClean="0">
                <a:solidFill>
                  <a:srgbClr val="C00000"/>
                </a:solidFill>
              </a:rPr>
              <a:t>аның белән сөйләшү-бәхет” </a:t>
            </a:r>
            <a:br>
              <a:rPr lang="tt-RU" sz="2000" dirty="0" smtClean="0">
                <a:solidFill>
                  <a:srgbClr val="C00000"/>
                </a:solidFill>
              </a:rPr>
            </a:br>
            <a:r>
              <a:rPr lang="tt-RU" sz="2000" dirty="0" smtClean="0">
                <a:solidFill>
                  <a:srgbClr val="C00000"/>
                </a:solidFill>
              </a:rPr>
              <a:t> дип язган Л.Н.Толстой.</a:t>
            </a:r>
            <a:endParaRPr lang="ru-RU" sz="2000" dirty="0">
              <a:solidFill>
                <a:srgbClr val="C00000"/>
              </a:solidFill>
            </a:endParaRPr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714348" y="1571612"/>
            <a:ext cx="7929618" cy="5286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tt-RU" sz="4000" b="1" i="1" dirty="0" smtClean="0"/>
              <a:t>Татарстан Республикасы Конституциясенең 55нче матдәсендә “Табигатькә сакчыл караш – Татарстан Республикасының һәр гражданы бурычы”</a:t>
            </a:r>
            <a:r>
              <a:rPr lang="tt-RU" sz="4000" dirty="0" smtClean="0"/>
              <a:t> диелгән.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7972452" cy="1132732"/>
          </a:xfrm>
          <a:solidFill>
            <a:srgbClr val="FFFF00"/>
          </a:solidFill>
        </p:spPr>
        <p:txBody>
          <a:bodyPr/>
          <a:lstStyle/>
          <a:p>
            <a:pPr algn="ctr"/>
            <a:r>
              <a:rPr lang="tt-RU" dirty="0" smtClean="0">
                <a:solidFill>
                  <a:srgbClr val="000099"/>
                </a:solidFill>
              </a:rPr>
              <a:t>Табигат</a:t>
            </a:r>
            <a:r>
              <a:rPr lang="ru-RU" dirty="0" err="1" smtClean="0">
                <a:solidFill>
                  <a:srgbClr val="000099"/>
                </a:solidFill>
              </a:rPr>
              <a:t>ь</a:t>
            </a:r>
            <a:r>
              <a:rPr lang="tt-RU" dirty="0" smtClean="0">
                <a:solidFill>
                  <a:srgbClr val="000099"/>
                </a:solidFill>
              </a:rPr>
              <a:t>-сузенең мәг</a:t>
            </a:r>
            <a:r>
              <a:rPr lang="ru-RU" dirty="0" err="1" smtClean="0">
                <a:solidFill>
                  <a:srgbClr val="000099"/>
                </a:solidFill>
              </a:rPr>
              <a:t>ъ</a:t>
            </a:r>
            <a:r>
              <a:rPr lang="tt-RU" dirty="0" smtClean="0">
                <a:solidFill>
                  <a:srgbClr val="000099"/>
                </a:solidFill>
              </a:rPr>
              <a:t>нәсе</a:t>
            </a:r>
            <a:endParaRPr lang="ru-RU" dirty="0">
              <a:solidFill>
                <a:srgbClr val="000099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785926"/>
            <a:ext cx="9144000" cy="5072074"/>
          </a:xfrm>
          <a:solidFill>
            <a:schemeClr val="accent3"/>
          </a:solidFill>
        </p:spPr>
        <p:txBody>
          <a:bodyPr/>
          <a:lstStyle/>
          <a:p>
            <a:pPr lvl="1"/>
            <a:endParaRPr lang="ru-RU" dirty="0"/>
          </a:p>
        </p:txBody>
      </p:sp>
      <p:sp>
        <p:nvSpPr>
          <p:cNvPr id="4" name="6-конечная звезда 3"/>
          <p:cNvSpPr/>
          <p:nvPr/>
        </p:nvSpPr>
        <p:spPr>
          <a:xfrm>
            <a:off x="714348" y="2571744"/>
            <a:ext cx="2714644" cy="3571900"/>
          </a:xfrm>
          <a:prstGeom prst="star6">
            <a:avLst/>
          </a:prstGeom>
          <a:solidFill>
            <a:srgbClr val="FFFF00"/>
          </a:solidFill>
          <a:ln>
            <a:solidFill>
              <a:srgbClr val="0000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t-RU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Кешене чолгап алган табигый материал</a:t>
            </a:r>
            <a:r>
              <a:rPr lang="ru-RU" dirty="0" err="1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ь</a:t>
            </a:r>
            <a:r>
              <a:rPr lang="ru-RU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 </a:t>
            </a:r>
            <a:r>
              <a:rPr lang="tt-RU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дөн</a:t>
            </a:r>
            <a:r>
              <a:rPr lang="ru-RU" dirty="0" err="1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ья</a:t>
            </a:r>
            <a:r>
              <a:rPr lang="tt-RU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.</a:t>
            </a:r>
          </a:p>
          <a:p>
            <a:pPr algn="ctr"/>
            <a:r>
              <a:rPr lang="tt-RU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Җир планетасы</a:t>
            </a:r>
            <a:endParaRPr lang="ru-RU" dirty="0">
              <a:ln>
                <a:solidFill>
                  <a:srgbClr val="FF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6" name="6-конечная звезда 5"/>
          <p:cNvSpPr/>
          <p:nvPr/>
        </p:nvSpPr>
        <p:spPr>
          <a:xfrm>
            <a:off x="5786446" y="2500306"/>
            <a:ext cx="2643206" cy="3429024"/>
          </a:xfrm>
          <a:prstGeom prst="star6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t-RU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Җир сулары,</a:t>
            </a:r>
          </a:p>
          <a:p>
            <a:pPr algn="ctr"/>
            <a:r>
              <a:rPr lang="tt-RU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усемлек,</a:t>
            </a:r>
          </a:p>
          <a:p>
            <a:pPr algn="ctr"/>
            <a:r>
              <a:rPr lang="tt-RU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хайваннар дөн</a:t>
            </a:r>
            <a:r>
              <a:rPr lang="ru-RU" dirty="0" err="1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ь</a:t>
            </a:r>
            <a:r>
              <a:rPr lang="tt-RU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ясы,</a:t>
            </a:r>
          </a:p>
          <a:p>
            <a:pPr algn="ctr"/>
            <a:r>
              <a:rPr lang="tt-RU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һавасы -климаты</a:t>
            </a:r>
            <a:endParaRPr lang="ru-RU" dirty="0">
              <a:ln>
                <a:solidFill>
                  <a:srgbClr val="FF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7" name="6-конечная звезда 6"/>
          <p:cNvSpPr/>
          <p:nvPr/>
        </p:nvSpPr>
        <p:spPr>
          <a:xfrm>
            <a:off x="3857620" y="2357430"/>
            <a:ext cx="1643074" cy="1643074"/>
          </a:xfrm>
          <a:prstGeom prst="star6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t-RU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Өстен көч тәңре</a:t>
            </a:r>
            <a:r>
              <a:rPr lang="tt-RU" dirty="0" smtClean="0"/>
              <a:t>,</a:t>
            </a:r>
            <a:endParaRPr lang="ru-RU" dirty="0"/>
          </a:p>
        </p:txBody>
      </p:sp>
      <p:sp>
        <p:nvSpPr>
          <p:cNvPr id="8" name="6-конечная звезда 7"/>
          <p:cNvSpPr/>
          <p:nvPr/>
        </p:nvSpPr>
        <p:spPr>
          <a:xfrm>
            <a:off x="3786182" y="4214818"/>
            <a:ext cx="1714512" cy="1928826"/>
          </a:xfrm>
          <a:prstGeom prst="star6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t-RU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Харак</a:t>
            </a:r>
          </a:p>
          <a:p>
            <a:pPr algn="ctr"/>
            <a:r>
              <a:rPr lang="tt-RU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тер</a:t>
            </a:r>
            <a:endParaRPr lang="ru-RU" dirty="0">
              <a:ln>
                <a:solidFill>
                  <a:srgbClr val="FF0000"/>
                </a:solidFill>
              </a:ln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  <p:bldP spid="7" grpId="0" build="p" animBg="1"/>
      <p:bldP spid="8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472518" cy="1939094"/>
          </a:xfrm>
        </p:spPr>
        <p:txBody>
          <a:bodyPr>
            <a:normAutofit fontScale="90000"/>
          </a:bodyPr>
          <a:lstStyle/>
          <a:p>
            <a:pPr algn="ctr"/>
            <a:r>
              <a:rPr lang="tt-RU" sz="2000" dirty="0" smtClean="0"/>
              <a:t>     </a:t>
            </a:r>
            <a:r>
              <a:rPr lang="tt-RU" sz="3200" dirty="0" smtClean="0"/>
              <a:t>Табигат</a:t>
            </a:r>
            <a:r>
              <a:rPr lang="ru-RU" sz="3200" dirty="0" err="1" smtClean="0"/>
              <a:t>ь</a:t>
            </a:r>
            <a:r>
              <a:rPr lang="ru-RU" sz="3200" dirty="0" smtClean="0"/>
              <a:t> –</a:t>
            </a:r>
            <a:r>
              <a:rPr lang="ru-RU" sz="3200" dirty="0" err="1" smtClean="0"/>
              <a:t>анабыз</a:t>
            </a:r>
            <a:r>
              <a:rPr lang="ru-RU" sz="3200" dirty="0" smtClean="0"/>
              <a:t> </a:t>
            </a:r>
            <a:r>
              <a:rPr lang="ru-RU" sz="3200" dirty="0" err="1" smtClean="0"/>
              <a:t>безне</a:t>
            </a:r>
            <a:r>
              <a:rPr lang="ru-RU" sz="3200" dirty="0" smtClean="0"/>
              <a:t> </a:t>
            </a:r>
            <a:r>
              <a:rPr lang="ru-RU" sz="3200" dirty="0" err="1" smtClean="0"/>
              <a:t>туендыручы</a:t>
            </a:r>
            <a:r>
              <a:rPr lang="ru-RU" sz="3200" dirty="0" smtClean="0"/>
              <a:t>, </a:t>
            </a:r>
            <a:r>
              <a:rPr lang="ru-RU" sz="3200" dirty="0" err="1" smtClean="0"/>
              <a:t>яш</a:t>
            </a:r>
            <a:r>
              <a:rPr lang="tt-RU" sz="3200" dirty="0" smtClean="0"/>
              <a:t>ә</a:t>
            </a:r>
            <a:r>
              <a:rPr lang="ru-RU" sz="3200" dirty="0" err="1" smtClean="0"/>
              <a:t>ргә  </a:t>
            </a:r>
            <a:br>
              <a:rPr lang="ru-RU" sz="3200" dirty="0" err="1" smtClean="0"/>
            </a:br>
            <a:r>
              <a:rPr lang="ru-RU" sz="3200" dirty="0" err="1" smtClean="0"/>
              <a:t>көч-дәрт бирүче.</a:t>
            </a:r>
            <a:r>
              <a:rPr lang="ru-RU" sz="3200" dirty="0" smtClean="0"/>
              <a:t> Кеше </a:t>
            </a:r>
            <a:r>
              <a:rPr lang="ru-RU" sz="3200" dirty="0" err="1" smtClean="0"/>
              <a:t>нинди</a:t>
            </a:r>
            <a:r>
              <a:rPr lang="ru-RU" sz="3200" dirty="0" smtClean="0"/>
              <a:t> </a:t>
            </a:r>
            <a:r>
              <a:rPr lang="ru-RU" sz="3200" dirty="0" err="1" smtClean="0"/>
              <a:t>генә машиналар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 </a:t>
            </a:r>
            <a:r>
              <a:rPr lang="ru-RU" sz="3200" dirty="0" err="1" smtClean="0"/>
              <a:t>уйлап</a:t>
            </a:r>
            <a:r>
              <a:rPr lang="ru-RU" sz="3200" dirty="0" smtClean="0"/>
              <a:t> </a:t>
            </a:r>
            <a:r>
              <a:rPr lang="ru-RU" sz="3200" dirty="0" err="1" smtClean="0"/>
              <a:t>чыгармасын</a:t>
            </a:r>
            <a:r>
              <a:rPr lang="ru-RU" sz="3200" dirty="0" smtClean="0"/>
              <a:t>, </a:t>
            </a:r>
            <a:r>
              <a:rPr lang="ru-RU" sz="3200" dirty="0" err="1" smtClean="0"/>
              <a:t>барыбер</a:t>
            </a:r>
            <a:r>
              <a:rPr lang="ru-RU" sz="3200" dirty="0" smtClean="0"/>
              <a:t> </a:t>
            </a:r>
            <a:r>
              <a:rPr lang="ru-RU" sz="3200" dirty="0" err="1" smtClean="0"/>
              <a:t>туу</a:t>
            </a:r>
            <a:r>
              <a:rPr lang="ru-RU" sz="3200" dirty="0" smtClean="0"/>
              <a:t>, </a:t>
            </a:r>
            <a:r>
              <a:rPr lang="ru-RU" sz="3200" dirty="0" err="1" smtClean="0"/>
              <a:t>тереклек</a:t>
            </a:r>
            <a:r>
              <a:rPr lang="ru-RU" sz="3200" dirty="0" smtClean="0"/>
              <a:t> </a:t>
            </a:r>
            <a:r>
              <a:rPr lang="ru-RU" sz="3200" dirty="0" err="1" smtClean="0"/>
              <a:t>итү өчен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 </a:t>
            </a:r>
            <a:r>
              <a:rPr lang="ru-RU" sz="3200" dirty="0" err="1" smtClean="0"/>
              <a:t>җир</a:t>
            </a:r>
            <a:r>
              <a:rPr lang="ru-RU" sz="3200" dirty="0" smtClean="0"/>
              <a:t>, су ,</a:t>
            </a:r>
            <a:r>
              <a:rPr lang="ru-RU" sz="3200" dirty="0" err="1" smtClean="0"/>
              <a:t>һава </a:t>
            </a:r>
            <a:r>
              <a:rPr lang="ru-RU" sz="3200" dirty="0" smtClean="0"/>
              <a:t>,</a:t>
            </a:r>
            <a:r>
              <a:rPr lang="ru-RU" sz="3200" dirty="0" err="1" smtClean="0"/>
              <a:t>кояш</a:t>
            </a:r>
            <a:r>
              <a:rPr lang="ru-RU" sz="3200" dirty="0" smtClean="0"/>
              <a:t> </a:t>
            </a:r>
            <a:r>
              <a:rPr lang="ru-RU" sz="3200" dirty="0" err="1" smtClean="0"/>
              <a:t>кирәк</a:t>
            </a:r>
            <a:endParaRPr lang="ru-RU" sz="3200" dirty="0"/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00166" y="2786058"/>
            <a:ext cx="6429421" cy="3857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928670"/>
            <a:ext cx="8258204" cy="5395930"/>
          </a:xfrm>
          <a:solidFill>
            <a:schemeClr val="accent6">
              <a:lumMod val="20000"/>
              <a:lumOff val="80000"/>
            </a:schemeClr>
          </a:solidFill>
        </p:spPr>
        <p:txBody>
          <a:bodyPr>
            <a:normAutofit fontScale="92500"/>
          </a:bodyPr>
          <a:lstStyle/>
          <a:p>
            <a:r>
              <a:rPr lang="tt-RU" sz="3200" dirty="0" smtClean="0">
                <a:solidFill>
                  <a:schemeClr val="accent2">
                    <a:lumMod val="50000"/>
                  </a:schemeClr>
                </a:solidFill>
              </a:rPr>
              <a:t>    </a:t>
            </a:r>
            <a:r>
              <a:rPr lang="tt-RU" sz="3200" b="1" dirty="0" smtClean="0">
                <a:solidFill>
                  <a:schemeClr val="accent2">
                    <a:lumMod val="50000"/>
                  </a:schemeClr>
                </a:solidFill>
              </a:rPr>
              <a:t>Язучыларыбыз, беренчеләдән булып, табигатьне саклау турында чаң сукты.     </a:t>
            </a:r>
          </a:p>
          <a:p>
            <a:r>
              <a:rPr lang="tt-RU" sz="3200" b="1" dirty="0" smtClean="0">
                <a:solidFill>
                  <a:schemeClr val="accent2">
                    <a:lumMod val="50000"/>
                  </a:schemeClr>
                </a:solidFill>
              </a:rPr>
              <a:t>    Әйләнә-тирә дөньяны, кеше   сәламәтлеген, аның рухын, телен саклау аларны иң борчыган һәм дулкынландырган проблемага әйләнде.    </a:t>
            </a:r>
          </a:p>
          <a:p>
            <a:r>
              <a:rPr lang="tt-RU" sz="3200" b="1" dirty="0" smtClean="0">
                <a:solidFill>
                  <a:schemeClr val="accent2">
                    <a:lumMod val="50000"/>
                  </a:schemeClr>
                </a:solidFill>
              </a:rPr>
              <a:t>   Нәфис сүз, сәнгать чаралары ярдәмендә Җир-анага игелек, хөрмәт хисләрен уяту, кешелекнең экологик һәлакәт каршында торуын да искәртергә кирәк иде.</a:t>
            </a:r>
            <a:endParaRPr lang="ru-RU" sz="32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00042"/>
            <a:ext cx="8258204" cy="1347046"/>
          </a:xfrm>
        </p:spPr>
        <p:txBody>
          <a:bodyPr>
            <a:normAutofit fontScale="90000"/>
          </a:bodyPr>
          <a:lstStyle/>
          <a:p>
            <a:pPr algn="ctr"/>
            <a:r>
              <a:rPr lang="tt-RU" dirty="0" smtClean="0">
                <a:solidFill>
                  <a:schemeClr val="accent4">
                    <a:lumMod val="50000"/>
                  </a:schemeClr>
                </a:solidFill>
              </a:rPr>
              <a:t>Экологик белем һәм тәрбия бирүгә кагылган</a:t>
            </a:r>
            <a:endParaRPr lang="ru-RU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endParaRPr lang="ru-RU" dirty="0">
              <a:solidFill>
                <a:schemeClr val="accent3"/>
              </a:solidFill>
            </a:endParaRPr>
          </a:p>
        </p:txBody>
      </p:sp>
      <p:sp>
        <p:nvSpPr>
          <p:cNvPr id="4" name="Овал 3">
            <a:hlinkClick r:id="rId2" action="ppaction://hlinksldjump"/>
          </p:cNvPr>
          <p:cNvSpPr/>
          <p:nvPr/>
        </p:nvSpPr>
        <p:spPr>
          <a:xfrm>
            <a:off x="3571868" y="2143116"/>
            <a:ext cx="1857388" cy="1285884"/>
          </a:xfrm>
          <a:prstGeom prst="ellipse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t-RU" dirty="0" smtClean="0">
                <a:solidFill>
                  <a:srgbClr val="FF0000"/>
                </a:solidFill>
              </a:rPr>
              <a:t>Мәкал</a:t>
            </a:r>
            <a:r>
              <a:rPr lang="ru-RU" dirty="0" err="1" smtClean="0">
                <a:solidFill>
                  <a:srgbClr val="FF0000"/>
                </a:solidFill>
              </a:rPr>
              <a:t>ь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-әйтемнәр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5" name="Овал 4">
            <a:hlinkClick r:id="rId3" action="ppaction://hlinksldjump"/>
          </p:cNvPr>
          <p:cNvSpPr/>
          <p:nvPr/>
        </p:nvSpPr>
        <p:spPr>
          <a:xfrm>
            <a:off x="714348" y="2357430"/>
            <a:ext cx="1914532" cy="914400"/>
          </a:xfrm>
          <a:prstGeom prst="ellipse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t-RU" dirty="0" smtClean="0">
                <a:solidFill>
                  <a:srgbClr val="FF0000"/>
                </a:solidFill>
              </a:rPr>
              <a:t>Г.Тукай әсәрләре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6" name="Овал 5">
            <a:hlinkClick r:id="rId4" action="ppaction://hlinksldjump"/>
          </p:cNvPr>
          <p:cNvSpPr/>
          <p:nvPr/>
        </p:nvSpPr>
        <p:spPr>
          <a:xfrm>
            <a:off x="6715140" y="2357430"/>
            <a:ext cx="1857388" cy="914400"/>
          </a:xfrm>
          <a:prstGeom prst="ellipse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t-RU" dirty="0" smtClean="0">
                <a:solidFill>
                  <a:srgbClr val="FF0000"/>
                </a:solidFill>
              </a:rPr>
              <a:t>А.Алиш әкиятләре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8" name="Овал 7">
            <a:hlinkClick r:id="rId5" action="ppaction://hlinksldjump"/>
          </p:cNvPr>
          <p:cNvSpPr/>
          <p:nvPr/>
        </p:nvSpPr>
        <p:spPr>
          <a:xfrm>
            <a:off x="2000232" y="3357562"/>
            <a:ext cx="2286016" cy="914400"/>
          </a:xfrm>
          <a:prstGeom prst="ellipse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t-RU" dirty="0" smtClean="0">
                <a:solidFill>
                  <a:srgbClr val="FF0000"/>
                </a:solidFill>
              </a:rPr>
              <a:t>Р.Файзуллин шигыр</a:t>
            </a:r>
            <a:r>
              <a:rPr lang="ru-RU" dirty="0" err="1" smtClean="0">
                <a:solidFill>
                  <a:srgbClr val="FF0000"/>
                </a:solidFill>
              </a:rPr>
              <a:t>ь</a:t>
            </a:r>
            <a:r>
              <a:rPr lang="tt-RU" dirty="0" smtClean="0">
                <a:solidFill>
                  <a:srgbClr val="FF0000"/>
                </a:solidFill>
              </a:rPr>
              <a:t>ләре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9" name="7-конечная звезда 8">
            <a:hlinkClick r:id="rId6" action="ppaction://hlinksldjump"/>
          </p:cNvPr>
          <p:cNvSpPr/>
          <p:nvPr/>
        </p:nvSpPr>
        <p:spPr>
          <a:xfrm>
            <a:off x="6572264" y="4286256"/>
            <a:ext cx="2214578" cy="1785950"/>
          </a:xfrm>
          <a:prstGeom prst="star7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t-RU" dirty="0" smtClean="0">
                <a:solidFill>
                  <a:srgbClr val="FF0000"/>
                </a:solidFill>
              </a:rPr>
              <a:t>Ә.Баянов</a:t>
            </a:r>
          </a:p>
          <a:p>
            <a:pPr algn="ctr"/>
            <a:r>
              <a:rPr lang="tt-RU" dirty="0" smtClean="0">
                <a:solidFill>
                  <a:srgbClr val="FF0000"/>
                </a:solidFill>
              </a:rPr>
              <a:t>поэмасы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0" name="7-конечная звезда 9">
            <a:hlinkClick r:id="rId7" action="ppaction://hlinksldjump"/>
          </p:cNvPr>
          <p:cNvSpPr/>
          <p:nvPr/>
        </p:nvSpPr>
        <p:spPr>
          <a:xfrm>
            <a:off x="642910" y="4357694"/>
            <a:ext cx="2286016" cy="1500198"/>
          </a:xfrm>
          <a:prstGeom prst="star7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t-RU" dirty="0" smtClean="0">
                <a:solidFill>
                  <a:srgbClr val="FF0000"/>
                </a:solidFill>
              </a:rPr>
              <a:t>Г.Бәширов  әсәре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1" name="6-конечная звезда 10"/>
          <p:cNvSpPr/>
          <p:nvPr/>
        </p:nvSpPr>
        <p:spPr>
          <a:xfrm>
            <a:off x="4143372" y="5286388"/>
            <a:ext cx="142876" cy="45719"/>
          </a:xfrm>
          <a:prstGeom prst="star6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7-конечная звезда 11"/>
          <p:cNvSpPr/>
          <p:nvPr/>
        </p:nvSpPr>
        <p:spPr>
          <a:xfrm>
            <a:off x="3571868" y="5000636"/>
            <a:ext cx="2143140" cy="1271590"/>
          </a:xfrm>
          <a:prstGeom prst="star7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>
            <a:hlinkClick r:id="rId8" action="ppaction://hlinksldjump"/>
          </p:cNvPr>
          <p:cNvSpPr txBox="1"/>
          <p:nvPr/>
        </p:nvSpPr>
        <p:spPr>
          <a:xfrm>
            <a:off x="3929058" y="4786322"/>
            <a:ext cx="150019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dirty="0" smtClean="0"/>
              <a:t>  </a:t>
            </a:r>
          </a:p>
          <a:p>
            <a:r>
              <a:rPr lang="tt-RU" dirty="0" smtClean="0">
                <a:solidFill>
                  <a:srgbClr val="FF0000"/>
                </a:solidFill>
              </a:rPr>
              <a:t> </a:t>
            </a:r>
          </a:p>
          <a:p>
            <a:r>
              <a:rPr lang="tt-RU" dirty="0" smtClean="0">
                <a:solidFill>
                  <a:srgbClr val="FF0000"/>
                </a:solidFill>
              </a:rPr>
              <a:t>М.Мәһдиев    </a:t>
            </a:r>
          </a:p>
          <a:p>
            <a:r>
              <a:rPr lang="tt-RU" dirty="0" smtClean="0">
                <a:solidFill>
                  <a:srgbClr val="FF0000"/>
                </a:solidFill>
              </a:rPr>
              <a:t>         әсәре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4" name="Овал 13">
            <a:hlinkClick r:id="rId9" action="ppaction://hlinksldjump"/>
          </p:cNvPr>
          <p:cNvSpPr/>
          <p:nvPr/>
        </p:nvSpPr>
        <p:spPr>
          <a:xfrm>
            <a:off x="4929190" y="3357562"/>
            <a:ext cx="2214578" cy="914400"/>
          </a:xfrm>
          <a:prstGeom prst="ellipse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t-RU" dirty="0" smtClean="0">
                <a:solidFill>
                  <a:srgbClr val="FF0000"/>
                </a:solidFill>
              </a:rPr>
              <a:t>Х.Туфан шигыр</a:t>
            </a:r>
            <a:r>
              <a:rPr lang="ru-RU" dirty="0" err="1" smtClean="0">
                <a:solidFill>
                  <a:srgbClr val="FF0000"/>
                </a:solidFill>
              </a:rPr>
              <a:t>ьләре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t-RU" dirty="0" smtClean="0">
                <a:solidFill>
                  <a:srgbClr val="FF0000"/>
                </a:solidFill>
              </a:rPr>
              <a:t>Мәкал</a:t>
            </a:r>
            <a:r>
              <a:rPr lang="ru-RU" dirty="0" err="1" smtClean="0">
                <a:solidFill>
                  <a:srgbClr val="FF0000"/>
                </a:solidFill>
              </a:rPr>
              <a:t>ь</a:t>
            </a:r>
            <a:r>
              <a:rPr lang="ru-RU" dirty="0" smtClean="0">
                <a:solidFill>
                  <a:srgbClr val="FF0000"/>
                </a:solidFill>
              </a:rPr>
              <a:t> - </a:t>
            </a:r>
            <a:r>
              <a:rPr lang="ru-RU" dirty="0" err="1" smtClean="0">
                <a:solidFill>
                  <a:srgbClr val="FF0000"/>
                </a:solidFill>
              </a:rPr>
              <a:t>әйтемнәр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t-RU" dirty="0" smtClean="0">
                <a:solidFill>
                  <a:srgbClr val="7030A0"/>
                </a:solidFill>
              </a:rPr>
              <a:t>“Кул пычранса,су белән юарсың,</a:t>
            </a:r>
          </a:p>
          <a:p>
            <a:pPr>
              <a:buNone/>
            </a:pPr>
            <a:r>
              <a:rPr lang="en-US" dirty="0" smtClean="0">
                <a:solidFill>
                  <a:srgbClr val="7030A0"/>
                </a:solidFill>
              </a:rPr>
              <a:t>     </a:t>
            </a:r>
            <a:r>
              <a:rPr lang="tt-RU" dirty="0" smtClean="0">
                <a:solidFill>
                  <a:srgbClr val="7030A0"/>
                </a:solidFill>
              </a:rPr>
              <a:t>Су пычранса ни белән юарсың”.</a:t>
            </a:r>
          </a:p>
          <a:p>
            <a:r>
              <a:rPr lang="tt-RU" dirty="0" smtClean="0">
                <a:solidFill>
                  <a:srgbClr val="3333FF"/>
                </a:solidFill>
              </a:rPr>
              <a:t>“Бер агачтан мең шырпы ясап була,</a:t>
            </a:r>
          </a:p>
          <a:p>
            <a:pPr>
              <a:buNone/>
            </a:pPr>
            <a:r>
              <a:rPr lang="en-US" dirty="0" smtClean="0">
                <a:solidFill>
                  <a:srgbClr val="3333FF"/>
                </a:solidFill>
              </a:rPr>
              <a:t>  </a:t>
            </a:r>
            <a:r>
              <a:rPr lang="tt-RU" dirty="0" smtClean="0">
                <a:solidFill>
                  <a:srgbClr val="3333FF"/>
                </a:solidFill>
              </a:rPr>
              <a:t> “Бер шырпы белән мең агач яндырып була”.</a:t>
            </a:r>
          </a:p>
          <a:p>
            <a:r>
              <a:rPr lang="tt-RU" dirty="0" smtClean="0">
                <a:solidFill>
                  <a:srgbClr val="A50021"/>
                </a:solidFill>
              </a:rPr>
              <a:t>“Агачның тамырына балта чабып, яфрагы белән дус булма”.</a:t>
            </a:r>
          </a:p>
          <a:p>
            <a:r>
              <a:rPr lang="tt-RU" dirty="0" smtClean="0">
                <a:solidFill>
                  <a:srgbClr val="FF0000"/>
                </a:solidFill>
              </a:rPr>
              <a:t>“Каен себеркесе хан кызын терелткән”</a:t>
            </a:r>
          </a:p>
          <a:p>
            <a:r>
              <a:rPr lang="tt-RU" dirty="0" smtClean="0">
                <a:solidFill>
                  <a:srgbClr val="CC0099"/>
                </a:solidFill>
              </a:rPr>
              <a:t>“Җиргә төкергән,</a:t>
            </a:r>
            <a:r>
              <a:rPr lang="en-US" dirty="0" smtClean="0">
                <a:solidFill>
                  <a:srgbClr val="CC0099"/>
                </a:solidFill>
              </a:rPr>
              <a:t> </a:t>
            </a:r>
            <a:r>
              <a:rPr lang="tt-RU" dirty="0" smtClean="0">
                <a:solidFill>
                  <a:srgbClr val="CC0099"/>
                </a:solidFill>
              </a:rPr>
              <a:t>узенә төкергән”.</a:t>
            </a:r>
          </a:p>
          <a:p>
            <a:r>
              <a:rPr lang="tt-RU" dirty="0" smtClean="0">
                <a:solidFill>
                  <a:srgbClr val="800080"/>
                </a:solidFill>
              </a:rPr>
              <a:t>“Кеше үз гомерендә ун төп агач утыртырга тиеш”.</a:t>
            </a:r>
          </a:p>
          <a:p>
            <a:endParaRPr lang="tt-RU" dirty="0" smtClean="0"/>
          </a:p>
        </p:txBody>
      </p:sp>
      <p:sp>
        <p:nvSpPr>
          <p:cNvPr id="4" name="Управляющая кнопка: назад 3">
            <a:hlinkClick r:id="" action="ppaction://hlinkshowjump?jump=previousslide" highlightClick="1"/>
          </p:cNvPr>
          <p:cNvSpPr/>
          <p:nvPr/>
        </p:nvSpPr>
        <p:spPr>
          <a:xfrm>
            <a:off x="8286776" y="5815584"/>
            <a:ext cx="857224" cy="1042416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tt-RU" dirty="0" smtClean="0">
                <a:solidFill>
                  <a:srgbClr val="FF0000"/>
                </a:solidFill>
              </a:rPr>
              <a:t/>
            </a:r>
            <a:br>
              <a:rPr lang="tt-RU" dirty="0" smtClean="0">
                <a:solidFill>
                  <a:srgbClr val="FF0000"/>
                </a:solidFill>
              </a:rPr>
            </a:br>
            <a:r>
              <a:rPr lang="tt-RU" dirty="0" smtClean="0">
                <a:solidFill>
                  <a:srgbClr val="FF0000"/>
                </a:solidFill>
              </a:rPr>
              <a:t/>
            </a:r>
            <a:br>
              <a:rPr lang="tt-RU" dirty="0" smtClean="0">
                <a:solidFill>
                  <a:srgbClr val="FF0000"/>
                </a:solidFill>
              </a:rPr>
            </a:br>
            <a:r>
              <a:rPr lang="tt-RU" dirty="0" smtClean="0">
                <a:solidFill>
                  <a:srgbClr val="FF0000"/>
                </a:solidFill>
              </a:rPr>
              <a:t/>
            </a:r>
            <a:br>
              <a:rPr lang="tt-RU" dirty="0" smtClean="0">
                <a:solidFill>
                  <a:srgbClr val="FF0000"/>
                </a:solidFill>
              </a:rPr>
            </a:br>
            <a:r>
              <a:rPr lang="tt-RU" dirty="0" smtClean="0">
                <a:solidFill>
                  <a:srgbClr val="FF0000"/>
                </a:solidFill>
              </a:rPr>
              <a:t>Г.Тукай әсәрләре</a:t>
            </a: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428736"/>
            <a:ext cx="8686832" cy="5110178"/>
          </a:xfr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solidFill>
              <a:schemeClr val="accent1"/>
            </a:solidFill>
          </a:ln>
        </p:spPr>
        <p:txBody>
          <a:bodyPr/>
          <a:lstStyle/>
          <a:p>
            <a:r>
              <a:rPr lang="tt-RU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    "Кая барсам, кайда торсам, нишләсәм дә,</a:t>
            </a:r>
            <a:br>
              <a:rPr lang="tt-RU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tt-RU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      Хәтеремдә мәңге калыр туган җирем".</a:t>
            </a:r>
            <a:r>
              <a:rPr lang="ru-RU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72198" y="2500306"/>
            <a:ext cx="2500330" cy="328614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6786578" y="5786454"/>
            <a:ext cx="17145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2000" dirty="0" smtClean="0">
                <a:solidFill>
                  <a:srgbClr val="000099"/>
                </a:solidFill>
              </a:rPr>
              <a:t>“Туган авыл”</a:t>
            </a:r>
            <a:endParaRPr lang="ru-RU" sz="2000" dirty="0">
              <a:solidFill>
                <a:srgbClr val="000099"/>
              </a:solidFill>
            </a:endParaRPr>
          </a:p>
        </p:txBody>
      </p:sp>
      <p:pic>
        <p:nvPicPr>
          <p:cNvPr id="6" name="Рисунок 5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57554" y="2786058"/>
            <a:ext cx="2158092" cy="2921384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7" name="TextBox 6"/>
          <p:cNvSpPr txBox="1"/>
          <p:nvPr/>
        </p:nvSpPr>
        <p:spPr>
          <a:xfrm>
            <a:off x="3857620" y="5857892"/>
            <a:ext cx="13214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dirty="0" smtClean="0"/>
              <a:t>“Шүрәле”</a:t>
            </a:r>
            <a:endParaRPr lang="ru-RU" dirty="0"/>
          </a:p>
        </p:txBody>
      </p:sp>
      <p:pic>
        <p:nvPicPr>
          <p:cNvPr id="8" name="Рисунок 7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596" y="2643182"/>
            <a:ext cx="2286016" cy="314327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9" name="TextBox 8"/>
          <p:cNvSpPr txBox="1"/>
          <p:nvPr/>
        </p:nvSpPr>
        <p:spPr>
          <a:xfrm>
            <a:off x="928663" y="5857892"/>
            <a:ext cx="13573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dirty="0" smtClean="0">
                <a:solidFill>
                  <a:srgbClr val="000066"/>
                </a:solidFill>
              </a:rPr>
              <a:t>“Су анасы”</a:t>
            </a:r>
            <a:endParaRPr lang="ru-RU" dirty="0">
              <a:solidFill>
                <a:srgbClr val="000066"/>
              </a:solidFill>
            </a:endParaRPr>
          </a:p>
        </p:txBody>
      </p:sp>
      <p:sp>
        <p:nvSpPr>
          <p:cNvPr id="10" name="Управляющая кнопка: назад 9">
            <a:hlinkClick r:id="rId5" action="ppaction://hlinksldjump" highlightClick="1"/>
          </p:cNvPr>
          <p:cNvSpPr/>
          <p:nvPr/>
        </p:nvSpPr>
        <p:spPr>
          <a:xfrm>
            <a:off x="8358214" y="6286496"/>
            <a:ext cx="785786" cy="571504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500042"/>
            <a:ext cx="8258204" cy="1347046"/>
          </a:xfrm>
        </p:spPr>
        <p:txBody>
          <a:bodyPr>
            <a:normAutofit fontScale="90000"/>
          </a:bodyPr>
          <a:lstStyle/>
          <a:p>
            <a:r>
              <a:rPr lang="tt-RU" dirty="0" smtClean="0">
                <a:solidFill>
                  <a:srgbClr val="FF0000"/>
                </a:solidFill>
              </a:rPr>
              <a:t/>
            </a:r>
            <a:br>
              <a:rPr lang="tt-RU" dirty="0" smtClean="0">
                <a:solidFill>
                  <a:srgbClr val="FF0000"/>
                </a:solidFill>
              </a:rPr>
            </a:br>
            <a:r>
              <a:rPr lang="tt-RU" dirty="0" smtClean="0">
                <a:solidFill>
                  <a:srgbClr val="FF0000"/>
                </a:solidFill>
              </a:rPr>
              <a:t/>
            </a:r>
            <a:br>
              <a:rPr lang="tt-RU" dirty="0" smtClean="0">
                <a:solidFill>
                  <a:srgbClr val="FF0000"/>
                </a:solidFill>
              </a:rPr>
            </a:br>
            <a:r>
              <a:rPr lang="tt-RU" dirty="0" smtClean="0">
                <a:solidFill>
                  <a:srgbClr val="FF0000"/>
                </a:solidFill>
              </a:rPr>
              <a:t>              </a:t>
            </a:r>
            <a:br>
              <a:rPr lang="tt-RU" dirty="0" smtClean="0">
                <a:solidFill>
                  <a:srgbClr val="FF0000"/>
                </a:solidFill>
              </a:rPr>
            </a:br>
            <a:r>
              <a:rPr lang="tt-RU" dirty="0" smtClean="0">
                <a:solidFill>
                  <a:srgbClr val="FF0000"/>
                </a:solidFill>
              </a:rPr>
              <a:t/>
            </a:r>
            <a:br>
              <a:rPr lang="tt-RU" dirty="0" smtClean="0">
                <a:solidFill>
                  <a:srgbClr val="FF0000"/>
                </a:solidFill>
              </a:rPr>
            </a:br>
            <a:r>
              <a:rPr lang="tt-RU" dirty="0" smtClean="0">
                <a:solidFill>
                  <a:srgbClr val="FF0000"/>
                </a:solidFill>
              </a:rPr>
              <a:t/>
            </a:r>
            <a:br>
              <a:rPr lang="tt-RU" dirty="0" smtClean="0">
                <a:solidFill>
                  <a:srgbClr val="FF0000"/>
                </a:solidFill>
              </a:rPr>
            </a:br>
            <a:r>
              <a:rPr lang="tt-RU" dirty="0" smtClean="0">
                <a:solidFill>
                  <a:srgbClr val="FF0000"/>
                </a:solidFill>
              </a:rPr>
              <a:t>              А.Алиш әкиятләре</a:t>
            </a: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462070"/>
            <a:ext cx="9144000" cy="5395930"/>
          </a:xfrm>
          <a:gradFill flip="none" rotWithShape="1">
            <a:gsLst>
              <a:gs pos="0">
                <a:schemeClr val="lt1">
                  <a:shade val="30000"/>
                  <a:satMod val="115000"/>
                </a:schemeClr>
              </a:gs>
              <a:gs pos="50000">
                <a:schemeClr val="lt1">
                  <a:shade val="67500"/>
                  <a:satMod val="115000"/>
                </a:schemeClr>
              </a:gs>
              <a:gs pos="100000">
                <a:schemeClr val="lt1">
                  <a:shade val="100000"/>
                  <a:satMod val="115000"/>
                </a:schemeClr>
              </a:gs>
            </a:gsLst>
            <a:path path="circle">
              <a:fillToRect l="100000" t="100000"/>
            </a:path>
            <a:tileRect r="-100000" b="-100000"/>
          </a:gra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endParaRPr lang="ru-RU" b="1" cap="all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  <a:p>
            <a:endParaRPr lang="ru-RU" b="1" cap="all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  <a:p>
            <a:endParaRPr lang="ru-RU" b="1" cap="all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  <a:p>
            <a:endParaRPr lang="ru-RU" b="1" cap="all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  <a:p>
            <a:endParaRPr lang="ru-RU" b="1" cap="all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  <a:p>
            <a:pPr>
              <a:buNone/>
            </a:pP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                                </a:t>
            </a:r>
            <a:r>
              <a:rPr lang="ru-RU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Алар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  </a:t>
            </a:r>
            <a:r>
              <a:rPr lang="ru-RU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табигатьнең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</a:p>
          <a:p>
            <a:pPr>
              <a:buNone/>
            </a:pP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                         </a:t>
            </a:r>
            <a:r>
              <a:rPr lang="ru-RU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үзе кебек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үк 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самими,</a:t>
            </a:r>
          </a:p>
          <a:p>
            <a:pPr>
              <a:buNone/>
            </a:pP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                              </a:t>
            </a:r>
            <a:r>
              <a:rPr lang="ru-RU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якты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,  </a:t>
            </a:r>
            <a:r>
              <a:rPr lang="ru-RU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кояш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нуры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, </a:t>
            </a:r>
          </a:p>
          <a:p>
            <a:pPr>
              <a:buNone/>
            </a:pP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                             </a:t>
            </a:r>
            <a:r>
              <a:rPr lang="ru-RU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чәчәкләр  хуш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исе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,                                      </a:t>
            </a:r>
          </a:p>
          <a:p>
            <a:pPr>
              <a:buNone/>
            </a:pP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                            </a:t>
            </a:r>
            <a:r>
              <a:rPr lang="ru-RU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кошлар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сайравы</a:t>
            </a:r>
            <a:endParaRPr lang="ru-RU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tx1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>
              <a:buNone/>
            </a:pP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                                 </a:t>
            </a:r>
            <a:r>
              <a:rPr lang="ru-RU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белән      тулы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.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tx1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5" name="Рисунок 4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1428736"/>
            <a:ext cx="1857387" cy="14287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6248" y="2000240"/>
            <a:ext cx="1428760" cy="16430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43702" y="4786322"/>
            <a:ext cx="2071702" cy="17145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14612" y="2071678"/>
            <a:ext cx="1214445" cy="15716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Рисунок 8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1" y="4714884"/>
            <a:ext cx="1928826" cy="17859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/>
          <p:cNvPicPr/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2786058"/>
            <a:ext cx="1571637" cy="17145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/>
          <p:cNvPicPr/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72330" y="2857496"/>
            <a:ext cx="1714512" cy="17145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Рисунок 11"/>
          <p:cNvPicPr/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58082" y="1428736"/>
            <a:ext cx="1357323" cy="13573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3" name="Управляющая кнопка: назад 12">
            <a:hlinkClick r:id="rId10" action="ppaction://hlinksldjump" highlightClick="1"/>
          </p:cNvPr>
          <p:cNvSpPr/>
          <p:nvPr/>
        </p:nvSpPr>
        <p:spPr>
          <a:xfrm>
            <a:off x="8286776" y="6286496"/>
            <a:ext cx="857224" cy="571504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436</TotalTime>
  <Words>478</Words>
  <Application>Microsoft Office PowerPoint</Application>
  <PresentationFormat>Экран (4:3)</PresentationFormat>
  <Paragraphs>88</Paragraphs>
  <Slides>20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Поток</vt:lpstr>
      <vt:lpstr>Презентация PowerPoint</vt:lpstr>
      <vt:lpstr>“Табигать кочагында яшәү, аны күреп тору,  аның белән сөйләшү-бәхет”   дип язган Л.Н.Толстой.</vt:lpstr>
      <vt:lpstr>Табигать-сузенең мәгънәсе</vt:lpstr>
      <vt:lpstr>     Табигать –анабыз безне туендыручы, яшәргә   көч-дәрт бирүче. Кеше нинди генә машиналар  уйлап чыгармасын, барыбер туу, тереклек итү өчен  җир, су ,һава ,кояш кирәк</vt:lpstr>
      <vt:lpstr>Презентация PowerPoint</vt:lpstr>
      <vt:lpstr>Экологик белем һәм тәрбия бирүгә кагылган</vt:lpstr>
      <vt:lpstr>Мәкаль - әйтемнәр</vt:lpstr>
      <vt:lpstr>   Г.Тукай әсәрләре </vt:lpstr>
      <vt:lpstr>                                 А.Алиш әкиятләре </vt:lpstr>
      <vt:lpstr>Р.Файзуллин шигырьләре</vt:lpstr>
      <vt:lpstr>Х.Туфан шигырьләре</vt:lpstr>
      <vt:lpstr> Ә.Баянов “Сәяхәтнамә”поэмасы </vt:lpstr>
      <vt:lpstr>Г.Бәширов  әсәрләре</vt:lpstr>
      <vt:lpstr>“Туган ягым-яшел бишек”</vt:lpstr>
      <vt:lpstr>М.Мәһдиев    </vt:lpstr>
      <vt:lpstr>Презентация PowerPoint</vt:lpstr>
      <vt:lpstr>Презентация PowerPoint</vt:lpstr>
      <vt:lpstr>. Чәчәк ат син, минем яраткан, сөекле, Туган ягым.  Ләкин чәчәк кебек шиңмә, саргайма һәм кипмә.  Чәчәккә су сибеп торучы кеше кебек, кырыеңда һәрвакыт яраткан кешең, су сибүчең — синдә яшәүче халкың булсын.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Ильшат</dc:creator>
  <cp:lastModifiedBy>Гульнара</cp:lastModifiedBy>
  <cp:revision>49</cp:revision>
  <dcterms:created xsi:type="dcterms:W3CDTF">2012-02-19T10:03:34Z</dcterms:created>
  <dcterms:modified xsi:type="dcterms:W3CDTF">2017-02-11T03:40:36Z</dcterms:modified>
</cp:coreProperties>
</file>