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8"/>
  </p:notesMasterIdLst>
  <p:sldIdLst>
    <p:sldId id="275" r:id="rId2"/>
    <p:sldId id="273" r:id="rId3"/>
    <p:sldId id="274" r:id="rId4"/>
    <p:sldId id="276" r:id="rId5"/>
    <p:sldId id="280" r:id="rId6"/>
    <p:sldId id="281" r:id="rId7"/>
    <p:sldId id="258" r:id="rId8"/>
    <p:sldId id="259" r:id="rId9"/>
    <p:sldId id="260" r:id="rId10"/>
    <p:sldId id="257" r:id="rId11"/>
    <p:sldId id="267" r:id="rId12"/>
    <p:sldId id="268" r:id="rId13"/>
    <p:sldId id="269" r:id="rId14"/>
    <p:sldId id="270" r:id="rId15"/>
    <p:sldId id="282" r:id="rId16"/>
    <p:sldId id="271" r:id="rId17"/>
  </p:sldIdLst>
  <p:sldSz cx="9144000" cy="6858000" type="screen4x3"/>
  <p:notesSz cx="6858000" cy="9144000"/>
  <p:defaultTextStyle>
    <a:defPPr>
      <a:defRPr lang="en-GB"/>
    </a:defPPr>
    <a:lvl1pPr algn="l" defTabSz="449263" rtl="0" fontAlgn="base">
      <a:lnSpc>
        <a:spcPct val="71000"/>
      </a:lnSpc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+mn-cs"/>
      </a:defRPr>
    </a:lvl1pPr>
    <a:lvl2pPr marL="457200" algn="l" defTabSz="449263" rtl="0" fontAlgn="base">
      <a:lnSpc>
        <a:spcPct val="71000"/>
      </a:lnSpc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+mn-cs"/>
      </a:defRPr>
    </a:lvl2pPr>
    <a:lvl3pPr marL="914400" algn="l" defTabSz="449263" rtl="0" fontAlgn="base">
      <a:lnSpc>
        <a:spcPct val="71000"/>
      </a:lnSpc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+mn-cs"/>
      </a:defRPr>
    </a:lvl3pPr>
    <a:lvl4pPr marL="1371600" algn="l" defTabSz="449263" rtl="0" fontAlgn="base">
      <a:lnSpc>
        <a:spcPct val="71000"/>
      </a:lnSpc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+mn-cs"/>
      </a:defRPr>
    </a:lvl4pPr>
    <a:lvl5pPr marL="1828800" algn="l" defTabSz="449263" rtl="0" fontAlgn="base">
      <a:lnSpc>
        <a:spcPct val="71000"/>
      </a:lnSpc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6404" autoAdjust="0"/>
  </p:normalViewPr>
  <p:slideViewPr>
    <p:cSldViewPr>
      <p:cViewPr varScale="1">
        <p:scale>
          <a:sx n="115" d="100"/>
          <a:sy n="115" d="100"/>
        </p:scale>
        <p:origin x="1494" y="11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3" name="AutoShape 5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0" y="0"/>
            <a:ext cx="2971800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dt"/>
          </p:nvPr>
        </p:nvSpPr>
        <p:spPr bwMode="auto">
          <a:xfrm>
            <a:off x="3884613" y="0"/>
            <a:ext cx="2963862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buFont typeface="Calibri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</a:lstStyle>
          <a:p>
            <a:endParaRPr lang="en-GB"/>
          </a:p>
        </p:txBody>
      </p:sp>
      <p:sp>
        <p:nvSpPr>
          <p:cNvPr id="2056" name="Rectangle 8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64063" cy="3427413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7" name="Rectangle 9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7846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mtClean="0"/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0" y="8683625"/>
            <a:ext cx="2971800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9" name="Rectangle 11"/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8685213"/>
            <a:ext cx="2963862" cy="4492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buFont typeface="Calibri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</a:lstStyle>
          <a:p>
            <a:fld id="{E91CFF04-3496-4A75-8E70-C7CD8A6C5DF1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8972490-FE49-49A9-9DC0-6A9C2726E6EE}" type="slidenum">
              <a:rPr lang="en-GB"/>
              <a:pPr/>
              <a:t>7</a:t>
            </a:fld>
            <a:endParaRPr lang="en-GB"/>
          </a:p>
        </p:txBody>
      </p:sp>
      <p:sp>
        <p:nvSpPr>
          <p:cNvPr id="23553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355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005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9D8B2CA-6358-47D7-A22E-481C680073AC}" type="slidenum">
              <a:rPr lang="en-GB"/>
              <a:pPr/>
              <a:t>8</a:t>
            </a:fld>
            <a:endParaRPr lang="en-GB"/>
          </a:p>
        </p:txBody>
      </p:sp>
      <p:sp>
        <p:nvSpPr>
          <p:cNvPr id="24577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457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005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B1C4831-0B8E-46D2-AD50-6A2047E9C13A}" type="slidenum">
              <a:rPr lang="en-GB"/>
              <a:pPr/>
              <a:t>9</a:t>
            </a:fld>
            <a:endParaRPr lang="en-GB"/>
          </a:p>
        </p:txBody>
      </p:sp>
      <p:sp>
        <p:nvSpPr>
          <p:cNvPr id="25601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68825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60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005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E568054-A169-4611-BDF7-22A0108B42FB}" type="slidenum">
              <a:rPr lang="en-GB"/>
              <a:pPr/>
              <a:t>10</a:t>
            </a:fld>
            <a:endParaRPr lang="en-GB"/>
          </a:p>
        </p:txBody>
      </p:sp>
      <p:sp>
        <p:nvSpPr>
          <p:cNvPr id="22529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67238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253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005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4B58743-CF8A-42B8-8868-4182A9ED1E08}" type="slidenum">
              <a:rPr lang="en-GB"/>
              <a:pPr/>
              <a:t>11</a:t>
            </a:fld>
            <a:endParaRPr lang="en-GB"/>
          </a:p>
        </p:txBody>
      </p:sp>
      <p:sp>
        <p:nvSpPr>
          <p:cNvPr id="32769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77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005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188C4FF-2775-4103-A5F5-9F7850D445D7}" type="slidenum">
              <a:rPr lang="en-GB"/>
              <a:pPr/>
              <a:t>12</a:t>
            </a:fld>
            <a:endParaRPr lang="en-GB"/>
          </a:p>
        </p:txBody>
      </p:sp>
      <p:sp>
        <p:nvSpPr>
          <p:cNvPr id="33793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379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005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A9504EC-866B-41F4-8BEF-446C1B4A4F81}" type="slidenum">
              <a:rPr lang="en-GB"/>
              <a:pPr/>
              <a:t>13</a:t>
            </a:fld>
            <a:endParaRPr lang="en-GB"/>
          </a:p>
        </p:txBody>
      </p:sp>
      <p:sp>
        <p:nvSpPr>
          <p:cNvPr id="34817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68825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81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005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386AFC1-7CC5-493E-930E-1EA4F337EDE6}" type="slidenum">
              <a:rPr lang="en-GB"/>
              <a:pPr/>
              <a:t>14</a:t>
            </a:fld>
            <a:endParaRPr lang="en-GB"/>
          </a:p>
        </p:txBody>
      </p:sp>
      <p:sp>
        <p:nvSpPr>
          <p:cNvPr id="35841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584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005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116EAE5-D3FB-440B-83EA-65E97CF9B940}" type="slidenum">
              <a:rPr lang="en-GB"/>
              <a:pPr/>
              <a:t>16</a:t>
            </a:fld>
            <a:endParaRPr lang="en-GB"/>
          </a:p>
        </p:txBody>
      </p:sp>
      <p:sp>
        <p:nvSpPr>
          <p:cNvPr id="36865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686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005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10.02.10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943442F0-14FB-4329-9CD0-0D651F0721B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10.02.10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9CD6DD47-764D-4C2A-97CD-B8AC7A3A18E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4638" y="71438"/>
            <a:ext cx="2054225" cy="60531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71438"/>
            <a:ext cx="6015038" cy="60531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10.02.10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D562D21B-FFB0-45BA-BF47-882AD429C56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8"/>
            <a:ext cx="8221663" cy="15398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3838" cy="4524375"/>
          </a:xfrm>
        </p:spPr>
        <p:txBody>
          <a:bodyPr/>
          <a:lstStyle/>
          <a:p>
            <a:r>
              <a:rPr lang="ru-RU" smtClean="0"/>
              <a:t>Вставка клипа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3438" y="1600200"/>
            <a:ext cx="4035425" cy="45243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>
          <a:xfrm>
            <a:off x="457200" y="6356350"/>
            <a:ext cx="2125663" cy="357188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10.02.10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1"/>
          </p:nvPr>
        </p:nvSpPr>
        <p:spPr>
          <a:xfrm>
            <a:off x="6553200" y="6356350"/>
            <a:ext cx="2125663" cy="357188"/>
          </a:xfrm>
        </p:spPr>
        <p:txBody>
          <a:bodyPr/>
          <a:lstStyle>
            <a:lvl1pPr>
              <a:defRPr/>
            </a:lvl1pPr>
          </a:lstStyle>
          <a:p>
            <a:fld id="{6C67B06A-45EF-4D15-A860-ADB6D76ED8D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10.02.10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2ED33A27-1638-4C30-94E9-077F4387A2A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10.02.10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46015B84-6BD3-4760-804E-419EC797F8D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3838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3438" y="1600200"/>
            <a:ext cx="4035425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10.02.10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362B1152-8C0D-490D-B90B-20614370783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10.02.10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0FA4CB9D-5B7A-4194-A377-2C24A719735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10.02.10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0A2C8B63-DA39-40EE-A1FE-C4B4963DFCE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10.02.10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9F6729FF-2CEE-4EA1-B347-F36E7214894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10.02.10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2CAEA844-A646-4D18-9E37-A7E652DBF3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10.02.10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59CB251B-37A7-414C-AF30-F7C0B7D9D0C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1438"/>
            <a:ext cx="8221663" cy="1539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1663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25663" cy="3571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Clr>
                <a:srgbClr val="898989"/>
              </a:buClr>
              <a:buFont typeface="Calibri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898989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GB"/>
              <a:t>10.02.10</a:t>
            </a:r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124200" y="6308725"/>
            <a:ext cx="2895600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25663" cy="3571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buClr>
                <a:srgbClr val="898989"/>
              </a:buClr>
              <a:buFont typeface="Calibri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898989"/>
                </a:solidFill>
                <a:latin typeface="+mn-lt"/>
                <a:ea typeface="+mn-ea"/>
                <a:cs typeface="+mn-cs"/>
              </a:defRPr>
            </a:lvl1pPr>
          </a:lstStyle>
          <a:p>
            <a:fld id="{4C35F977-05CD-43B0-976C-FFC70205AE7D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/>
  <p:txStyles>
    <p:titleStyle>
      <a:lvl1pPr algn="ctr" defTabSz="449263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Calibri" pitchFamily="32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Calibri" pitchFamily="32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2pPr>
      <a:lvl3pPr algn="ctr" defTabSz="449263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Calibri" pitchFamily="32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3pPr>
      <a:lvl4pPr algn="ctr" defTabSz="449263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Calibri" pitchFamily="32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4pPr>
      <a:lvl5pPr algn="ctr" defTabSz="449263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Calibri" pitchFamily="32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5pPr>
      <a:lvl6pPr marL="457200" algn="ctr" defTabSz="449263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Calibri" pitchFamily="32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6pPr>
      <a:lvl7pPr marL="914400" algn="ctr" defTabSz="449263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Calibri" pitchFamily="32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7pPr>
      <a:lvl8pPr marL="1371600" algn="ctr" defTabSz="449263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Calibri" pitchFamily="32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8pPr>
      <a:lvl9pPr marL="1828800" algn="ctr" defTabSz="449263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Calibri" pitchFamily="32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9pPr>
    </p:titleStyle>
    <p:bodyStyle>
      <a:lvl1pPr marL="334963" indent="-334963" algn="l" defTabSz="449263" rtl="0" eaLnBrk="1" fontAlgn="base" hangingPunct="1">
        <a:lnSpc>
          <a:spcPct val="110000"/>
        </a:lnSpc>
        <a:spcBef>
          <a:spcPts val="8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35013" indent="-277813" algn="l" defTabSz="449263" rtl="0" eaLnBrk="1" fontAlgn="base" hangingPunct="1">
        <a:lnSpc>
          <a:spcPct val="110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Arial" charset="0"/>
        <a:buChar char="–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1" fontAlgn="base" hangingPunct="1">
        <a:lnSpc>
          <a:spcPct val="110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1" fontAlgn="base" hangingPunct="1">
        <a:lnSpc>
          <a:spcPct val="110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–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1" fontAlgn="base" hangingPunct="1">
        <a:lnSpc>
          <a:spcPct val="110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1" fontAlgn="base" hangingPunct="1">
        <a:lnSpc>
          <a:spcPct val="110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1" fontAlgn="base" hangingPunct="1">
        <a:lnSpc>
          <a:spcPct val="110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1" fontAlgn="base" hangingPunct="1">
        <a:lnSpc>
          <a:spcPct val="110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1" fontAlgn="base" hangingPunct="1">
        <a:lnSpc>
          <a:spcPct val="110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10.02.10</a:t>
            </a:r>
            <a:endParaRPr lang="en-GB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0484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741"/>
    </mc:Choice>
    <mc:Fallback>
      <p:transition spd="slow" advTm="3741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88640"/>
            <a:ext cx="4968676" cy="655982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932040" y="188640"/>
            <a:ext cx="3960439" cy="6559823"/>
          </a:xfrm>
          <a:ln/>
        </p:spPr>
        <p:txBody>
          <a:bodyPr lIns="0" tIns="0" rIns="0" bIns="0"/>
          <a:lstStyle/>
          <a:p>
            <a:pPr algn="ctr">
              <a:lnSpc>
                <a:spcPct val="102000"/>
              </a:lnSpc>
            </a:pPr>
            <a:r>
              <a:rPr lang="en-GB" b="1" i="1" dirty="0" err="1"/>
              <a:t>Р</a:t>
            </a:r>
            <a:r>
              <a:rPr lang="en-GB" b="1" i="1" dirty="0" err="1">
                <a:latin typeface="Arial" charset="0"/>
              </a:rPr>
              <a:t>усские</a:t>
            </a:r>
            <a:r>
              <a:rPr lang="en-GB" b="1" i="1" dirty="0">
                <a:latin typeface="Arial" charset="0"/>
              </a:rPr>
              <a:t> </a:t>
            </a:r>
            <a:r>
              <a:rPr lang="en-GB" b="1" i="1" dirty="0" err="1">
                <a:latin typeface="Arial" charset="0"/>
              </a:rPr>
              <a:t>далеко</a:t>
            </a:r>
            <a:r>
              <a:rPr lang="en-GB" b="1" i="1" dirty="0">
                <a:latin typeface="Arial" charset="0"/>
              </a:rPr>
              <a:t> </a:t>
            </a:r>
            <a:r>
              <a:rPr lang="en-GB" b="1" i="1" dirty="0" err="1">
                <a:latin typeface="Arial" charset="0"/>
              </a:rPr>
              <a:t>ни</a:t>
            </a:r>
            <a:r>
              <a:rPr lang="en-GB" b="1" i="1" dirty="0">
                <a:latin typeface="Arial" charset="0"/>
              </a:rPr>
              <a:t> </a:t>
            </a:r>
            <a:r>
              <a:rPr lang="en-GB" b="1" i="1" dirty="0" err="1">
                <a:latin typeface="Arial" charset="0"/>
              </a:rPr>
              <a:t>сразу</a:t>
            </a:r>
            <a:r>
              <a:rPr lang="en-GB" b="1" i="1" dirty="0">
                <a:latin typeface="Arial" charset="0"/>
              </a:rPr>
              <a:t> </a:t>
            </a:r>
            <a:r>
              <a:rPr lang="en-GB" b="1" i="1" dirty="0" err="1">
                <a:latin typeface="Arial" charset="0"/>
              </a:rPr>
              <a:t>сложились</a:t>
            </a:r>
            <a:r>
              <a:rPr lang="en-GB" b="1" i="1" dirty="0">
                <a:latin typeface="Arial" charset="0"/>
              </a:rPr>
              <a:t> в </a:t>
            </a:r>
            <a:r>
              <a:rPr lang="en-GB" b="1" i="1" dirty="0" err="1">
                <a:latin typeface="Arial" charset="0"/>
              </a:rPr>
              <a:t>единую</a:t>
            </a:r>
            <a:r>
              <a:rPr lang="en-GB" b="1" i="1" dirty="0">
                <a:latin typeface="Arial" charset="0"/>
              </a:rPr>
              <a:t> </a:t>
            </a:r>
            <a:r>
              <a:rPr lang="en-GB" b="1" i="1" dirty="0" err="1">
                <a:latin typeface="Arial" charset="0"/>
              </a:rPr>
              <a:t>нацию</a:t>
            </a:r>
            <a:r>
              <a:rPr lang="en-GB" b="1" i="1" dirty="0">
                <a:latin typeface="Arial" charset="0"/>
              </a:rPr>
              <a:t>. </a:t>
            </a:r>
            <a:r>
              <a:rPr lang="en-GB" b="1" i="1" dirty="0" err="1">
                <a:latin typeface="Arial" charset="0"/>
              </a:rPr>
              <a:t>Их</a:t>
            </a:r>
            <a:r>
              <a:rPr lang="en-GB" b="1" i="1" dirty="0">
                <a:latin typeface="Arial" charset="0"/>
              </a:rPr>
              <a:t> </a:t>
            </a:r>
            <a:r>
              <a:rPr lang="en-GB" b="1" i="1" dirty="0" err="1">
                <a:latin typeface="Arial" charset="0"/>
              </a:rPr>
              <a:t>предками</a:t>
            </a:r>
            <a:r>
              <a:rPr lang="en-GB" b="1" i="1" dirty="0">
                <a:latin typeface="Arial" charset="0"/>
              </a:rPr>
              <a:t> </a:t>
            </a:r>
            <a:r>
              <a:rPr lang="en-GB" b="1" i="1" dirty="0" err="1">
                <a:latin typeface="Arial" charset="0"/>
              </a:rPr>
              <a:t>были</a:t>
            </a:r>
            <a:r>
              <a:rPr lang="en-GB" b="1" i="1" dirty="0">
                <a:latin typeface="Arial" charset="0"/>
              </a:rPr>
              <a:t> </a:t>
            </a:r>
            <a:r>
              <a:rPr lang="en-GB" b="1" i="1" dirty="0" err="1">
                <a:latin typeface="Arial" charset="0"/>
              </a:rPr>
              <a:t>многочисленные</a:t>
            </a:r>
            <a:r>
              <a:rPr lang="en-GB" b="1" i="1" dirty="0">
                <a:latin typeface="Arial" charset="0"/>
              </a:rPr>
              <a:t> </a:t>
            </a:r>
            <a:r>
              <a:rPr lang="en-GB" b="1" i="1" dirty="0" err="1">
                <a:latin typeface="Arial" charset="0"/>
              </a:rPr>
              <a:t>славянские</a:t>
            </a:r>
            <a:r>
              <a:rPr lang="en-GB" b="1" i="1" dirty="0">
                <a:latin typeface="Arial" charset="0"/>
              </a:rPr>
              <a:t> </a:t>
            </a:r>
            <a:r>
              <a:rPr lang="en-GB" b="1" i="1" dirty="0" err="1">
                <a:latin typeface="Arial" charset="0"/>
              </a:rPr>
              <a:t>племена</a:t>
            </a:r>
            <a:r>
              <a:rPr lang="en-GB" b="1" i="1" dirty="0">
                <a:latin typeface="Arial" charset="0"/>
              </a:rPr>
              <a:t>, </a:t>
            </a:r>
            <a:r>
              <a:rPr lang="en-GB" b="1" i="1" dirty="0" err="1">
                <a:latin typeface="Arial" charset="0"/>
              </a:rPr>
              <a:t>жившие</a:t>
            </a:r>
            <a:r>
              <a:rPr lang="en-GB" b="1" i="1" dirty="0">
                <a:latin typeface="Arial" charset="0"/>
              </a:rPr>
              <a:t> </a:t>
            </a:r>
            <a:r>
              <a:rPr lang="en-GB" b="1" i="1" dirty="0" err="1">
                <a:latin typeface="Arial" charset="0"/>
              </a:rPr>
              <a:t>на</a:t>
            </a:r>
            <a:r>
              <a:rPr lang="en-GB" b="1" i="1" dirty="0">
                <a:latin typeface="Arial" charset="0"/>
              </a:rPr>
              <a:t> </a:t>
            </a:r>
            <a:r>
              <a:rPr lang="en-GB" b="1" i="1" dirty="0" err="1">
                <a:latin typeface="Arial" charset="0"/>
              </a:rPr>
              <a:t>территории</a:t>
            </a:r>
            <a:r>
              <a:rPr lang="en-GB" b="1" i="1" dirty="0">
                <a:latin typeface="Arial" charset="0"/>
              </a:rPr>
              <a:t> </a:t>
            </a:r>
            <a:r>
              <a:rPr lang="en-GB" b="1" i="1" dirty="0" err="1">
                <a:latin typeface="Arial" charset="0"/>
              </a:rPr>
              <a:t>Восточной</a:t>
            </a:r>
            <a:r>
              <a:rPr lang="en-GB" b="1" i="1" dirty="0">
                <a:latin typeface="Arial" charset="0"/>
              </a:rPr>
              <a:t> </a:t>
            </a:r>
            <a:r>
              <a:rPr lang="en-GB" b="1" i="1" dirty="0" err="1">
                <a:latin typeface="Arial" charset="0"/>
              </a:rPr>
              <a:t>Европы</a:t>
            </a:r>
            <a:r>
              <a:rPr lang="en-GB" b="1" i="1" dirty="0">
                <a:latin typeface="Arial" charset="0"/>
              </a:rPr>
              <a:t>. </a:t>
            </a:r>
            <a:endParaRPr lang="en-GB" dirty="0">
              <a:latin typeface="Arial" charset="0"/>
            </a:endParaRPr>
          </a:p>
        </p:txBody>
      </p:sp>
    </p:spTree>
  </p:cSld>
  <p:clrMapOvr>
    <a:masterClrMapping/>
  </p:clrMapOvr>
  <p:transition spd="med" advTm="21794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78463" y="2519363"/>
            <a:ext cx="3160712" cy="4248150"/>
          </a:xfrm>
          <a:prstGeom prst="rect">
            <a:avLst/>
          </a:prstGeom>
          <a:noFill/>
          <a:ln w="38160">
            <a:solidFill>
              <a:srgbClr val="666699"/>
            </a:solidFill>
            <a:miter lim="800000"/>
            <a:headEnd/>
            <a:tailEnd/>
          </a:ln>
          <a:effectLst/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0363" y="2537416"/>
            <a:ext cx="4067621" cy="4122147"/>
          </a:xfrm>
          <a:prstGeom prst="rect">
            <a:avLst/>
          </a:prstGeom>
          <a:noFill/>
          <a:ln w="38160">
            <a:solidFill>
              <a:srgbClr val="808080"/>
            </a:solidFill>
            <a:miter lim="800000"/>
            <a:headEnd/>
            <a:tailEnd/>
          </a:ln>
          <a:effectLst/>
        </p:spPr>
      </p:pic>
      <p:sp>
        <p:nvSpPr>
          <p:cNvPr id="14339" name="Rectangle 3"/>
          <p:cNvSpPr>
            <a:spLocks noGrp="1" noChangeArrowheads="1"/>
          </p:cNvSpPr>
          <p:nvPr>
            <p:ph type="title"/>
          </p:nvPr>
        </p:nvSpPr>
        <p:spPr>
          <a:xfrm>
            <a:off x="414338" y="-66675"/>
            <a:ext cx="8226425" cy="2563813"/>
          </a:xfrm>
          <a:ln/>
        </p:spPr>
        <p:txBody>
          <a:bodyPr lIns="0" tIns="0" rIns="0" bIns="0"/>
          <a:lstStyle/>
          <a:p>
            <a:pPr>
              <a:lnSpc>
                <a:spcPct val="102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3200"/>
              <a:t>Постепенно в общественной жизни славян происходят важные изменения. Более тысячи лет назад славянские племена начинают объединяться, появляются богатые, защищенные крепостными стенами города.</a:t>
            </a:r>
          </a:p>
        </p:txBody>
      </p:sp>
    </p:spTree>
  </p:cSld>
  <p:clrMapOvr>
    <a:masterClrMapping/>
  </p:clrMapOvr>
  <p:transition spd="med" advTm="24347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333500"/>
            <a:ext cx="4003675" cy="53260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40313" y="1619250"/>
            <a:ext cx="3876675" cy="49339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360363" y="-228600"/>
            <a:ext cx="8226425" cy="1489075"/>
          </a:xfrm>
          <a:ln/>
        </p:spPr>
        <p:txBody>
          <a:bodyPr lIns="0" tIns="0" rIns="0" bIns="0"/>
          <a:lstStyle/>
          <a:p>
            <a:pPr>
              <a:lnSpc>
                <a:spcPct val="102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3600" b="1"/>
              <a:t>В каждом городе власть переходит в руки военных вождей - князей.</a:t>
            </a:r>
          </a:p>
        </p:txBody>
      </p:sp>
    </p:spTree>
  </p:cSld>
  <p:clrMapOvr>
    <a:masterClrMapping/>
  </p:clrMapOvr>
  <p:transition spd="med" advTm="7419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Grp="1" noChangeArrowheads="1"/>
          </p:cNvSpPr>
          <p:nvPr>
            <p:ph type="title"/>
          </p:nvPr>
        </p:nvSpPr>
        <p:spPr>
          <a:xfrm>
            <a:off x="414338" y="449263"/>
            <a:ext cx="8226425" cy="1530350"/>
          </a:xfrm>
          <a:ln/>
        </p:spPr>
        <p:txBody>
          <a:bodyPr lIns="0" tIns="0" rIns="0" bIns="0"/>
          <a:lstStyle/>
          <a:p>
            <a:pPr>
              <a:lnSpc>
                <a:spcPct val="102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3200" b="1"/>
              <a:t>Не было мира между племенами, притесняли их соседи,князья обороняли свои земли и воевали друг с другом.</a:t>
            </a: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79612"/>
            <a:ext cx="9144000" cy="48783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 advTm="13841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3" y="1146431"/>
            <a:ext cx="3135833" cy="517975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35896" y="793750"/>
            <a:ext cx="5058842" cy="5146675"/>
          </a:xfrm>
          <a:ln/>
        </p:spPr>
        <p:txBody>
          <a:bodyPr lIns="0" tIns="0" rIns="0" bIns="0"/>
          <a:lstStyle/>
          <a:p>
            <a:pPr marL="0" indent="0" algn="ctr">
              <a:lnSpc>
                <a:spcPct val="102000"/>
              </a:lnSpc>
              <a:buNone/>
            </a:pPr>
            <a:r>
              <a:rPr lang="en-GB" b="1" dirty="0"/>
              <a:t>В 882 </a:t>
            </a:r>
            <a:r>
              <a:rPr lang="en-GB" b="1" dirty="0" err="1"/>
              <a:t>году</a:t>
            </a:r>
            <a:r>
              <a:rPr lang="en-GB" b="1" dirty="0"/>
              <a:t> </a:t>
            </a:r>
            <a:r>
              <a:rPr lang="ru-RU" b="1" dirty="0" smtClean="0"/>
              <a:t>Н</a:t>
            </a:r>
            <a:r>
              <a:rPr lang="en-GB" b="1" dirty="0" err="1" smtClean="0"/>
              <a:t>овгородский</a:t>
            </a:r>
            <a:r>
              <a:rPr lang="en-GB" b="1" dirty="0" smtClean="0"/>
              <a:t> </a:t>
            </a:r>
            <a:r>
              <a:rPr lang="en-GB" b="1" dirty="0" err="1"/>
              <a:t>князь</a:t>
            </a:r>
            <a:r>
              <a:rPr lang="en-GB" b="1" dirty="0"/>
              <a:t> </a:t>
            </a:r>
            <a:r>
              <a:rPr lang="en-GB" b="1" dirty="0" err="1"/>
              <a:t>Олег</a:t>
            </a:r>
            <a:r>
              <a:rPr lang="en-GB" b="1" dirty="0"/>
              <a:t>, у </a:t>
            </a:r>
            <a:r>
              <a:rPr lang="en-GB" b="1" dirty="0" err="1"/>
              <a:t>которого</a:t>
            </a:r>
            <a:r>
              <a:rPr lang="en-GB" b="1" dirty="0"/>
              <a:t> </a:t>
            </a:r>
            <a:r>
              <a:rPr lang="en-GB" b="1" dirty="0" err="1"/>
              <a:t>была</a:t>
            </a:r>
            <a:r>
              <a:rPr lang="en-GB" b="1" dirty="0"/>
              <a:t> </a:t>
            </a:r>
            <a:r>
              <a:rPr lang="en-GB" b="1" dirty="0" err="1"/>
              <a:t>самая</a:t>
            </a:r>
            <a:r>
              <a:rPr lang="en-GB" b="1" dirty="0"/>
              <a:t> </a:t>
            </a:r>
            <a:r>
              <a:rPr lang="en-GB" b="1" dirty="0" err="1"/>
              <a:t>сильная</a:t>
            </a:r>
            <a:r>
              <a:rPr lang="en-GB" b="1" dirty="0"/>
              <a:t> </a:t>
            </a:r>
            <a:r>
              <a:rPr lang="en-GB" b="1" dirty="0" err="1"/>
              <a:t>дружина</a:t>
            </a:r>
            <a:r>
              <a:rPr lang="en-GB" b="1" dirty="0"/>
              <a:t>, </a:t>
            </a:r>
            <a:r>
              <a:rPr lang="en-GB" b="1" dirty="0" err="1"/>
              <a:t>объединил</a:t>
            </a:r>
            <a:r>
              <a:rPr lang="en-GB" b="1" dirty="0"/>
              <a:t> </a:t>
            </a:r>
            <a:r>
              <a:rPr lang="en-GB" b="1" dirty="0" err="1"/>
              <a:t>большинство</a:t>
            </a:r>
            <a:r>
              <a:rPr lang="en-GB" b="1" dirty="0"/>
              <a:t> </a:t>
            </a:r>
            <a:r>
              <a:rPr lang="en-GB" b="1" dirty="0" err="1"/>
              <a:t>племён</a:t>
            </a:r>
            <a:r>
              <a:rPr lang="en-GB" b="1" dirty="0"/>
              <a:t>. </a:t>
            </a:r>
            <a:endParaRPr lang="ru-RU" b="1" dirty="0" smtClean="0"/>
          </a:p>
          <a:p>
            <a:pPr marL="0" indent="0" algn="ctr">
              <a:lnSpc>
                <a:spcPct val="102000"/>
              </a:lnSpc>
              <a:buNone/>
            </a:pPr>
            <a:r>
              <a:rPr lang="en-GB" b="1" dirty="0" err="1" smtClean="0"/>
              <a:t>Своей</a:t>
            </a:r>
            <a:r>
              <a:rPr lang="en-GB" b="1" dirty="0" smtClean="0"/>
              <a:t> </a:t>
            </a:r>
            <a:r>
              <a:rPr lang="en-GB" b="1" dirty="0" err="1"/>
              <a:t>столицей</a:t>
            </a:r>
            <a:r>
              <a:rPr lang="en-GB" b="1" dirty="0"/>
              <a:t> </a:t>
            </a:r>
            <a:r>
              <a:rPr lang="en-GB" b="1" dirty="0" err="1"/>
              <a:t>он</a:t>
            </a:r>
            <a:r>
              <a:rPr lang="en-GB" b="1" dirty="0"/>
              <a:t> </a:t>
            </a:r>
            <a:r>
              <a:rPr lang="en-GB" b="1" dirty="0" err="1"/>
              <a:t>избрал</a:t>
            </a:r>
            <a:r>
              <a:rPr lang="en-GB" b="1" dirty="0"/>
              <a:t> </a:t>
            </a:r>
            <a:r>
              <a:rPr lang="en-GB" b="1" dirty="0" err="1"/>
              <a:t>город</a:t>
            </a:r>
            <a:r>
              <a:rPr lang="en-GB" b="1" dirty="0"/>
              <a:t> </a:t>
            </a:r>
            <a:r>
              <a:rPr lang="en-GB" b="1" dirty="0" err="1"/>
              <a:t>Киев</a:t>
            </a:r>
            <a:r>
              <a:rPr lang="en-GB" b="1" dirty="0"/>
              <a:t>. </a:t>
            </a:r>
            <a:endParaRPr lang="ru-RU" b="1" dirty="0" smtClean="0"/>
          </a:p>
          <a:p>
            <a:pPr marL="0" indent="0" algn="ctr">
              <a:lnSpc>
                <a:spcPct val="102000"/>
              </a:lnSpc>
              <a:buNone/>
            </a:pPr>
            <a:r>
              <a:rPr lang="en-GB" b="1" dirty="0" err="1" smtClean="0"/>
              <a:t>Так</a:t>
            </a:r>
            <a:r>
              <a:rPr lang="en-GB" b="1" dirty="0" smtClean="0"/>
              <a:t> </a:t>
            </a:r>
            <a:r>
              <a:rPr lang="en-GB" b="1" dirty="0" err="1"/>
              <a:t>возникло</a:t>
            </a:r>
            <a:r>
              <a:rPr lang="en-GB" b="1" dirty="0"/>
              <a:t> </a:t>
            </a:r>
            <a:r>
              <a:rPr lang="en-GB" b="1" u="sng" dirty="0" err="1"/>
              <a:t>Древнерусское</a:t>
            </a:r>
            <a:r>
              <a:rPr lang="en-GB" b="1" u="sng" dirty="0"/>
              <a:t> </a:t>
            </a:r>
            <a:r>
              <a:rPr lang="en-GB" b="1" u="sng" dirty="0" err="1"/>
              <a:t>государство</a:t>
            </a:r>
            <a:r>
              <a:rPr lang="en-GB" b="1" u="sng" dirty="0"/>
              <a:t>.</a:t>
            </a:r>
          </a:p>
        </p:txBody>
      </p:sp>
    </p:spTree>
  </p:cSld>
  <p:clrMapOvr>
    <a:masterClrMapping/>
  </p:clrMapOvr>
  <p:transition spd="med" advTm="21640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Место для изображения из Интернета 5"/>
          <p:cNvPicPr>
            <a:picLocks noGrp="1" noChangeAspect="1"/>
          </p:cNvPicPr>
          <p:nvPr>
            <p:ph type="clipArt"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572000" cy="698048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0" y="1124744"/>
            <a:ext cx="4106863" cy="4999831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dirty="0" smtClean="0"/>
              <a:t>В </a:t>
            </a:r>
            <a:r>
              <a:rPr lang="en-US" sz="3600" dirty="0" smtClean="0">
                <a:solidFill>
                  <a:srgbClr val="FF0000"/>
                </a:solidFill>
              </a:rPr>
              <a:t>IX</a:t>
            </a:r>
            <a:r>
              <a:rPr lang="ru-RU" sz="3600" dirty="0" smtClean="0"/>
              <a:t> веке были два основных центра образования Древнерусского государства: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НОВГОРОД</a:t>
            </a:r>
          </a:p>
          <a:p>
            <a:pPr marL="0" indent="0" algn="ctr">
              <a:buNone/>
            </a:pPr>
            <a:r>
              <a:rPr lang="ru-RU" sz="2400" dirty="0" smtClean="0"/>
              <a:t>И 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КИЕВ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66212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2060"/>
    </mc:Choice>
    <mc:Fallback>
      <p:transition spd="slow" advTm="1206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00013"/>
            <a:ext cx="8226425" cy="1489075"/>
          </a:xfrm>
          <a:ln/>
        </p:spPr>
        <p:txBody>
          <a:bodyPr lIns="0" tIns="0" rIns="0" bIns="0"/>
          <a:lstStyle/>
          <a:p>
            <a:pPr>
              <a:lnSpc>
                <a:spcPct val="102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b="1" dirty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9950" y="1333500"/>
            <a:ext cx="4014788" cy="5443538"/>
          </a:xfrm>
          <a:ln/>
        </p:spPr>
        <p:txBody>
          <a:bodyPr lIns="0" tIns="0" rIns="0" bIns="0"/>
          <a:lstStyle/>
          <a:p>
            <a:pPr marL="0" indent="0">
              <a:lnSpc>
                <a:spcPct val="102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sz="26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549" y="0"/>
            <a:ext cx="9239921" cy="6858000"/>
          </a:xfrm>
          <a:prstGeom prst="rect">
            <a:avLst/>
          </a:prstGeom>
        </p:spPr>
      </p:pic>
    </p:spTree>
  </p:cSld>
  <p:clrMapOvr>
    <a:masterClrMapping/>
  </p:clrMapOvr>
  <p:transition spd="med" advTm="31696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204864"/>
            <a:ext cx="4355976" cy="216024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10.02.10</a:t>
            </a:r>
            <a:endParaRPr lang="en-GB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276523" cy="695739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6503"/>
    </mc:Choice>
    <mc:Fallback>
      <p:transition spd="slow" advTm="16503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10.02.10</a:t>
            </a:r>
            <a:endParaRPr lang="en-GB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4991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7069"/>
    </mc:Choice>
    <mc:Fallback>
      <p:transition spd="slow" advTm="17069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6552" y="-171400"/>
            <a:ext cx="10044608" cy="7533456"/>
          </a:xfrm>
        </p:spPr>
      </p:pic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94913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6711"/>
    </mc:Choice>
    <mc:Fallback>
      <p:transition spd="slow" advTm="26711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6150" y="2160"/>
            <a:ext cx="9190837" cy="6893128"/>
          </a:xfrm>
        </p:spPr>
      </p:pic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4376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1593"/>
    </mc:Choice>
    <mc:Fallback>
      <p:transition spd="slow" advTm="11593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00" y="-30472"/>
            <a:ext cx="9184629" cy="6888472"/>
          </a:xfrm>
        </p:spPr>
      </p:pic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4404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163"/>
    </mc:Choice>
    <mc:Fallback>
      <p:transition spd="slow" advTm="7163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>
              <a:lnSpc>
                <a:spcPct val="100000"/>
              </a:lnSpc>
              <a:buClr>
                <a:srgbClr val="898989"/>
              </a:buClr>
              <a:buFont typeface="Calibri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1200" dirty="0">
              <a:solidFill>
                <a:srgbClr val="898989"/>
              </a:solidFill>
              <a:latin typeface="Calibri" pitchFamily="32" charset="0"/>
              <a:ea typeface="Lucida Sans Unicode" charset="0"/>
              <a:cs typeface="Lucida Sans Unicode" charset="0"/>
            </a:endParaRP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r">
              <a:lnSpc>
                <a:spcPct val="100000"/>
              </a:lnSpc>
              <a:buClr>
                <a:srgbClr val="898989"/>
              </a:buClr>
              <a:buFont typeface="Calibri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1016964F-7433-41CE-A3F4-98DD06485A7C}" type="slidenum">
              <a:rPr lang="en-GB" sz="1200">
                <a:solidFill>
                  <a:srgbClr val="898989"/>
                </a:solidFill>
                <a:latin typeface="Calibri" pitchFamily="32" charset="0"/>
                <a:ea typeface="Lucida Sans Unicode" charset="0"/>
                <a:cs typeface="Lucida Sans Unicode" charset="0"/>
              </a:rPr>
              <a:pPr algn="r">
                <a:lnSpc>
                  <a:spcPct val="100000"/>
                </a:lnSpc>
                <a:buClr>
                  <a:srgbClr val="898989"/>
                </a:buClr>
                <a:buFont typeface="Calibri" pitchFamily="32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7</a:t>
            </a:fld>
            <a:endParaRPr lang="en-GB" sz="1200">
              <a:solidFill>
                <a:srgbClr val="898989"/>
              </a:solidFill>
              <a:latin typeface="Calibri" pitchFamily="32" charset="0"/>
              <a:ea typeface="Lucida Sans Unicode" charset="0"/>
              <a:cs typeface="Lucida Sans Unicode" charset="0"/>
            </a:endParaRP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274638"/>
            <a:ext cx="5472559" cy="6250705"/>
          </a:xfrm>
          <a:prstGeom prst="rect">
            <a:avLst/>
          </a:prstGeom>
          <a:noFill/>
          <a:ln w="38160">
            <a:solidFill>
              <a:srgbClr val="666699"/>
            </a:solidFill>
            <a:miter lim="800000"/>
            <a:headEnd/>
            <a:tailEnd/>
          </a:ln>
          <a:effectLst/>
        </p:spPr>
      </p:pic>
      <p:sp>
        <p:nvSpPr>
          <p:cNvPr id="512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5580063" y="78506"/>
            <a:ext cx="3456433" cy="5990507"/>
          </a:xfrm>
          <a:ln/>
        </p:spPr>
        <p:txBody>
          <a:bodyPr lIns="0" tIns="0" rIns="0" bIns="0"/>
          <a:lstStyle/>
          <a:p>
            <a:pPr marL="0" indent="0" algn="ctr">
              <a:lnSpc>
                <a:spcPct val="106000"/>
              </a:lnSpc>
              <a:buNone/>
            </a:pPr>
            <a:r>
              <a:rPr lang="en-GB" sz="2400" b="1" i="1" dirty="0">
                <a:latin typeface="Arial" charset="0"/>
              </a:rPr>
              <a:t>В </a:t>
            </a:r>
            <a:r>
              <a:rPr lang="en-GB" sz="2400" b="1" i="1" dirty="0" err="1">
                <a:latin typeface="Arial" charset="0"/>
              </a:rPr>
              <a:t>древности</a:t>
            </a:r>
            <a:r>
              <a:rPr lang="en-GB" sz="2400" b="1" i="1" dirty="0">
                <a:latin typeface="Arial" charset="0"/>
              </a:rPr>
              <a:t> </a:t>
            </a:r>
            <a:r>
              <a:rPr lang="en-GB" sz="2400" b="1" i="1" dirty="0" err="1">
                <a:latin typeface="Arial" charset="0"/>
              </a:rPr>
              <a:t>восточные</a:t>
            </a:r>
            <a:r>
              <a:rPr lang="en-GB" sz="2400" b="1" i="1" dirty="0">
                <a:latin typeface="Arial" charset="0"/>
              </a:rPr>
              <a:t> </a:t>
            </a:r>
            <a:r>
              <a:rPr lang="en-GB" sz="2400" b="1" i="1" dirty="0" err="1">
                <a:latin typeface="Arial" charset="0"/>
              </a:rPr>
              <a:t>славяне</a:t>
            </a:r>
            <a:r>
              <a:rPr lang="en-GB" sz="2400" b="1" i="1" dirty="0">
                <a:latin typeface="Arial" charset="0"/>
              </a:rPr>
              <a:t> </a:t>
            </a:r>
            <a:r>
              <a:rPr lang="en-GB" sz="2400" b="1" i="1" dirty="0" err="1">
                <a:latin typeface="Arial" charset="0"/>
              </a:rPr>
              <a:t>обитали</a:t>
            </a:r>
            <a:r>
              <a:rPr lang="en-GB" sz="2400" b="1" i="1" dirty="0">
                <a:latin typeface="Arial" charset="0"/>
              </a:rPr>
              <a:t> в </a:t>
            </a:r>
            <a:r>
              <a:rPr lang="en-GB" sz="2400" b="1" i="1" dirty="0" err="1">
                <a:latin typeface="Arial" charset="0"/>
              </a:rPr>
              <a:t>лесных</a:t>
            </a:r>
            <a:r>
              <a:rPr lang="en-GB" sz="2400" b="1" i="1" dirty="0">
                <a:latin typeface="Arial" charset="0"/>
              </a:rPr>
              <a:t> </a:t>
            </a:r>
            <a:r>
              <a:rPr lang="en-GB" sz="2400" b="1" i="1" dirty="0" err="1">
                <a:latin typeface="Arial" charset="0"/>
              </a:rPr>
              <a:t>областях</a:t>
            </a:r>
            <a:r>
              <a:rPr lang="en-GB" sz="2400" b="1" i="1" dirty="0">
                <a:latin typeface="Arial" charset="0"/>
              </a:rPr>
              <a:t> </a:t>
            </a:r>
            <a:r>
              <a:rPr lang="en-GB" sz="2400" b="1" i="1" dirty="0" err="1">
                <a:latin typeface="Arial" charset="0"/>
              </a:rPr>
              <a:t>между</a:t>
            </a:r>
            <a:r>
              <a:rPr lang="en-GB" sz="2400" b="1" i="1" dirty="0">
                <a:latin typeface="Arial" charset="0"/>
              </a:rPr>
              <a:t> </a:t>
            </a:r>
            <a:r>
              <a:rPr lang="en-GB" sz="2400" b="1" i="1" dirty="0" err="1">
                <a:latin typeface="Arial" charset="0"/>
              </a:rPr>
              <a:t>реками</a:t>
            </a:r>
            <a:r>
              <a:rPr lang="en-GB" sz="2400" b="1" i="1" dirty="0">
                <a:latin typeface="Arial" charset="0"/>
              </a:rPr>
              <a:t> </a:t>
            </a:r>
            <a:r>
              <a:rPr lang="en-GB" sz="2400" b="1" i="1" dirty="0" err="1">
                <a:latin typeface="Arial" charset="0"/>
              </a:rPr>
              <a:t>Днестром</a:t>
            </a:r>
            <a:r>
              <a:rPr lang="en-GB" sz="2400" b="1" i="1" dirty="0">
                <a:latin typeface="Arial" charset="0"/>
              </a:rPr>
              <a:t> и </a:t>
            </a:r>
            <a:r>
              <a:rPr lang="en-GB" sz="2400" b="1" i="1" dirty="0" err="1">
                <a:latin typeface="Arial" charset="0"/>
              </a:rPr>
              <a:t>Днепром</a:t>
            </a:r>
            <a:r>
              <a:rPr lang="en-GB" sz="2400" b="1" i="1" dirty="0">
                <a:latin typeface="Arial" charset="0"/>
              </a:rPr>
              <a:t>. </a:t>
            </a:r>
            <a:r>
              <a:rPr lang="en-GB" sz="2400" b="1" i="1" dirty="0" err="1">
                <a:latin typeface="Arial" charset="0"/>
              </a:rPr>
              <a:t>Затем</a:t>
            </a:r>
            <a:r>
              <a:rPr lang="en-GB" sz="2400" b="1" i="1" dirty="0">
                <a:latin typeface="Arial" charset="0"/>
              </a:rPr>
              <a:t> </a:t>
            </a:r>
            <a:r>
              <a:rPr lang="en-GB" sz="2400" b="1" i="1" dirty="0" err="1">
                <a:latin typeface="Arial" charset="0"/>
              </a:rPr>
              <a:t>они</a:t>
            </a:r>
            <a:r>
              <a:rPr lang="en-GB" sz="2400" b="1" i="1" dirty="0">
                <a:latin typeface="Arial" charset="0"/>
              </a:rPr>
              <a:t> </a:t>
            </a:r>
            <a:r>
              <a:rPr lang="en-GB" sz="2400" b="1" i="1" dirty="0" err="1">
                <a:latin typeface="Arial" charset="0"/>
              </a:rPr>
              <a:t>стали</a:t>
            </a:r>
            <a:r>
              <a:rPr lang="en-GB" sz="2400" b="1" i="1" dirty="0">
                <a:latin typeface="Arial" charset="0"/>
              </a:rPr>
              <a:t> </a:t>
            </a:r>
            <a:r>
              <a:rPr lang="en-GB" sz="2400" b="1" i="1" dirty="0" err="1">
                <a:latin typeface="Arial" charset="0"/>
              </a:rPr>
              <a:t>продвигаться</a:t>
            </a:r>
            <a:r>
              <a:rPr lang="en-GB" sz="2400" b="1" i="1" dirty="0">
                <a:latin typeface="Arial" charset="0"/>
              </a:rPr>
              <a:t> </a:t>
            </a:r>
            <a:r>
              <a:rPr lang="en-GB" sz="2400" b="1" i="1" dirty="0" err="1">
                <a:latin typeface="Arial" charset="0"/>
              </a:rPr>
              <a:t>на</a:t>
            </a:r>
            <a:r>
              <a:rPr lang="en-GB" sz="2400" b="1" i="1" dirty="0">
                <a:latin typeface="Arial" charset="0"/>
              </a:rPr>
              <a:t> </a:t>
            </a:r>
            <a:r>
              <a:rPr lang="en-GB" sz="2400" b="1" i="1" dirty="0" err="1">
                <a:latin typeface="Arial" charset="0"/>
              </a:rPr>
              <a:t>север</a:t>
            </a:r>
            <a:r>
              <a:rPr lang="en-GB" sz="2400" b="1" i="1" dirty="0">
                <a:latin typeface="Arial" charset="0"/>
              </a:rPr>
              <a:t>, </a:t>
            </a:r>
            <a:r>
              <a:rPr lang="en-GB" sz="2400" b="1" i="1" dirty="0" err="1">
                <a:latin typeface="Arial" charset="0"/>
              </a:rPr>
              <a:t>вверх</a:t>
            </a:r>
            <a:r>
              <a:rPr lang="en-GB" sz="2400" b="1" i="1" dirty="0">
                <a:latin typeface="Arial" charset="0"/>
              </a:rPr>
              <a:t> </a:t>
            </a:r>
            <a:r>
              <a:rPr lang="en-GB" sz="2400" b="1" i="1" dirty="0" err="1">
                <a:latin typeface="Arial" charset="0"/>
              </a:rPr>
              <a:t>по</a:t>
            </a:r>
            <a:r>
              <a:rPr lang="en-GB" sz="2400" b="1" i="1" dirty="0">
                <a:latin typeface="Arial" charset="0"/>
              </a:rPr>
              <a:t> </a:t>
            </a:r>
            <a:r>
              <a:rPr lang="en-GB" sz="2400" b="1" i="1" dirty="0" err="1">
                <a:latin typeface="Arial" charset="0"/>
              </a:rPr>
              <a:t>Днепру</a:t>
            </a:r>
            <a:r>
              <a:rPr lang="en-GB" sz="2400" b="1" i="1" dirty="0">
                <a:latin typeface="Arial" charset="0"/>
              </a:rPr>
              <a:t>.</a:t>
            </a:r>
            <a:r>
              <a:rPr lang="en-GB" sz="2400" b="1" dirty="0">
                <a:latin typeface="Arial" charset="0"/>
              </a:rPr>
              <a:t> </a:t>
            </a:r>
            <a:r>
              <a:rPr lang="en-GB" sz="2400" b="1" dirty="0" err="1">
                <a:latin typeface="Arial" charset="0"/>
              </a:rPr>
              <a:t>Земля</a:t>
            </a:r>
            <a:r>
              <a:rPr lang="en-GB" sz="2400" b="1" dirty="0">
                <a:latin typeface="Arial" charset="0"/>
              </a:rPr>
              <a:t> </a:t>
            </a:r>
            <a:r>
              <a:rPr lang="en-GB" sz="2400" b="1" dirty="0" err="1">
                <a:latin typeface="Arial" charset="0"/>
              </a:rPr>
              <a:t>эта</a:t>
            </a:r>
            <a:r>
              <a:rPr lang="en-GB" sz="2400" b="1" dirty="0">
                <a:latin typeface="Arial" charset="0"/>
              </a:rPr>
              <a:t> </a:t>
            </a:r>
            <a:r>
              <a:rPr lang="en-GB" sz="2400" b="1" dirty="0" err="1">
                <a:latin typeface="Arial" charset="0"/>
              </a:rPr>
              <a:t>была</a:t>
            </a:r>
            <a:r>
              <a:rPr lang="en-GB" sz="2400" b="1" dirty="0">
                <a:latin typeface="Arial" charset="0"/>
              </a:rPr>
              <a:t> </a:t>
            </a:r>
            <a:r>
              <a:rPr lang="en-GB" sz="2400" b="1" dirty="0" err="1">
                <a:latin typeface="Arial" charset="0"/>
              </a:rPr>
              <a:t>покрыта</a:t>
            </a:r>
            <a:r>
              <a:rPr lang="en-GB" sz="2400" b="1" dirty="0">
                <a:latin typeface="Arial" charset="0"/>
              </a:rPr>
              <a:t> </a:t>
            </a:r>
            <a:r>
              <a:rPr lang="en-GB" sz="2400" b="1" dirty="0" err="1">
                <a:latin typeface="Arial" charset="0"/>
              </a:rPr>
              <a:t>дремучими</a:t>
            </a:r>
            <a:r>
              <a:rPr lang="en-GB" sz="2400" b="1" dirty="0">
                <a:latin typeface="Arial" charset="0"/>
              </a:rPr>
              <a:t> </a:t>
            </a:r>
            <a:r>
              <a:rPr lang="en-GB" sz="2400" b="1" dirty="0" err="1">
                <a:latin typeface="Arial" charset="0"/>
              </a:rPr>
              <a:t>лесами</a:t>
            </a:r>
            <a:r>
              <a:rPr lang="en-GB" sz="2400" b="1" dirty="0">
                <a:latin typeface="Arial" charset="0"/>
              </a:rPr>
              <a:t>, а </a:t>
            </a:r>
            <a:r>
              <a:rPr lang="en-GB" sz="2400" b="1" dirty="0" err="1">
                <a:latin typeface="Arial" charset="0"/>
              </a:rPr>
              <a:t>среди</a:t>
            </a:r>
            <a:r>
              <a:rPr lang="en-GB" sz="2400" b="1" dirty="0">
                <a:latin typeface="Arial" charset="0"/>
              </a:rPr>
              <a:t> </a:t>
            </a:r>
            <a:r>
              <a:rPr lang="en-GB" sz="2400" b="1" dirty="0" err="1">
                <a:latin typeface="Arial" charset="0"/>
              </a:rPr>
              <a:t>лесов</a:t>
            </a:r>
            <a:r>
              <a:rPr lang="en-GB" sz="2400" b="1" dirty="0">
                <a:latin typeface="Arial" charset="0"/>
              </a:rPr>
              <a:t> </a:t>
            </a:r>
            <a:r>
              <a:rPr lang="en-GB" sz="2400" b="1" dirty="0" err="1">
                <a:latin typeface="Arial" charset="0"/>
              </a:rPr>
              <a:t>текли</a:t>
            </a:r>
            <a:r>
              <a:rPr lang="en-GB" sz="2400" b="1" dirty="0">
                <a:latin typeface="Arial" charset="0"/>
              </a:rPr>
              <a:t> </a:t>
            </a:r>
            <a:r>
              <a:rPr lang="en-GB" sz="2400" b="1" dirty="0" err="1">
                <a:latin typeface="Arial" charset="0"/>
              </a:rPr>
              <a:t>глубокие</a:t>
            </a:r>
            <a:r>
              <a:rPr lang="en-GB" sz="2400" b="1" dirty="0">
                <a:latin typeface="Arial" charset="0"/>
              </a:rPr>
              <a:t> </a:t>
            </a:r>
            <a:r>
              <a:rPr lang="en-GB" sz="2400" b="1" dirty="0" err="1">
                <a:latin typeface="Arial" charset="0"/>
              </a:rPr>
              <a:t>реки</a:t>
            </a:r>
            <a:r>
              <a:rPr lang="en-GB" sz="2400" b="1" dirty="0">
                <a:latin typeface="Arial" charset="0"/>
              </a:rPr>
              <a:t>. </a:t>
            </a:r>
            <a:r>
              <a:rPr lang="en-GB" sz="2400" b="1" dirty="0" err="1">
                <a:latin typeface="Arial" charset="0"/>
              </a:rPr>
              <a:t>По</a:t>
            </a:r>
            <a:r>
              <a:rPr lang="en-GB" sz="2400" b="1" dirty="0">
                <a:latin typeface="Arial" charset="0"/>
              </a:rPr>
              <a:t> </a:t>
            </a:r>
            <a:r>
              <a:rPr lang="en-GB" sz="2400" b="1" dirty="0" err="1">
                <a:latin typeface="Arial" charset="0"/>
              </a:rPr>
              <a:t>берегам</a:t>
            </a:r>
            <a:r>
              <a:rPr lang="en-GB" sz="2400" b="1" dirty="0">
                <a:latin typeface="Arial" charset="0"/>
              </a:rPr>
              <a:t> </a:t>
            </a:r>
            <a:r>
              <a:rPr lang="en-GB" sz="2400" b="1" dirty="0" err="1">
                <a:latin typeface="Arial" charset="0"/>
              </a:rPr>
              <a:t>этих</a:t>
            </a:r>
            <a:r>
              <a:rPr lang="en-GB" sz="2400" b="1" dirty="0">
                <a:latin typeface="Arial" charset="0"/>
              </a:rPr>
              <a:t> </a:t>
            </a:r>
            <a:r>
              <a:rPr lang="en-GB" sz="2400" b="1" dirty="0" err="1">
                <a:latin typeface="Arial" charset="0"/>
              </a:rPr>
              <a:t>рек</a:t>
            </a:r>
            <a:r>
              <a:rPr lang="en-GB" sz="2400" b="1" dirty="0">
                <a:latin typeface="Arial" charset="0"/>
              </a:rPr>
              <a:t> и </a:t>
            </a:r>
            <a:r>
              <a:rPr lang="en-GB" sz="2400" b="1" dirty="0" err="1">
                <a:latin typeface="Arial" charset="0"/>
              </a:rPr>
              <a:t>любили</a:t>
            </a:r>
            <a:r>
              <a:rPr lang="en-GB" sz="2400" b="1" dirty="0">
                <a:latin typeface="Arial" charset="0"/>
              </a:rPr>
              <a:t> </a:t>
            </a:r>
            <a:r>
              <a:rPr lang="en-GB" sz="2400" b="1" dirty="0" err="1">
                <a:latin typeface="Arial" charset="0"/>
              </a:rPr>
              <a:t>селиться</a:t>
            </a:r>
            <a:r>
              <a:rPr lang="en-GB" sz="2400" b="1" dirty="0">
                <a:latin typeface="Arial" charset="0"/>
              </a:rPr>
              <a:t> </a:t>
            </a:r>
            <a:r>
              <a:rPr lang="en-GB" sz="2400" b="1" dirty="0" err="1">
                <a:latin typeface="Arial" charset="0"/>
              </a:rPr>
              <a:t>славянские</a:t>
            </a:r>
            <a:r>
              <a:rPr lang="en-GB" sz="2400" b="1" dirty="0">
                <a:latin typeface="Arial" charset="0"/>
              </a:rPr>
              <a:t> </a:t>
            </a:r>
            <a:r>
              <a:rPr lang="en-GB" sz="2400" b="1" dirty="0" err="1">
                <a:latin typeface="Arial" charset="0"/>
              </a:rPr>
              <a:t>племена</a:t>
            </a:r>
            <a:r>
              <a:rPr lang="en-GB" sz="2400" b="1" dirty="0">
                <a:latin typeface="Arial" charset="0"/>
              </a:rPr>
              <a:t>.</a:t>
            </a:r>
          </a:p>
        </p:txBody>
      </p:sp>
    </p:spTree>
  </p:cSld>
  <p:clrMapOvr>
    <a:masterClrMapping/>
  </p:clrMapOvr>
  <p:transition spd="med" advTm="27008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2132014"/>
            <a:ext cx="9036496" cy="4725986"/>
          </a:xfrm>
          <a:prstGeom prst="rect">
            <a:avLst/>
          </a:prstGeom>
          <a:noFill/>
          <a:ln w="38160">
            <a:solidFill>
              <a:srgbClr val="666699"/>
            </a:solidFill>
            <a:miter lim="800000"/>
            <a:headEnd/>
            <a:tailEnd/>
          </a:ln>
          <a:effectLst/>
        </p:spPr>
      </p:pic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11163" y="188640"/>
            <a:ext cx="8228012" cy="1943373"/>
          </a:xfrm>
          <a:ln/>
        </p:spPr>
        <p:txBody>
          <a:bodyPr lIns="0" tIns="0" rIns="0" bIns="0"/>
          <a:lstStyle/>
          <a:p>
            <a:pPr>
              <a:lnSpc>
                <a:spcPct val="104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800" b="1" i="1" dirty="0" err="1">
                <a:latin typeface="Arial" charset="0"/>
              </a:rPr>
              <a:t>Славяне</a:t>
            </a:r>
            <a:r>
              <a:rPr lang="en-GB" sz="2800" b="1" i="1" dirty="0">
                <a:latin typeface="Arial" charset="0"/>
              </a:rPr>
              <a:t> </a:t>
            </a:r>
            <a:r>
              <a:rPr lang="en-GB" sz="2800" b="1" i="1" dirty="0" err="1">
                <a:latin typeface="Arial" charset="0"/>
              </a:rPr>
              <a:t>жили</a:t>
            </a:r>
            <a:r>
              <a:rPr lang="en-GB" sz="2800" b="1" i="1" dirty="0">
                <a:latin typeface="Arial" charset="0"/>
              </a:rPr>
              <a:t> </a:t>
            </a:r>
            <a:r>
              <a:rPr lang="en-GB" sz="2800" b="1" i="1" dirty="0" err="1">
                <a:latin typeface="Arial" charset="0"/>
              </a:rPr>
              <a:t>племенами</a:t>
            </a:r>
            <a:r>
              <a:rPr lang="en-GB" sz="2800" b="1" i="1" dirty="0">
                <a:latin typeface="Arial" charset="0"/>
              </a:rPr>
              <a:t> - </a:t>
            </a:r>
            <a:r>
              <a:rPr lang="en-GB" sz="2800" b="1" i="1" dirty="0" err="1">
                <a:latin typeface="Arial" charset="0"/>
              </a:rPr>
              <a:t>союзами</a:t>
            </a:r>
            <a:r>
              <a:rPr lang="en-GB" sz="2800" b="1" i="1" dirty="0">
                <a:latin typeface="Arial" charset="0"/>
              </a:rPr>
              <a:t> </a:t>
            </a:r>
            <a:r>
              <a:rPr lang="en-GB" sz="2800" b="1" i="1" dirty="0" err="1">
                <a:latin typeface="Arial" charset="0"/>
              </a:rPr>
              <a:t>родов</a:t>
            </a:r>
            <a:r>
              <a:rPr lang="en-GB" sz="2800" b="1" i="1" dirty="0">
                <a:latin typeface="Arial" charset="0"/>
              </a:rPr>
              <a:t>, </a:t>
            </a:r>
            <a:r>
              <a:rPr lang="en-GB" sz="2800" b="1" i="1" dirty="0" smtClean="0">
                <a:latin typeface="Arial" charset="0"/>
              </a:rPr>
              <a:t>в </a:t>
            </a:r>
            <a:r>
              <a:rPr lang="en-GB" sz="2800" b="1" i="1" dirty="0" err="1">
                <a:latin typeface="Arial" charset="0"/>
              </a:rPr>
              <a:t>одном</a:t>
            </a:r>
            <a:r>
              <a:rPr lang="en-GB" sz="2800" b="1" i="1" dirty="0">
                <a:latin typeface="Arial" charset="0"/>
              </a:rPr>
              <a:t> </a:t>
            </a:r>
            <a:r>
              <a:rPr lang="en-GB" sz="2800" b="1" i="1" dirty="0" err="1">
                <a:latin typeface="Arial" charset="0"/>
              </a:rPr>
              <a:t>поселке</a:t>
            </a:r>
            <a:r>
              <a:rPr lang="en-GB" sz="2800" b="1" i="1" dirty="0">
                <a:latin typeface="Arial" charset="0"/>
              </a:rPr>
              <a:t> </a:t>
            </a:r>
            <a:r>
              <a:rPr lang="en-GB" sz="2800" b="1" i="1" dirty="0" err="1">
                <a:latin typeface="Arial" charset="0"/>
              </a:rPr>
              <a:t>жители</a:t>
            </a:r>
            <a:r>
              <a:rPr lang="en-GB" sz="2800" b="1" i="1" dirty="0">
                <a:latin typeface="Arial" charset="0"/>
              </a:rPr>
              <a:t> </a:t>
            </a:r>
            <a:r>
              <a:rPr lang="en-GB" sz="2800" b="1" i="1" dirty="0" err="1">
                <a:latin typeface="Arial" charset="0"/>
              </a:rPr>
              <a:t>были</a:t>
            </a:r>
            <a:r>
              <a:rPr lang="en-GB" sz="2800" b="1" i="1" dirty="0">
                <a:latin typeface="Arial" charset="0"/>
              </a:rPr>
              <a:t> </a:t>
            </a:r>
            <a:r>
              <a:rPr lang="en-GB" sz="2800" b="1" i="1" dirty="0" err="1">
                <a:latin typeface="Arial" charset="0"/>
              </a:rPr>
              <a:t>связаны</a:t>
            </a:r>
            <a:r>
              <a:rPr lang="en-GB" sz="2800" b="1" i="1" dirty="0">
                <a:latin typeface="Arial" charset="0"/>
              </a:rPr>
              <a:t> </a:t>
            </a:r>
            <a:r>
              <a:rPr lang="en-GB" sz="2800" b="1" i="1" dirty="0" err="1">
                <a:latin typeface="Arial" charset="0"/>
              </a:rPr>
              <a:t>родственными</a:t>
            </a:r>
            <a:r>
              <a:rPr lang="en-GB" sz="2800" b="1" i="1" dirty="0">
                <a:latin typeface="Arial" charset="0"/>
              </a:rPr>
              <a:t> </a:t>
            </a:r>
            <a:r>
              <a:rPr lang="en-GB" sz="2800" b="1" i="1" dirty="0" err="1">
                <a:latin typeface="Arial" charset="0"/>
              </a:rPr>
              <a:t>узами</a:t>
            </a:r>
            <a:r>
              <a:rPr lang="en-GB" sz="2800" b="1" i="1" dirty="0">
                <a:latin typeface="Arial" charset="0"/>
              </a:rPr>
              <a:t> и </a:t>
            </a:r>
            <a:r>
              <a:rPr lang="en-GB" sz="2800" b="1" i="1" dirty="0" err="1">
                <a:latin typeface="Arial" charset="0"/>
              </a:rPr>
              <a:t>происходили</a:t>
            </a:r>
            <a:r>
              <a:rPr lang="en-GB" sz="2800" b="1" i="1" dirty="0">
                <a:latin typeface="Arial" charset="0"/>
              </a:rPr>
              <a:t> </a:t>
            </a:r>
            <a:r>
              <a:rPr lang="en-GB" sz="2800" b="1" i="1" dirty="0" err="1">
                <a:latin typeface="Arial" charset="0"/>
              </a:rPr>
              <a:t>от</a:t>
            </a:r>
            <a:r>
              <a:rPr lang="en-GB" sz="2800" b="1" i="1" dirty="0">
                <a:latin typeface="Arial" charset="0"/>
              </a:rPr>
              <a:t> </a:t>
            </a:r>
            <a:r>
              <a:rPr lang="en-GB" sz="2800" b="1" i="1" dirty="0" err="1">
                <a:latin typeface="Arial" charset="0"/>
              </a:rPr>
              <a:t>одного</a:t>
            </a:r>
            <a:r>
              <a:rPr lang="en-GB" sz="2800" b="1" i="1" dirty="0">
                <a:latin typeface="Arial" charset="0"/>
              </a:rPr>
              <a:t> и </a:t>
            </a:r>
            <a:r>
              <a:rPr lang="en-GB" sz="2800" b="1" i="1" dirty="0" err="1">
                <a:latin typeface="Arial" charset="0"/>
              </a:rPr>
              <a:t>того</a:t>
            </a:r>
            <a:r>
              <a:rPr lang="en-GB" sz="2800" b="1" i="1" dirty="0">
                <a:latin typeface="Arial" charset="0"/>
              </a:rPr>
              <a:t> </a:t>
            </a:r>
            <a:r>
              <a:rPr lang="en-GB" sz="2800" b="1" i="1" dirty="0" err="1">
                <a:latin typeface="Arial" charset="0"/>
              </a:rPr>
              <a:t>же</a:t>
            </a:r>
            <a:r>
              <a:rPr lang="en-GB" sz="2800" b="1" i="1" dirty="0">
                <a:latin typeface="Arial" charset="0"/>
              </a:rPr>
              <a:t> </a:t>
            </a:r>
            <a:r>
              <a:rPr lang="en-GB" sz="2800" b="1" i="1" dirty="0" err="1">
                <a:latin typeface="Arial" charset="0"/>
              </a:rPr>
              <a:t>предка</a:t>
            </a:r>
            <a:r>
              <a:rPr lang="en-GB" sz="2800" b="1" i="1" dirty="0">
                <a:latin typeface="Arial" charset="0"/>
              </a:rPr>
              <a:t>. </a:t>
            </a:r>
          </a:p>
        </p:txBody>
      </p:sp>
    </p:spTree>
  </p:cSld>
  <p:clrMapOvr>
    <a:masterClrMapping/>
  </p:clrMapOvr>
  <p:transition spd="med" advTm="13675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/>
          </p:nvPr>
        </p:nvSpPr>
        <p:spPr>
          <a:xfrm>
            <a:off x="414338" y="265113"/>
            <a:ext cx="8226425" cy="1560512"/>
          </a:xfrm>
          <a:ln/>
        </p:spPr>
        <p:txBody>
          <a:bodyPr lIns="0" tIns="0" rIns="0" bIns="0"/>
          <a:lstStyle/>
          <a:p>
            <a:pPr>
              <a:lnSpc>
                <a:spcPct val="122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000" b="1" i="1" dirty="0" err="1">
                <a:latin typeface="Arial" charset="0"/>
              </a:rPr>
              <a:t>Главным</a:t>
            </a:r>
            <a:r>
              <a:rPr lang="en-GB" sz="2000" b="1" i="1" dirty="0">
                <a:latin typeface="Arial" charset="0"/>
              </a:rPr>
              <a:t> </a:t>
            </a:r>
            <a:r>
              <a:rPr lang="en-GB" sz="2000" b="1" i="1" dirty="0" err="1">
                <a:latin typeface="Arial" charset="0"/>
              </a:rPr>
              <a:t>занятием</a:t>
            </a:r>
            <a:r>
              <a:rPr lang="en-GB" sz="2000" b="1" i="1" dirty="0">
                <a:latin typeface="Arial" charset="0"/>
              </a:rPr>
              <a:t> </a:t>
            </a:r>
            <a:r>
              <a:rPr lang="en-GB" sz="2000" b="1" i="1" dirty="0" err="1">
                <a:latin typeface="Arial" charset="0"/>
              </a:rPr>
              <a:t>славян</a:t>
            </a:r>
            <a:r>
              <a:rPr lang="en-GB" sz="2000" b="1" i="1" dirty="0">
                <a:latin typeface="Arial" charset="0"/>
              </a:rPr>
              <a:t> </a:t>
            </a:r>
            <a:r>
              <a:rPr lang="en-GB" sz="2000" b="1" i="1" dirty="0" err="1">
                <a:latin typeface="Arial" charset="0"/>
              </a:rPr>
              <a:t>было</a:t>
            </a:r>
            <a:r>
              <a:rPr lang="en-GB" sz="2000" b="1" i="1" dirty="0">
                <a:latin typeface="Arial" charset="0"/>
              </a:rPr>
              <a:t> </a:t>
            </a:r>
            <a:r>
              <a:rPr lang="en-GB" sz="2000" b="1" i="1" dirty="0" err="1">
                <a:latin typeface="Arial" charset="0"/>
              </a:rPr>
              <a:t>земледелие</a:t>
            </a:r>
            <a:r>
              <a:rPr lang="en-GB" sz="2000" b="1" i="1" dirty="0">
                <a:latin typeface="Arial" charset="0"/>
              </a:rPr>
              <a:t>. </a:t>
            </a:r>
            <a:r>
              <a:rPr lang="en-GB" sz="2000" b="1" i="1" dirty="0" err="1">
                <a:latin typeface="Arial" charset="0"/>
              </a:rPr>
              <a:t>Славяне</a:t>
            </a:r>
            <a:r>
              <a:rPr lang="en-GB" sz="2000" b="1" i="1" dirty="0">
                <a:latin typeface="Arial" charset="0"/>
              </a:rPr>
              <a:t> </a:t>
            </a:r>
            <a:r>
              <a:rPr lang="en-GB" sz="2000" b="1" i="1" dirty="0" err="1">
                <a:latin typeface="Arial" charset="0"/>
              </a:rPr>
              <a:t>сеяли</a:t>
            </a:r>
            <a:r>
              <a:rPr lang="en-GB" sz="2000" b="1" i="1" dirty="0">
                <a:latin typeface="Arial" charset="0"/>
              </a:rPr>
              <a:t> </a:t>
            </a:r>
            <a:r>
              <a:rPr lang="en-GB" sz="2000" b="1" i="1" dirty="0" err="1">
                <a:latin typeface="Arial" charset="0"/>
              </a:rPr>
              <a:t>рожь</a:t>
            </a:r>
            <a:r>
              <a:rPr lang="en-GB" sz="2000" b="1" i="1" dirty="0">
                <a:latin typeface="Arial" charset="0"/>
              </a:rPr>
              <a:t>, </a:t>
            </a:r>
            <a:r>
              <a:rPr lang="en-GB" sz="2000" b="1" i="1" dirty="0" err="1">
                <a:latin typeface="Arial" charset="0"/>
              </a:rPr>
              <a:t>пшеницу</a:t>
            </a:r>
            <a:r>
              <a:rPr lang="en-GB" sz="2000" b="1" i="1" dirty="0">
                <a:latin typeface="Arial" charset="0"/>
              </a:rPr>
              <a:t>, </a:t>
            </a:r>
            <a:r>
              <a:rPr lang="en-GB" sz="2000" b="1" i="1" dirty="0" err="1">
                <a:latin typeface="Arial" charset="0"/>
              </a:rPr>
              <a:t>ячмень</a:t>
            </a:r>
            <a:r>
              <a:rPr lang="en-GB" sz="2000" b="1" i="1" dirty="0">
                <a:latin typeface="Arial" charset="0"/>
              </a:rPr>
              <a:t>, </a:t>
            </a:r>
            <a:r>
              <a:rPr lang="en-GB" sz="2000" b="1" i="1" dirty="0" err="1">
                <a:latin typeface="Arial" charset="0"/>
              </a:rPr>
              <a:t>просо</a:t>
            </a:r>
            <a:r>
              <a:rPr lang="en-GB" sz="2000" b="1" i="1" dirty="0">
                <a:latin typeface="Arial" charset="0"/>
              </a:rPr>
              <a:t>. </a:t>
            </a:r>
            <a:r>
              <a:rPr lang="en-GB" sz="2000" b="1" i="1" dirty="0" err="1">
                <a:latin typeface="Arial" charset="0"/>
              </a:rPr>
              <a:t>Нелегко</a:t>
            </a:r>
            <a:r>
              <a:rPr lang="en-GB" sz="2000" b="1" i="1" dirty="0">
                <a:latin typeface="Arial" charset="0"/>
              </a:rPr>
              <a:t> </a:t>
            </a:r>
            <a:r>
              <a:rPr lang="en-GB" sz="2000" b="1" i="1" dirty="0" err="1">
                <a:latin typeface="Arial" charset="0"/>
              </a:rPr>
              <a:t>было</a:t>
            </a:r>
            <a:r>
              <a:rPr lang="en-GB" sz="2000" b="1" i="1" dirty="0">
                <a:latin typeface="Arial" charset="0"/>
              </a:rPr>
              <a:t> </a:t>
            </a:r>
            <a:r>
              <a:rPr lang="en-GB" sz="2000" b="1" i="1" dirty="0" err="1">
                <a:latin typeface="Arial" charset="0"/>
              </a:rPr>
              <a:t>возделывать</a:t>
            </a:r>
            <a:r>
              <a:rPr lang="en-GB" sz="2000" b="1" i="1" dirty="0">
                <a:latin typeface="Arial" charset="0"/>
              </a:rPr>
              <a:t> </a:t>
            </a:r>
            <a:r>
              <a:rPr lang="en-GB" sz="2000" b="1" i="1" dirty="0" err="1">
                <a:latin typeface="Arial" charset="0"/>
              </a:rPr>
              <a:t>землю</a:t>
            </a:r>
            <a:r>
              <a:rPr lang="en-GB" sz="2000" b="1" i="1" dirty="0">
                <a:latin typeface="Arial" charset="0"/>
              </a:rPr>
              <a:t>, </a:t>
            </a:r>
            <a:r>
              <a:rPr lang="en-GB" sz="2000" b="1" i="1" dirty="0" err="1">
                <a:latin typeface="Arial" charset="0"/>
              </a:rPr>
              <a:t>особенно</a:t>
            </a:r>
            <a:r>
              <a:rPr lang="en-GB" sz="2000" b="1" i="1" dirty="0">
                <a:latin typeface="Arial" charset="0"/>
              </a:rPr>
              <a:t> в </a:t>
            </a:r>
            <a:r>
              <a:rPr lang="en-GB" sz="2000" b="1" i="1" dirty="0" err="1">
                <a:latin typeface="Arial" charset="0"/>
              </a:rPr>
              <a:t>лесной</a:t>
            </a:r>
            <a:r>
              <a:rPr lang="en-GB" sz="2000" b="1" i="1" dirty="0">
                <a:latin typeface="Arial" charset="0"/>
              </a:rPr>
              <a:t> </a:t>
            </a:r>
            <a:r>
              <a:rPr lang="en-GB" sz="2000" b="1" i="1" dirty="0" err="1">
                <a:latin typeface="Arial" charset="0"/>
              </a:rPr>
              <a:t>полосе</a:t>
            </a:r>
            <a:r>
              <a:rPr lang="en-GB" sz="2000" b="1" i="1" dirty="0">
                <a:latin typeface="Arial" charset="0"/>
              </a:rPr>
              <a:t>: </a:t>
            </a:r>
            <a:r>
              <a:rPr lang="en-GB" sz="2000" b="1" i="1" dirty="0" err="1">
                <a:latin typeface="Arial" charset="0"/>
              </a:rPr>
              <a:t>здесь</a:t>
            </a:r>
            <a:r>
              <a:rPr lang="en-GB" sz="2000" b="1" i="1" dirty="0">
                <a:latin typeface="Arial" charset="0"/>
              </a:rPr>
              <a:t> </a:t>
            </a:r>
            <a:r>
              <a:rPr lang="en-GB" sz="2000" b="1" i="1" dirty="0" err="1">
                <a:latin typeface="Arial" charset="0"/>
              </a:rPr>
              <a:t>ее</a:t>
            </a:r>
            <a:r>
              <a:rPr lang="en-GB" sz="2000" b="1" i="1" dirty="0">
                <a:latin typeface="Arial" charset="0"/>
              </a:rPr>
              <a:t> </a:t>
            </a:r>
            <a:r>
              <a:rPr lang="en-GB" sz="2000" b="1" i="1" dirty="0" err="1">
                <a:latin typeface="Arial" charset="0"/>
              </a:rPr>
              <a:t>надо</a:t>
            </a:r>
            <a:r>
              <a:rPr lang="en-GB" sz="2000" b="1" i="1" dirty="0">
                <a:latin typeface="Arial" charset="0"/>
              </a:rPr>
              <a:t> </a:t>
            </a:r>
            <a:r>
              <a:rPr lang="en-GB" sz="2000" b="1" i="1" dirty="0" err="1">
                <a:latin typeface="Arial" charset="0"/>
              </a:rPr>
              <a:t>было</a:t>
            </a:r>
            <a:r>
              <a:rPr lang="en-GB" sz="2000" b="1" i="1" dirty="0">
                <a:latin typeface="Arial" charset="0"/>
              </a:rPr>
              <a:t> </a:t>
            </a:r>
            <a:r>
              <a:rPr lang="en-GB" sz="2000" b="1" i="1" dirty="0" err="1">
                <a:latin typeface="Arial" charset="0"/>
              </a:rPr>
              <a:t>сначала</a:t>
            </a:r>
            <a:r>
              <a:rPr lang="en-GB" sz="2000" b="1" i="1" dirty="0">
                <a:latin typeface="Arial" charset="0"/>
              </a:rPr>
              <a:t> </a:t>
            </a:r>
            <a:r>
              <a:rPr lang="en-GB" sz="2000" b="1" i="1" dirty="0" err="1">
                <a:latin typeface="Arial" charset="0"/>
              </a:rPr>
              <a:t>отвоевать</a:t>
            </a:r>
            <a:r>
              <a:rPr lang="en-GB" sz="2000" b="1" i="1" dirty="0">
                <a:latin typeface="Arial" charset="0"/>
              </a:rPr>
              <a:t> у </a:t>
            </a:r>
            <a:r>
              <a:rPr lang="en-GB" sz="2000" b="1" i="1" dirty="0" err="1">
                <a:latin typeface="Arial" charset="0"/>
              </a:rPr>
              <a:t>леса</a:t>
            </a:r>
            <a:r>
              <a:rPr lang="en-GB" sz="2000" b="1" i="1" dirty="0">
                <a:latin typeface="Arial" charset="0"/>
              </a:rPr>
              <a:t>.</a:t>
            </a:r>
            <a:br>
              <a:rPr lang="en-GB" sz="2000" b="1" i="1" dirty="0">
                <a:latin typeface="Arial" charset="0"/>
              </a:rPr>
            </a:br>
            <a:endParaRPr lang="en-GB" sz="2000" b="1" dirty="0">
              <a:latin typeface="Arial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628800"/>
            <a:ext cx="9143999" cy="5229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 advTm="21127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древняя русь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Calibri"/>
        <a:ea typeface="Lucida Sans Unicode"/>
        <a:cs typeface="Lucida Sans Unicode"/>
      </a:majorFont>
      <a:minorFont>
        <a:latin typeface="Calibri"/>
        <a:ea typeface="Lucida Sans Unicode"/>
        <a:cs typeface="Lucida Sans Unicode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71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71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древняя русь</Template>
  <TotalTime>226</TotalTime>
  <Words>244</Words>
  <Application>Microsoft Office PowerPoint</Application>
  <PresentationFormat>Экран (4:3)</PresentationFormat>
  <Paragraphs>27</Paragraphs>
  <Slides>16</Slides>
  <Notes>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Lucida Sans Unicode</vt:lpstr>
      <vt:lpstr>Times New Roman</vt:lpstr>
      <vt:lpstr>древняя русь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Славяне жили племенами - союзами родов, в одном поселке жители были связаны родственными узами и происходили от одного и того же предка. </vt:lpstr>
      <vt:lpstr>Главным занятием славян было земледелие. Славяне сеяли рожь, пшеницу, ячмень, просо. Нелегко было возделывать землю, особенно в лесной полосе: здесь ее надо было сначала отвоевать у леса. </vt:lpstr>
      <vt:lpstr>Презентация PowerPoint</vt:lpstr>
      <vt:lpstr>Постепенно в общественной жизни славян происходят важные изменения. Более тысячи лет назад славянские племена начинают объединяться, появляются богатые, защищенные крепостными стенами города.</vt:lpstr>
      <vt:lpstr>В каждом городе власть переходит в руки военных вождей - князей.</vt:lpstr>
      <vt:lpstr>Не было мира между племенами, притесняли их соседи,князья обороняли свои земли и воевали друг с другом.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Когда на руси появилось государство</dc:title>
  <dc:creator>Admin</dc:creator>
  <dc:description>http://aida.ucoz.ru</dc:description>
  <cp:lastModifiedBy>User</cp:lastModifiedBy>
  <cp:revision>16</cp:revision>
  <dcterms:created xsi:type="dcterms:W3CDTF">2012-04-16T17:46:44Z</dcterms:created>
  <dcterms:modified xsi:type="dcterms:W3CDTF">2017-02-06T20:21:33Z</dcterms:modified>
</cp:coreProperties>
</file>