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9" r:id="rId4"/>
    <p:sldId id="261" r:id="rId5"/>
    <p:sldId id="269" r:id="rId6"/>
    <p:sldId id="270" r:id="rId7"/>
    <p:sldId id="266" r:id="rId8"/>
    <p:sldId id="265" r:id="rId9"/>
    <p:sldId id="262" r:id="rId10"/>
    <p:sldId id="275" r:id="rId11"/>
    <p:sldId id="271" r:id="rId12"/>
    <p:sldId id="274" r:id="rId13"/>
    <p:sldId id="263" r:id="rId14"/>
    <p:sldId id="273" r:id="rId15"/>
    <p:sldId id="276" r:id="rId16"/>
    <p:sldId id="283" r:id="rId17"/>
    <p:sldId id="272" r:id="rId18"/>
    <p:sldId id="279" r:id="rId19"/>
    <p:sldId id="280" r:id="rId20"/>
    <p:sldId id="277" r:id="rId21"/>
    <p:sldId id="282" r:id="rId22"/>
    <p:sldId id="260" r:id="rId23"/>
    <p:sldId id="278" r:id="rId24"/>
    <p:sldId id="281" r:id="rId25"/>
    <p:sldId id="286" r:id="rId26"/>
    <p:sldId id="287" r:id="rId27"/>
    <p:sldId id="28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6294"/>
    <a:srgbClr val="264264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2DD957E-AC4E-4E47-AB35-FEA46802BDF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9F2951-5DE2-4406-862F-B3BA0E20A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2DD957E-AC4E-4E47-AB35-FEA46802BDF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9F2951-5DE2-4406-862F-B3BA0E20A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2DD957E-AC4E-4E47-AB35-FEA46802BDF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9F2951-5DE2-4406-862F-B3BA0E20A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2DD957E-AC4E-4E47-AB35-FEA46802BDF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9F2951-5DE2-4406-862F-B3BA0E20A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2DD957E-AC4E-4E47-AB35-FEA46802BDF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9F2951-5DE2-4406-862F-B3BA0E20A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2DD957E-AC4E-4E47-AB35-FEA46802BDF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9F2951-5DE2-4406-862F-B3BA0E20A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2DD957E-AC4E-4E47-AB35-FEA46802BDF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9F2951-5DE2-4406-862F-B3BA0E20A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2DD957E-AC4E-4E47-AB35-FEA46802BDF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9F2951-5DE2-4406-862F-B3BA0E20A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2DD957E-AC4E-4E47-AB35-FEA46802BDF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9F2951-5DE2-4406-862F-B3BA0E20A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2DD957E-AC4E-4E47-AB35-FEA46802BDF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9F2951-5DE2-4406-862F-B3BA0E20A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2DD957E-AC4E-4E47-AB35-FEA46802BDF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9F2951-5DE2-4406-862F-B3BA0E20A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13314" name="Picture 2" descr="C:\Users\Компас\Desktop\Кружевные бордюры\krugev128.png"/>
            <p:cNvPicPr>
              <a:picLocks noChangeAspect="1" noChangeArrowheads="1"/>
            </p:cNvPicPr>
            <p:nvPr userDrawn="1"/>
          </p:nvPicPr>
          <p:blipFill>
            <a:blip r:embed="rId13" cstate="screen"/>
            <a:srcRect/>
            <a:stretch>
              <a:fillRect/>
            </a:stretch>
          </p:blipFill>
          <p:spPr bwMode="auto">
            <a:xfrm flipH="1">
              <a:off x="0" y="6093296"/>
              <a:ext cx="9144000" cy="764704"/>
            </a:xfrm>
            <a:prstGeom prst="rect">
              <a:avLst/>
            </a:prstGeom>
            <a:noFill/>
          </p:spPr>
        </p:pic>
        <p:sp>
          <p:nvSpPr>
            <p:cNvPr id="13313" name="Rectangle 1"/>
            <p:cNvSpPr>
              <a:spLocks noChangeArrowheads="1"/>
            </p:cNvSpPr>
            <p:nvPr userDrawn="1"/>
          </p:nvSpPr>
          <p:spPr bwMode="auto">
            <a:xfrm>
              <a:off x="0" y="6642556"/>
              <a:ext cx="124585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FokinaLida.75@mail.ru</a:t>
              </a:r>
              <a:endPara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" name="Picture 2" descr="C:\Users\Компас\Desktop\Кружевные бордюры\krugev128.png"/>
            <p:cNvPicPr>
              <a:picLocks noChangeAspect="1" noChangeArrowheads="1"/>
            </p:cNvPicPr>
            <p:nvPr userDrawn="1"/>
          </p:nvPicPr>
          <p:blipFill>
            <a:blip r:embed="rId13" cstate="screen"/>
            <a:srcRect/>
            <a:stretch>
              <a:fillRect/>
            </a:stretch>
          </p:blipFill>
          <p:spPr bwMode="auto">
            <a:xfrm>
              <a:off x="0" y="0"/>
              <a:ext cx="9144000" cy="764704"/>
            </a:xfrm>
            <a:prstGeom prst="rect">
              <a:avLst/>
            </a:prstGeom>
            <a:noFill/>
          </p:spPr>
        </p:pic>
        <p:pic>
          <p:nvPicPr>
            <p:cNvPr id="10" name="Picture 2" descr="C:\Users\Компас\Desktop\Кружевные бордюры\krugev128.png"/>
            <p:cNvPicPr>
              <a:picLocks noChangeAspect="1" noChangeArrowheads="1"/>
            </p:cNvPicPr>
            <p:nvPr userDrawn="1"/>
          </p:nvPicPr>
          <p:blipFill>
            <a:blip r:embed="rId14" cstate="screen"/>
            <a:srcRect/>
            <a:stretch>
              <a:fillRect/>
            </a:stretch>
          </p:blipFill>
          <p:spPr bwMode="auto">
            <a:xfrm rot="16200000">
              <a:off x="-2461964" y="3010644"/>
              <a:ext cx="5688632" cy="764704"/>
            </a:xfrm>
            <a:prstGeom prst="rect">
              <a:avLst/>
            </a:prstGeom>
            <a:noFill/>
          </p:spPr>
        </p:pic>
        <p:pic>
          <p:nvPicPr>
            <p:cNvPr id="11" name="Picture 2" descr="C:\Users\Компас\Desktop\Кружевные бордюры\krugev128.png"/>
            <p:cNvPicPr>
              <a:picLocks noChangeAspect="1" noChangeArrowheads="1"/>
            </p:cNvPicPr>
            <p:nvPr userDrawn="1"/>
          </p:nvPicPr>
          <p:blipFill>
            <a:blip r:embed="rId14" cstate="screen"/>
            <a:srcRect/>
            <a:stretch>
              <a:fillRect/>
            </a:stretch>
          </p:blipFill>
          <p:spPr bwMode="auto">
            <a:xfrm rot="16200000">
              <a:off x="5917332" y="3010644"/>
              <a:ext cx="5688632" cy="764704"/>
            </a:xfrm>
            <a:prstGeom prst="rect">
              <a:avLst/>
            </a:prstGeom>
            <a:noFill/>
          </p:spPr>
        </p:pic>
      </p:grpSp>
      <p:sp>
        <p:nvSpPr>
          <p:cNvPr id="13" name="Рамка 12"/>
          <p:cNvSpPr/>
          <p:nvPr userDrawn="1"/>
        </p:nvSpPr>
        <p:spPr>
          <a:xfrm>
            <a:off x="0" y="0"/>
            <a:ext cx="9144000" cy="6858000"/>
          </a:xfrm>
          <a:prstGeom prst="frame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&#1050;&#1077;&#1081;&#1089;%20&#1080;&#1079;%20&#1076;&#1080;&#1089;&#1082;&#1077;&#1090;.%20&#1057;&#1076;&#1077;&#1083;&#1072;&#1081;%20&#1089;&#1072;&#1084;..mp4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fp=0&amp;img_url=http://www.scame.com/images/ico/graph_EC.jpg&amp;iorient=&amp;ih=&amp;nojs=1&amp;icolor=&amp;site=&amp;text=%D0%BC%D0%BE%D0%B4%D0%B5%D0%BB%D0%B8%D1%80%D0%BE%D0%B2%D0%B0%D0%BD%D0%B8%D0%B5,%20%D1%81%D1%80%D0%B0%D0%B2%D0%BD%D0%B8%D1%82%D0%B5%D0%BB%D1%8C%D0%BD%D1%8B%D0%B9%20%D0%B0%D0%BD%D0%B0%D0%BB%D0%B8%D0%B7&amp;iw=&amp;wp=&amp;pos=6&amp;recent=&amp;type=&amp;isize=&amp;rpt=simage&amp;itype=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yandex.ru/yandsearch?fp=1&amp;img_url=http://stat18.privet.ru/ab/0a1ba088280fd554e1136b8f18c76955&amp;iorient=&amp;ih=&amp;nojs=1&amp;icolor=&amp;p=1&amp;site=&amp;text=%D0%B8%D0%BD%D1%82%D0%B5%D1%80%D0%BD%D0%B5%D1%82&amp;iw=&amp;wp=&amp;pos=30&amp;recent=&amp;type=&amp;isize=&amp;rpt=simage&amp;itype=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C%D0%B0%D1%81%D0%BB%D0%BE%D1%83,_%D0%90%D0%B1%D1%80%D0%B0%D1%85%D0%B0%D0%BC_%D0%A5%D0%B0%D1%80%D0%BE%D0%BB%D1%8C%D0%B4" TargetMode="External"/><Relationship Id="rId2" Type="http://schemas.openxmlformats.org/officeDocument/2006/relationships/hyperlink" Target="https://ru.wikipedia.org/wiki/%D0%A2%D0%B2%D0%BE%D1%80%D1%87%D0%B5%D1%81%D1%82%D0%B2%D0%B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/index.php?title=%D0%A1%D0%BC%D0%B5%D0%BA%D0%B0%D0%BB%D0%BA%D0%B0&amp;action=edit&amp;redlink=1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928663" y="2214554"/>
            <a:ext cx="7286676" cy="2707072"/>
            <a:chOff x="1212789" y="2536025"/>
            <a:chExt cx="7005091" cy="295189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212789" y="2536025"/>
              <a:ext cx="7005091" cy="17116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800" b="1" dirty="0" smtClean="0">
                  <a:ln w="19050">
                    <a:solidFill>
                      <a:schemeClr val="bg1"/>
                    </a:solidFill>
                    <a:prstDash val="solid"/>
                  </a:ln>
                  <a:solidFill>
                    <a:schemeClr val="accent2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Оригинальные аксессуары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800" b="1" dirty="0" smtClean="0">
                  <a:ln w="19050">
                    <a:solidFill>
                      <a:schemeClr val="bg1"/>
                    </a:solidFill>
                    <a:prstDash val="solid"/>
                  </a:ln>
                  <a:solidFill>
                    <a:schemeClr val="accent2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из ненужных вещей</a:t>
              </a:r>
              <a:endParaRPr lang="ru-RU" sz="4800" b="1" dirty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361672" y="5085184"/>
              <a:ext cx="4910120" cy="4027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4714884"/>
            <a:ext cx="3857652" cy="1071570"/>
          </a:xfrm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Автор: </a:t>
            </a:r>
            <a:r>
              <a:rPr lang="ru-RU" sz="2000" b="1" dirty="0" err="1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Скибицкая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 Дарья, </a:t>
            </a:r>
          </a:p>
          <a:p>
            <a:pPr algn="l" eaLnBrk="1" hangingPunct="1">
              <a:spcBef>
                <a:spcPct val="0"/>
              </a:spcBef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ученица 5 «Б» класса</a:t>
            </a:r>
          </a:p>
          <a:p>
            <a:pPr algn="l" eaLnBrk="1" hangingPunct="1">
              <a:spcBef>
                <a:spcPct val="0"/>
              </a:spcBef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Руководитель: Белицкая О.Ю.</a:t>
            </a:r>
            <a:endParaRPr lang="en-US" sz="2000" dirty="0" smtClean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9" name="Прямоугольник 3"/>
          <p:cNvSpPr>
            <a:spLocks noChangeArrowheads="1"/>
          </p:cNvSpPr>
          <p:nvPr/>
        </p:nvSpPr>
        <p:spPr bwMode="auto">
          <a:xfrm>
            <a:off x="1500166" y="928670"/>
            <a:ext cx="6048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МБОУ «Федоровская СОШ №2 с углубленным 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  <a:p>
            <a:pPr algn="ctr"/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  изучением отдельных предметов» </a:t>
            </a: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 bwMode="auto">
          <a:xfrm>
            <a:off x="3071802" y="6143644"/>
            <a:ext cx="2657475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7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000" dirty="0" smtClean="0">
                <a:solidFill>
                  <a:schemeClr val="folHlink"/>
                </a:solidFill>
              </a:rPr>
              <a:t>2015г.</a:t>
            </a:r>
            <a:endParaRPr lang="en-US" sz="2000" dirty="0">
              <a:solidFill>
                <a:schemeClr val="folHlink"/>
              </a:solidFill>
            </a:endParaRPr>
          </a:p>
        </p:txBody>
      </p:sp>
      <p:pic>
        <p:nvPicPr>
          <p:cNvPr id="11" name="Picture 2" descr="Цветочные горшочки, кашпо и прочие очаровательные штучки - Форум &quot;Шизофрения и Я&quot;"/>
          <p:cNvPicPr>
            <a:picLocks noChangeAspect="1" noChangeArrowheads="1"/>
          </p:cNvPicPr>
          <p:nvPr/>
        </p:nvPicPr>
        <p:blipFill>
          <a:blip r:embed="rId2" cstate="print"/>
          <a:srcRect l="2957" t="17039" r="11042" b="13961"/>
          <a:stretch>
            <a:fillRect/>
          </a:stretch>
        </p:blipFill>
        <p:spPr bwMode="auto">
          <a:xfrm>
            <a:off x="1785918" y="3929066"/>
            <a:ext cx="1500198" cy="1604863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/>
          <a:lstStyle/>
          <a:p>
            <a:r>
              <a:rPr lang="ru-RU" b="1" dirty="0" err="1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Римейк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Реме́йк</a:t>
            </a:r>
            <a:r>
              <a:rPr lang="ru-RU" sz="20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или 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риме́йк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(от 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 tooltip="Английский язык"/>
              </a:rPr>
              <a:t>англ.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remake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— «переделка») —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артистико-дизайнерский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коммерческий термин, означающий выпуск новых версий уже существующих произведений искусства с видоизменением, или добавлением в них собственных характеристик. Чаще всего употребляется в музыке и на телевидении (как переделка фильма, песни, любой музыкальной композиции или драматургической работы). Ремейк не цитирует и не пародирует источник, а наполняет его новым и актуальным содержанием, однако «с оглядкой» на образец.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928670"/>
            <a:ext cx="721523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удивляйтесь, что вы встретили английское слово. Многие современные технологии носят это название. Сырьем для производства служат уже использованные материалы: ткани, бумага, пластик и т.д. Такой процесс в промышленности очень важен. Сохраняются природные ресурсы, а старые использованные и уже ненужные вещи и материалы получают новую жизнь.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3697462_p00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6578" y="4500570"/>
            <a:ext cx="1157828" cy="142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751344"/>
            <a:ext cx="72866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домашних условиях тоже можно осуществлять некоторые технологии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римейка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переделка устаревшей одежды, обуви, использование в работе упаковочных, отделочных материалов в вещи современного дизайна. Поэтому приберегайте казалось бы ненужные вещички, пересмотрите их, они еще сослужат вам добрую службу. Отжившие свое носки и колготки превратятся в современные красивые вещи, нужные в каждом доме, старая мешковина и упаковочный материал помогут обновить интерьер. Сложного оборудования для работы не нужно. Все необходимое найдется в каждом доме: иголки, ножницы, карандаши и линейки, нитки, булавки и т.д.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odelki.originalhands.ru/image/687474703a2f2f6c756e74696b692e72752f75706c6f6164732f696d616765732f372f312f372f652f313137322f333463376537383132652e6a70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928670"/>
            <a:ext cx="2667000" cy="38576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3" name="Picture 4" descr="http://10marifet.org/wp-content/uploads/2012/06/dsc-00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1643050"/>
            <a:ext cx="3810000" cy="25241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857224" y="4857452"/>
            <a:ext cx="7552260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Все мы любим  поделки из грецких орехов  как впрочем, и сами орехи.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После того как мы с удовольствием съели этот вкусный и полезный орешек,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не выбрасываем  его...  Ведь со скорлупы  можно сотворить множество интересных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и красивых поделок. И их не только можно ставить как сувенир в шкафчик или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повесить на стену, но и играть. А если поделками можно играть, то это будет еще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большим стимулом  сделать игрушку своими руками.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Галина Мельцова ВКонтакте"/>
          <p:cNvPicPr>
            <a:picLocks noChangeAspect="1" noChangeArrowheads="1"/>
          </p:cNvPicPr>
          <p:nvPr/>
        </p:nvPicPr>
        <p:blipFill>
          <a:blip r:embed="rId2" cstate="print"/>
          <a:srcRect b="9374"/>
          <a:stretch>
            <a:fillRect/>
          </a:stretch>
        </p:blipFill>
        <p:spPr bwMode="auto">
          <a:xfrm>
            <a:off x="1357290" y="1000108"/>
            <a:ext cx="3048000" cy="20717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20482" name="Picture 2" descr="http://stranamasterov.ru/files/imagecache/orig_with_logo/i2011/09/22/na_dache_letom_2011_goda._278_0.jpg"/>
          <p:cNvPicPr>
            <a:picLocks noChangeAspect="1" noChangeArrowheads="1"/>
          </p:cNvPicPr>
          <p:nvPr/>
        </p:nvPicPr>
        <p:blipFill>
          <a:blip r:embed="rId3"/>
          <a:srcRect l="18750" t="3846" r="20673" b="3845"/>
          <a:stretch>
            <a:fillRect/>
          </a:stretch>
        </p:blipFill>
        <p:spPr bwMode="auto">
          <a:xfrm>
            <a:off x="5643570" y="3143248"/>
            <a:ext cx="2437822" cy="27860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20484" name="Picture 4" descr="http://msk.obninskiy.net/uploads/images/d/2/d/f/3/2e6eb29cd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3214686"/>
            <a:ext cx="4076041" cy="27146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20486" name="Picture 6" descr="http://stranamasterov.ru/files/imagecache/orig_with_logo4/i2011/02/06/izobrazhenie_047_2.jpg"/>
          <p:cNvPicPr>
            <a:picLocks noChangeAspect="1" noChangeArrowheads="1"/>
          </p:cNvPicPr>
          <p:nvPr/>
        </p:nvPicPr>
        <p:blipFill>
          <a:blip r:embed="rId5"/>
          <a:srcRect l="4327" t="7692" r="12019"/>
          <a:stretch>
            <a:fillRect/>
          </a:stretch>
        </p:blipFill>
        <p:spPr bwMode="auto">
          <a:xfrm>
            <a:off x="4929190" y="1071546"/>
            <a:ext cx="2214578" cy="18327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remontyes.ru/uploads/posts/2012-12/1354828860_novogodnie-podelki-iz-plastikovyh-butylok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142984"/>
            <a:ext cx="7286676" cy="44981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6248" y="714356"/>
            <a:ext cx="40005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абсолютно ненужных пластиковых бутылок, старых CD компакт-дисков ,полиэтиленовых пакетиков, оберток от конфет и другого бросового материала можно изготовить своими руками оригинальные поделки, украшения и даже 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изящные платья и забавные детские карнавальные костюмы.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8" name="Picture 4" descr="http://prostodelkino.com/uploads/posts/2012-12-14/image_129654.jpg"/>
          <p:cNvPicPr>
            <a:picLocks noChangeAspect="1" noChangeArrowheads="1"/>
          </p:cNvPicPr>
          <p:nvPr/>
        </p:nvPicPr>
        <p:blipFill>
          <a:blip r:embed="rId2"/>
          <a:srcRect l="14583" r="10416"/>
          <a:stretch>
            <a:fillRect/>
          </a:stretch>
        </p:blipFill>
        <p:spPr bwMode="auto">
          <a:xfrm>
            <a:off x="1357290" y="1000108"/>
            <a:ext cx="2786082" cy="4953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делки из макарон - Подсвечник"/>
          <p:cNvPicPr>
            <a:picLocks noChangeAspect="1" noChangeArrowheads="1"/>
          </p:cNvPicPr>
          <p:nvPr/>
        </p:nvPicPr>
        <p:blipFill>
          <a:blip r:embed="rId2" cstate="print"/>
          <a:srcRect l="11494" t="4257" r="10345" b="14857"/>
          <a:stretch>
            <a:fillRect/>
          </a:stretch>
        </p:blipFill>
        <p:spPr bwMode="auto">
          <a:xfrm>
            <a:off x="1071538" y="928670"/>
            <a:ext cx="4346438" cy="36433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928662" y="4786322"/>
            <a:ext cx="7429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Украшения для дома своими руками делать просто. Для этого можно использовать любые подручные средства, включая... макароны.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Этот подсвечник несложно сделать своими руками из фигурных макаронных изделий при помощи клея и краски.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6" descr="Персональный сайт - подделки из макарон"/>
          <p:cNvPicPr>
            <a:picLocks noChangeAspect="1" noChangeArrowheads="1"/>
          </p:cNvPicPr>
          <p:nvPr/>
        </p:nvPicPr>
        <p:blipFill>
          <a:blip r:embed="rId3" cstate="print"/>
          <a:srcRect l="25761" r="25801"/>
          <a:stretch>
            <a:fillRect/>
          </a:stretch>
        </p:blipFill>
        <p:spPr bwMode="auto">
          <a:xfrm>
            <a:off x="5715008" y="1643050"/>
            <a:ext cx="2214578" cy="2438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D:\предметное сообщество по технологиии\flop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643050"/>
            <a:ext cx="4210070" cy="35201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предметное сообщество по технологиии\ddbc3c184aa394be5f587c12172f61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124938"/>
            <a:ext cx="6072211" cy="45594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850900"/>
          </a:xfrm>
        </p:spPr>
        <p:txBody>
          <a:bodyPr/>
          <a:lstStyle/>
          <a:p>
            <a:r>
              <a:rPr lang="ru-RU" sz="60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Цель проекта</a:t>
            </a:r>
            <a:endParaRPr lang="ru-RU" sz="6000" dirty="0" smtClean="0">
              <a:solidFill>
                <a:schemeClr val="hlink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28596" y="2214554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folHlink"/>
                </a:solidFill>
                <a:latin typeface="Arial" charset="0"/>
              </a:rPr>
              <a:t> </a:t>
            </a:r>
            <a:r>
              <a:rPr lang="ru-RU" sz="40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И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зготовление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креативного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подарка,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сделанного из подручных средств</a:t>
            </a:r>
          </a:p>
          <a:p>
            <a:pPr eaLnBrk="1" hangingPunct="1">
              <a:buNone/>
            </a:pPr>
            <a:endParaRPr lang="ru-RU" dirty="0" smtClean="0">
              <a:latin typeface="Arial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folHlink"/>
                </a:solidFill>
                <a:latin typeface="Arial" charset="0"/>
              </a:rPr>
              <a:t>  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pic>
        <p:nvPicPr>
          <p:cNvPr id="4" name="Picture 2" descr="Ангелы прилетели Страна Мастеров"/>
          <p:cNvPicPr>
            <a:picLocks noChangeAspect="1" noChangeArrowheads="1"/>
          </p:cNvPicPr>
          <p:nvPr/>
        </p:nvPicPr>
        <p:blipFill>
          <a:blip r:embed="rId2" cstate="print"/>
          <a:srcRect l="15125" t="4537" r="11317" b="7001"/>
          <a:stretch>
            <a:fillRect/>
          </a:stretch>
        </p:blipFill>
        <p:spPr bwMode="auto">
          <a:xfrm>
            <a:off x="6429388" y="4500570"/>
            <a:ext cx="1346451" cy="1214446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5" name="Picture 4" descr="http://10marifet.org/wp-content/uploads/2012/06/dsc-00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4429132"/>
            <a:ext cx="1738298" cy="1151623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6" name="Picture 2" descr="Как декорировать стены своими руками Роспись стен, зеркала и фотографии, наклейки на стены, аппликации из пуговиц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3714752"/>
            <a:ext cx="2381266" cy="1500198"/>
          </a:xfrm>
          <a:prstGeom prst="rect">
            <a:avLst/>
          </a:prstGeom>
          <a:noFill/>
          <a:effectLst>
            <a:softEdge rad="3175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предметное сообщество по технологиии\podelki-iz-disket_4.jpg"/>
          <p:cNvPicPr>
            <a:picLocks noChangeAspect="1" noChangeArrowheads="1"/>
          </p:cNvPicPr>
          <p:nvPr/>
        </p:nvPicPr>
        <p:blipFill>
          <a:blip r:embed="rId2"/>
          <a:srcRect l="14000" t="2000" r="8000" b="4000"/>
          <a:stretch>
            <a:fillRect/>
          </a:stretch>
        </p:blipFill>
        <p:spPr bwMode="auto">
          <a:xfrm>
            <a:off x="1071538" y="1071546"/>
            <a:ext cx="3003436" cy="27146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30723" name="Picture 3" descr="D:\предметное сообщество по технологиии\FYODPDAG91Y4G0Y_LARGE_thum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071546"/>
            <a:ext cx="3414479" cy="268605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30725" name="Picture 5" descr="D:\предметное сообщество по технологиии\Computer-Mouse-Belt-Buckle-5.jpg"/>
          <p:cNvPicPr>
            <a:picLocks noChangeAspect="1" noChangeArrowheads="1"/>
          </p:cNvPicPr>
          <p:nvPr/>
        </p:nvPicPr>
        <p:blipFill>
          <a:blip r:embed="rId4"/>
          <a:srcRect t="7547" b="48231"/>
          <a:stretch>
            <a:fillRect/>
          </a:stretch>
        </p:blipFill>
        <p:spPr bwMode="auto">
          <a:xfrm>
            <a:off x="1428728" y="4071942"/>
            <a:ext cx="5953125" cy="17859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предметное сообщество по технологиии\11.jpg"/>
          <p:cNvPicPr>
            <a:picLocks noChangeAspect="1" noChangeArrowheads="1"/>
          </p:cNvPicPr>
          <p:nvPr/>
        </p:nvPicPr>
        <p:blipFill>
          <a:blip r:embed="rId2"/>
          <a:srcRect l="8721" t="20963" r="4069" b="6832"/>
          <a:stretch>
            <a:fillRect/>
          </a:stretch>
        </p:blipFill>
        <p:spPr bwMode="auto">
          <a:xfrm>
            <a:off x="1071538" y="1071546"/>
            <a:ext cx="3571900" cy="22145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35842" name="Picture 2" descr="D:\предметное сообщество по технологиии\98707540.jpg"/>
          <p:cNvPicPr>
            <a:picLocks noChangeAspect="1" noChangeArrowheads="1"/>
          </p:cNvPicPr>
          <p:nvPr/>
        </p:nvPicPr>
        <p:blipFill>
          <a:blip r:embed="rId3"/>
          <a:srcRect b="6000"/>
          <a:stretch>
            <a:fillRect/>
          </a:stretch>
        </p:blipFill>
        <p:spPr bwMode="auto">
          <a:xfrm>
            <a:off x="4357686" y="3286124"/>
            <a:ext cx="3546556" cy="2500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4" name="Picture 2" descr="D:\предметное сообщество по технологиии\BAGG-3576.jpg"/>
          <p:cNvPicPr>
            <a:picLocks noChangeAspect="1" noChangeArrowheads="1"/>
          </p:cNvPicPr>
          <p:nvPr/>
        </p:nvPicPr>
        <p:blipFill>
          <a:blip r:embed="rId4"/>
          <a:srcRect b="4761"/>
          <a:stretch>
            <a:fillRect/>
          </a:stretch>
        </p:blipFill>
        <p:spPr bwMode="auto">
          <a:xfrm>
            <a:off x="1071538" y="3571876"/>
            <a:ext cx="3075781" cy="22145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002060"/>
                </a:solidFill>
              </a:rPr>
              <a:t>Мне в интернете попался ролик по изготовлению из дискет сумки, снятый в 2007 году.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Странно, уже в 2007 году были не нужные дискеты! Думаю на сегодняшний день уж точно дискеты по назначению никто не использует.</a:t>
            </a:r>
          </a:p>
          <a:p>
            <a:pPr>
              <a:buNone/>
            </a:pPr>
            <a:r>
              <a:rPr lang="ru-RU" sz="180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1800" smtClean="0">
                <a:solidFill>
                  <a:schemeClr val="accent4">
                    <a:lumMod val="75000"/>
                  </a:schemeClr>
                </a:solidFill>
              </a:rPr>
              <a:t>                                                                                                                                    </a:t>
            </a:r>
            <a:r>
              <a:rPr lang="ru-RU" sz="1800" smtClean="0">
                <a:solidFill>
                  <a:schemeClr val="accent4">
                    <a:lumMod val="75000"/>
                  </a:schemeClr>
                </a:solidFill>
                <a:hlinkClick r:id="rId2" action="ppaction://hlinkfile"/>
              </a:rPr>
              <a:t>ролик</a:t>
            </a:r>
            <a:endParaRPr lang="ru-RU" sz="18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None/>
            </a:pPr>
            <a:endParaRPr lang="ru-RU" sz="1800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предметное сообщество по технологиии\floppy-disk-bag-0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889000"/>
            <a:ext cx="7618413" cy="50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D:\предметное сообщество по технологиии\disket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428736"/>
            <a:ext cx="2893239" cy="385765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4714876" y="1857364"/>
            <a:ext cx="307183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Делаем весёлую дамскую сумочку.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Всего 12 дискет, старая дамская сумочка, подвергнутая </a:t>
            </a:r>
            <a:r>
              <a:rPr lang="ru-RU" sz="2400" dirty="0" err="1" smtClean="0">
                <a:solidFill>
                  <a:srgbClr val="002060"/>
                </a:solidFill>
              </a:rPr>
              <a:t>моддингу</a:t>
            </a:r>
            <a:r>
              <a:rPr lang="ru-RU" sz="2400" dirty="0" smtClean="0">
                <a:solidFill>
                  <a:srgbClr val="002060"/>
                </a:solidFill>
              </a:rPr>
              <a:t> (изменению), и шедевр готов! 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Выступление на классных часах в 5-6 классах «Оригинальные аксессуары из ненужных вещей».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Проведение мастер-класса «Технология создания </a:t>
            </a:r>
            <a:r>
              <a:rPr lang="ru-RU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креативной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сумочки из дискет»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на занятиях внеурочной деятельности по художественно-эстетическому направлению.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Презентация проекта.</a:t>
            </a:r>
          </a:p>
          <a:p>
            <a:endParaRPr lang="ru-RU" dirty="0" smtClean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Результаты исследовательского проекта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571472" y="714356"/>
            <a:ext cx="8229600" cy="1143000"/>
          </a:xfrm>
        </p:spPr>
        <p:txBody>
          <a:bodyPr/>
          <a:lstStyle/>
          <a:p>
            <a:r>
              <a:rPr lang="ru-RU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Практическая значимость</a:t>
            </a:r>
            <a:endParaRPr lang="ru-RU" b="1" dirty="0" smtClean="0">
              <a:solidFill>
                <a:srgbClr val="00B0F0"/>
              </a:solidFill>
            </a:endParaRPr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>
          <a:xfrm>
            <a:off x="914400" y="1857364"/>
            <a:ext cx="8229600" cy="51435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Результаты проекта могут быть использованы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создания подарка своими руками;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демонстрации продуктов сверстникам с целью популяризации различных видов деятельности  и повышения интереса </a:t>
            </a:r>
          </a:p>
          <a:p>
            <a:pPr>
              <a:buNone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к созданию;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организации выставки в начальном звене и детских </a:t>
            </a:r>
          </a:p>
          <a:p>
            <a:pPr>
              <a:buFont typeface="Arial" charset="0"/>
              <a:buNone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садах для воспитания бережного отношения к  </a:t>
            </a:r>
          </a:p>
          <a:p>
            <a:pPr>
              <a:buFont typeface="Arial" charset="0"/>
              <a:buNone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использованным материалам;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 изучении раздела «Сувениры и подарки»  </a:t>
            </a:r>
          </a:p>
          <a:p>
            <a:pPr>
              <a:buFont typeface="Arial" charset="0"/>
              <a:buNone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(внеурочная деятельность «Коллекция идей») и создания </a:t>
            </a:r>
          </a:p>
          <a:p>
            <a:pPr>
              <a:buFont typeface="Arial" charset="0"/>
              <a:buNone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проектов для  фестивалей и выставок на различных уровнях.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643182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/>
          <a:lstStyle/>
          <a:p>
            <a:r>
              <a:rPr lang="ru-RU" sz="60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Гипотеза исследования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000240"/>
            <a:ext cx="8229600" cy="3025765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Если уметь изготавливать нестандартные поделки из бросового материала и подручных средств, то можно организовать замечательный  досуг,  который способствует развитию конструкторского мышления, эстетического вкуса, творческого воображения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850900"/>
          </a:xfrm>
        </p:spPr>
        <p:txBody>
          <a:bodyPr/>
          <a:lstStyle/>
          <a:p>
            <a:r>
              <a:rPr lang="ru-RU" sz="60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Задачи</a:t>
            </a:r>
            <a:endParaRPr lang="ru-RU" sz="6000" dirty="0" smtClean="0">
              <a:solidFill>
                <a:schemeClr val="hlink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folHlink"/>
                </a:solidFill>
                <a:latin typeface="Arial" charset="0"/>
              </a:rPr>
              <a:t>   </a:t>
            </a:r>
            <a:r>
              <a:rPr lang="ru-RU" dirty="0" smtClean="0">
                <a:solidFill>
                  <a:srgbClr val="002060"/>
                </a:solidFill>
                <a:latin typeface="Arial" charset="0"/>
              </a:rPr>
              <a:t>-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изучить литературу по теме исследования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-подобрать методы исследования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Arial" charset="0"/>
              </a:rPr>
              <a:t>  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-выявить материалы и изготовить изделие (сумку)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-апробировать изделие в качестве подарка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-обобщить результаты и сделать выводы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8229600" cy="1143000"/>
          </a:xfrm>
        </p:spPr>
        <p:txBody>
          <a:bodyPr/>
          <a:lstStyle/>
          <a:p>
            <a:r>
              <a:rPr lang="ru-RU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Методы исследования</a:t>
            </a:r>
            <a:endParaRPr lang="ru-RU" altLang="ru-RU" dirty="0" smtClean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  <a:defRPr/>
            </a:pPr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теоретические (моделирование, сравнительный анализ)</a:t>
            </a:r>
          </a:p>
          <a:p>
            <a:pPr>
              <a:defRPr/>
            </a:pPr>
            <a:endParaRPr lang="ru-RU" altLang="ru-RU" sz="4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Рисунок 5" descr="http://im5-tub-ru.yandex.net/i?id=57952707-10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4143380"/>
            <a:ext cx="2500313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642910" y="785794"/>
            <a:ext cx="8229600" cy="1143000"/>
          </a:xfrm>
        </p:spPr>
        <p:txBody>
          <a:bodyPr/>
          <a:lstStyle/>
          <a:p>
            <a:r>
              <a:rPr lang="ru-RU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Этапы исследования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Информационный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(поиск информации по теме проекта).</a:t>
            </a:r>
          </a:p>
          <a:p>
            <a:pPr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Технологический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(моделирование, практическая работа по изготовлению поделки).</a:t>
            </a:r>
          </a:p>
          <a:p>
            <a:pPr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Обобщение деятельности, выводы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Представление результатов деятельности.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4" name="Рисунок 3" descr="http://im4-tub-ru.yandex.net/i?id=230712704-43-72&amp;n=2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57166"/>
            <a:ext cx="1218881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/>
          <a:lstStyle/>
          <a:p>
            <a:r>
              <a:rPr lang="ru-RU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   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Сколько всяких ненужных вещей, которые выполнили свою функцию, окружают нас в современном мире: пластиковые бутылки, отслужившая свой срок или вышедшая из моды одежда, стеклянная тара из-под различных продуктов, пробки, пуговицы, различные гаечки и многое другое.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Многим из этих безделушек можно подарить вторую жизнь, превратив ненужные вещи в интересные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креативные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штучки, которые порадуют ваших близких и приятно удивят знакомых.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Подобрав нужный исходный материал, и следуя пошаговым инструкциям, можно создать свои собственные шедевры.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/>
          <a:lstStyle/>
          <a:p>
            <a:r>
              <a:rPr lang="ru-RU" sz="6000" b="1" dirty="0" err="1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Креатив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Креати́вность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(от англ. </a:t>
            </a:r>
            <a:r>
              <a:rPr lang="ru-RU" sz="1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create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— создавать, творить) —</a:t>
            </a:r>
            <a:r>
              <a:rPr lang="ru-RU" sz="1800" u="sng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hlinkClick r:id="rId2" tooltip="Творчество"/>
              </a:rPr>
              <a:t>творческие</a:t>
            </a: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способности индивида, характеризующиеся готовностью к принятию и созданию принципиально новых идей, отклоняющихся от традиционных или принятых схем мышления и входящие в структуру одарённости в качестве независимого фактора, а также способность решать проблемы, возникающие внутри статичных систем. Согласно американскому психологу </a:t>
            </a:r>
            <a:r>
              <a:rPr lang="ru-RU" sz="18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hlinkClick r:id="rId3" tooltip="Маслоу, Абрахам Харольд"/>
              </a:rPr>
              <a:t>Абрахаму</a:t>
            </a: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hlinkClick r:id="rId3" tooltip="Маслоу, Абрахам Харольд"/>
              </a:rPr>
              <a:t> </a:t>
            </a:r>
            <a:r>
              <a:rPr lang="ru-RU" sz="18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hlinkClick r:id="rId3" tooltip="Маслоу, Абрахам Харольд"/>
              </a:rPr>
              <a:t>Маслоу</a:t>
            </a: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— это творческая направленность, врождённо свойственная всем, но теряемая большинством под воздействием сложившейся системы воспитания, образования и социальной практики.</a:t>
            </a:r>
          </a:p>
          <a:p>
            <a:endParaRPr lang="ru-RU" sz="18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 бытовом уровне </a:t>
            </a:r>
            <a:r>
              <a:rPr lang="ru-RU" sz="18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проявляется как </a:t>
            </a: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hlinkClick r:id="rId4" tooltip="Смекалка (страница отсутствует)"/>
              </a:rPr>
              <a:t>смекалка</a:t>
            </a: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— способность достигать цели, находить выход из кажущейся безвыходной ситуации, используя обстановку, предметы и обстоятельства необычным образом. В широком смысле — нетривиальное и остроумное решение проблемы.                     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«</a:t>
            </a: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Викепидия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- свободная энциклопедия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dbc3c184aa394be5f587c12172f616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785926"/>
            <a:ext cx="728667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[англ. </a:t>
            </a:r>
            <a:r>
              <a:rPr lang="ru-RU" sz="28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creative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- творческий &lt;лат. </a:t>
            </a:r>
            <a:r>
              <a:rPr lang="ru-RU" sz="28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creatio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sz="28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creationis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 - создание] - созидательный, творческий, отличающийся поиском и созданием нового</a:t>
            </a:r>
          </a:p>
          <a:p>
            <a:pPr algn="r"/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"Словарь иностранных слов". Комлев Н.Г., 200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6)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64291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err="1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Креатив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4214818"/>
            <a:ext cx="72152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386294"/>
                </a:solidFill>
                <a:latin typeface="Times New Roman" pitchFamily="18" charset="0"/>
                <a:cs typeface="Times New Roman" pitchFamily="18" charset="0"/>
              </a:rPr>
              <a:t>Творчество разного рода. Обычно - авторский текст в интернете. </a:t>
            </a:r>
            <a:endParaRPr lang="ru-RU" sz="2800" dirty="0">
              <a:solidFill>
                <a:srgbClr val="38629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5214950"/>
            <a:ext cx="58579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" </a:t>
            </a:r>
            <a:r>
              <a:rPr lang="ru-RU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Словоборг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" народный словарь русского языка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618</Words>
  <Application>Microsoft Office PowerPoint</Application>
  <PresentationFormat>Экран (4:3)</PresentationFormat>
  <Paragraphs>77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Цель проекта</vt:lpstr>
      <vt:lpstr>Гипотеза исследования</vt:lpstr>
      <vt:lpstr>Задачи</vt:lpstr>
      <vt:lpstr>Методы исследования</vt:lpstr>
      <vt:lpstr>Этапы исследования</vt:lpstr>
      <vt:lpstr>Актуальность</vt:lpstr>
      <vt:lpstr>Креатив</vt:lpstr>
      <vt:lpstr>Слайд 9</vt:lpstr>
      <vt:lpstr>Римейк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 Результаты исследовательского проекта</vt:lpstr>
      <vt:lpstr>Практическая значимость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матруна</cp:lastModifiedBy>
  <cp:revision>21</cp:revision>
  <dcterms:created xsi:type="dcterms:W3CDTF">2014-02-28T15:47:52Z</dcterms:created>
  <dcterms:modified xsi:type="dcterms:W3CDTF">2015-02-06T06:46:45Z</dcterms:modified>
</cp:coreProperties>
</file>