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80" r:id="rId4"/>
    <p:sldId id="268" r:id="rId5"/>
    <p:sldId id="269" r:id="rId6"/>
    <p:sldId id="270" r:id="rId7"/>
    <p:sldId id="277" r:id="rId8"/>
    <p:sldId id="278" r:id="rId9"/>
    <p:sldId id="279" r:id="rId10"/>
    <p:sldId id="264" r:id="rId11"/>
    <p:sldId id="265" r:id="rId12"/>
    <p:sldId id="257" r:id="rId13"/>
    <p:sldId id="258" r:id="rId14"/>
    <p:sldId id="260" r:id="rId15"/>
    <p:sldId id="261" r:id="rId16"/>
    <p:sldId id="262" r:id="rId17"/>
    <p:sldId id="263" r:id="rId18"/>
    <p:sldId id="283" r:id="rId19"/>
    <p:sldId id="289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F50B"/>
    <a:srgbClr val="0CEEF4"/>
    <a:srgbClr val="FC3904"/>
    <a:srgbClr val="C0CB35"/>
    <a:srgbClr val="F10FE1"/>
    <a:srgbClr val="72E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82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909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38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29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74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772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98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061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60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9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931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85EC1-36E6-4ED3-A773-43704BC7AF4F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20F0F-58CD-47FB-9D15-12489AD71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0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фон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81" y="0"/>
            <a:ext cx="9148681" cy="682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33980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 №3 </a:t>
            </a:r>
            <a:r>
              <a:rPr lang="ru-RU" sz="27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г.Уржума</a:t>
            </a:r>
            <a:r>
              <a:rPr lang="ru-RU" sz="27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Кировской области</a:t>
            </a:r>
            <a:br>
              <a:rPr lang="ru-RU" sz="27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 русского языка в 3 классе</a:t>
            </a:r>
            <a:b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«Падеж имен существительных»</a:t>
            </a:r>
            <a:endParaRPr lang="ru-RU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420937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                                                          Учитель:</a:t>
            </a:r>
          </a:p>
          <a:p>
            <a:pPr algn="l"/>
            <a:r>
              <a:rPr lang="ru-RU" b="1" dirty="0" smtClean="0">
                <a:solidFill>
                  <a:srgbClr val="0070C0"/>
                </a:solidFill>
              </a:rPr>
              <a:t>                                                          Полякова </a:t>
            </a:r>
          </a:p>
          <a:p>
            <a:pPr algn="l"/>
            <a:r>
              <a:rPr lang="ru-RU" b="1" dirty="0" smtClean="0">
                <a:solidFill>
                  <a:srgbClr val="0070C0"/>
                </a:solidFill>
              </a:rPr>
              <a:t>                                                          Елена Николаевна</a:t>
            </a:r>
          </a:p>
          <a:p>
            <a:pPr algn="l"/>
            <a:r>
              <a:rPr lang="ru-RU" b="1" dirty="0" smtClean="0">
                <a:solidFill>
                  <a:srgbClr val="0070C0"/>
                </a:solidFill>
              </a:rPr>
              <a:t>                                                          первая категория,</a:t>
            </a:r>
          </a:p>
          <a:p>
            <a:pPr algn="l"/>
            <a:r>
              <a:rPr lang="ru-RU" b="1" dirty="0" smtClean="0">
                <a:solidFill>
                  <a:srgbClr val="0070C0"/>
                </a:solidFill>
              </a:rPr>
              <a:t>                                                          стаж работы 20 лет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Г.Уржум,2017г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tabLst>
                <a:tab pos="6632575" algn="l"/>
              </a:tabLst>
            </a:pP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820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3240360"/>
          </a:xfrm>
        </p:spPr>
        <p:txBody>
          <a:bodyPr>
            <a:normAutofit/>
          </a:bodyPr>
          <a:lstStyle/>
          <a:p>
            <a:r>
              <a:rPr lang="ru-RU" dirty="0" smtClean="0"/>
              <a:t>Прочитал (о ком?) о  </a:t>
            </a:r>
            <a:r>
              <a:rPr lang="ru-RU" dirty="0"/>
              <a:t>герое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рассказал (о чём?) </a:t>
            </a:r>
            <a:r>
              <a:rPr lang="ru-RU" dirty="0"/>
              <a:t>о цветах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думает </a:t>
            </a:r>
            <a:r>
              <a:rPr lang="ru-RU" dirty="0" smtClean="0"/>
              <a:t>(о чём?) о  </a:t>
            </a:r>
            <a:r>
              <a:rPr lang="ru-RU" dirty="0"/>
              <a:t>родине,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заботится (о чём?) </a:t>
            </a:r>
            <a:r>
              <a:rPr lang="ru-RU" dirty="0"/>
              <a:t>о собаке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84164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Предложный падеж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48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23813"/>
            <a:ext cx="9128125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О </a:t>
            </a:r>
            <a:r>
              <a:rPr lang="ru-RU" sz="8000" b="1" dirty="0" smtClean="0">
                <a:solidFill>
                  <a:srgbClr val="92D050"/>
                </a:solidFill>
              </a:rPr>
              <a:t>Т </a:t>
            </a:r>
            <a:r>
              <a:rPr lang="ru-RU" sz="8000" b="1" dirty="0" smtClean="0">
                <a:solidFill>
                  <a:srgbClr val="00B0F0"/>
                </a:solidFill>
              </a:rPr>
              <a:t>Д</a:t>
            </a:r>
            <a:r>
              <a:rPr lang="ru-RU" sz="8000" b="1" dirty="0" smtClean="0">
                <a:solidFill>
                  <a:srgbClr val="FFC000"/>
                </a:solidFill>
              </a:rPr>
              <a:t> О </a:t>
            </a:r>
            <a:r>
              <a:rPr lang="ru-RU" sz="8000" b="1" dirty="0" smtClean="0">
                <a:solidFill>
                  <a:srgbClr val="72E21E"/>
                </a:solidFill>
              </a:rPr>
              <a:t>Х </a:t>
            </a:r>
            <a:r>
              <a:rPr lang="ru-RU" sz="8000" b="1" dirty="0" smtClean="0">
                <a:solidFill>
                  <a:srgbClr val="F10FE1"/>
                </a:solidFill>
              </a:rPr>
              <a:t>Н </a:t>
            </a:r>
            <a:r>
              <a:rPr lang="ru-RU" sz="8000" b="1" dirty="0" smtClean="0">
                <a:solidFill>
                  <a:srgbClr val="FC3904"/>
                </a:solidFill>
              </a:rPr>
              <a:t>Ё </a:t>
            </a:r>
            <a:r>
              <a:rPr lang="ru-RU" sz="8000" b="1" dirty="0" smtClean="0">
                <a:solidFill>
                  <a:srgbClr val="0CEEF4"/>
                </a:solidFill>
              </a:rPr>
              <a:t>М </a:t>
            </a:r>
            <a:r>
              <a:rPr lang="ru-RU" sz="8000" b="1" dirty="0" smtClean="0">
                <a:solidFill>
                  <a:srgbClr val="91F50B"/>
                </a:solidFill>
              </a:rPr>
              <a:t>!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1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4522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Именительный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Админ\Desktop\имен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38677"/>
            <a:ext cx="7938167" cy="469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14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4522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Родительный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236" y="620688"/>
            <a:ext cx="5466184" cy="4646256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78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971600" y="515719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Дательный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0016" y="23628"/>
            <a:ext cx="6923967" cy="54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30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458" y="5128609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Винительный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76711"/>
            <a:ext cx="7015286" cy="457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37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517233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Творительный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2" name="Picture 4" descr="C:\Users\Админ\Desktop\кормуш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8641"/>
            <a:ext cx="468052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8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0120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Предложный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43175"/>
            <a:ext cx="5878960" cy="523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65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597666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…       </a:t>
            </a:r>
            <a:r>
              <a:rPr lang="ru-RU" sz="4800" dirty="0" smtClean="0"/>
              <a:t>- </a:t>
            </a:r>
            <a:r>
              <a:rPr lang="ru-RU" sz="4800" dirty="0"/>
              <a:t>это человек, который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              всегда </a:t>
            </a:r>
            <a:r>
              <a:rPr lang="ru-RU" sz="4800" dirty="0"/>
              <a:t>поможет.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  </a:t>
            </a:r>
            <a:br>
              <a:rPr lang="ru-RU" sz="4800" dirty="0" smtClean="0"/>
            </a:br>
            <a:r>
              <a:rPr lang="ru-RU" sz="4800" dirty="0" smtClean="0"/>
              <a:t>    …        доверишь </a:t>
            </a:r>
            <a:r>
              <a:rPr lang="ru-RU" sz="4800" dirty="0"/>
              <a:t>любую </a:t>
            </a:r>
            <a:r>
              <a:rPr lang="ru-RU" sz="4800" dirty="0" smtClean="0"/>
              <a:t>тайну.</a:t>
            </a:r>
            <a:br>
              <a:rPr lang="ru-RU" sz="4800" dirty="0" smtClean="0"/>
            </a:br>
            <a:r>
              <a:rPr lang="ru-RU" sz="4800" dirty="0" smtClean="0"/>
              <a:t>Я </a:t>
            </a:r>
            <a:r>
              <a:rPr lang="ru-RU" sz="4800" dirty="0"/>
              <a:t>уважаю </a:t>
            </a:r>
            <a:r>
              <a:rPr lang="ru-RU" sz="4800" dirty="0" smtClean="0"/>
              <a:t>своего    …           .   </a:t>
            </a:r>
            <a:br>
              <a:rPr lang="ru-RU" sz="4800" dirty="0" smtClean="0"/>
            </a:br>
            <a:r>
              <a:rPr lang="ru-RU" sz="4800" dirty="0" smtClean="0"/>
              <a:t>Я горжусь …            . 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        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0648"/>
            <a:ext cx="1655688" cy="72008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Д</a:t>
            </a:r>
            <a:r>
              <a:rPr lang="ru-RU" sz="3600" b="1" dirty="0" smtClean="0"/>
              <a:t>руг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380196"/>
            <a:ext cx="1655688" cy="720080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Другу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3158830"/>
            <a:ext cx="1728192" cy="720080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д</a:t>
            </a:r>
            <a:r>
              <a:rPr lang="ru-RU" sz="3600" b="1" dirty="0" smtClean="0"/>
              <a:t>руга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005064"/>
            <a:ext cx="1656184" cy="720080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д</a:t>
            </a:r>
            <a:r>
              <a:rPr lang="ru-RU" sz="3600" b="1" dirty="0" smtClean="0"/>
              <a:t>ругом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67544" y="6126163"/>
            <a:ext cx="216024" cy="5027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10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523" y="908720"/>
            <a:ext cx="8229600" cy="48965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Проверь себя!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По</a:t>
            </a:r>
            <a:r>
              <a:rPr lang="ru-RU" sz="4000" dirty="0" smtClean="0"/>
              <a:t> </a:t>
            </a:r>
            <a:r>
              <a:rPr lang="ru-RU" sz="4000" dirty="0"/>
              <a:t>школьному </a:t>
            </a:r>
            <a:r>
              <a:rPr lang="ru-RU" sz="4000" b="1" dirty="0" smtClean="0"/>
              <a:t>телевидению</a:t>
            </a:r>
            <a:r>
              <a:rPr lang="ru-RU" sz="4000" dirty="0" smtClean="0"/>
              <a:t> (</a:t>
            </a:r>
            <a:r>
              <a:rPr lang="ru-RU" sz="4000" dirty="0" err="1" smtClean="0"/>
              <a:t>Д.п</a:t>
            </a:r>
            <a:r>
              <a:rPr lang="ru-RU" sz="4000" dirty="0" smtClean="0"/>
              <a:t>.) </a:t>
            </a:r>
            <a:r>
              <a:rPr lang="ru-RU" sz="4000" dirty="0"/>
              <a:t>объявили </a:t>
            </a:r>
            <a:r>
              <a:rPr lang="ru-RU" sz="4000" b="1" dirty="0"/>
              <a:t>о</a:t>
            </a:r>
            <a:r>
              <a:rPr lang="ru-RU" sz="4000" dirty="0"/>
              <a:t> лыжном </a:t>
            </a:r>
            <a:r>
              <a:rPr lang="ru-RU" sz="4000" b="1" dirty="0" smtClean="0"/>
              <a:t>походе</a:t>
            </a:r>
            <a:r>
              <a:rPr lang="ru-RU" sz="4000" dirty="0" smtClean="0"/>
              <a:t> (</a:t>
            </a:r>
            <a:r>
              <a:rPr lang="ru-RU" sz="4000" dirty="0" err="1" smtClean="0"/>
              <a:t>П.п</a:t>
            </a:r>
            <a:r>
              <a:rPr lang="ru-RU" sz="4000" dirty="0" smtClean="0"/>
              <a:t>.). </a:t>
            </a:r>
            <a:r>
              <a:rPr lang="ru-RU" sz="4000" dirty="0"/>
              <a:t>Наш </a:t>
            </a:r>
            <a:r>
              <a:rPr lang="ru-RU" sz="4000" b="1" dirty="0" smtClean="0"/>
              <a:t>класс</a:t>
            </a:r>
            <a:r>
              <a:rPr lang="ru-RU" sz="4000" dirty="0" smtClean="0"/>
              <a:t> (</a:t>
            </a:r>
            <a:r>
              <a:rPr lang="ru-RU" sz="4000" dirty="0" err="1" smtClean="0"/>
              <a:t>И.п</a:t>
            </a:r>
            <a:r>
              <a:rPr lang="ru-RU" sz="4000" dirty="0" smtClean="0"/>
              <a:t>.) </a:t>
            </a:r>
            <a:r>
              <a:rPr lang="ru-RU" sz="4000" dirty="0"/>
              <a:t>идет следом за </a:t>
            </a:r>
            <a:r>
              <a:rPr lang="ru-RU" sz="4000" b="1" dirty="0" smtClean="0"/>
              <a:t>тренером</a:t>
            </a:r>
            <a:r>
              <a:rPr lang="ru-RU" sz="4000" dirty="0" smtClean="0"/>
              <a:t> (Т.п.)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0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216"/>
            <a:ext cx="9196593" cy="68622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1412776"/>
            <a:ext cx="9017081" cy="3600400"/>
          </a:xfrm>
        </p:spPr>
        <p:txBody>
          <a:bodyPr>
            <a:normAutofit/>
          </a:bodyPr>
          <a:lstStyle/>
          <a:p>
            <a:r>
              <a:rPr lang="ru-RU" b="1" dirty="0"/>
              <a:t>Дружба, забота, подмога, крепкий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27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88" y="0"/>
            <a:ext cx="9128125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87624" y="177281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0" name="Picture 6" descr="D:\открытый урок Падеж им сущ\задания для групп и сам работы\2599a9ce4d751c4a3701739c18f0465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3292867" cy="193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1224312">
            <a:off x="530657" y="2216203"/>
            <a:ext cx="8218530" cy="1606863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wrap="none" lIns="91440" tIns="45720" rIns="91440" bIns="45720">
            <a:prstTxWarp prst="textCascadeUp">
              <a:avLst>
                <a:gd name="adj" fmla="val 28570"/>
              </a:avLst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70C0"/>
                </a:solidFill>
                <a:effectLst/>
              </a:rPr>
              <a:t>Спасибо за внимание!</a:t>
            </a:r>
            <a:endParaRPr lang="ru-RU" sz="5400" b="1" cap="none" spc="0" dirty="0">
              <a:ln/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91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-4216"/>
            <a:ext cx="9196593" cy="68622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1340768"/>
            <a:ext cx="9017081" cy="38164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Дружба</a:t>
            </a:r>
            <a:r>
              <a:rPr lang="ru-RU" b="1" dirty="0"/>
              <a:t>, забота, подмога, </a:t>
            </a:r>
            <a:r>
              <a:rPr lang="ru-RU" b="1" dirty="0" smtClean="0"/>
              <a:t>крепкий</a:t>
            </a:r>
            <a:endParaRPr lang="ru-RU" dirty="0"/>
          </a:p>
        </p:txBody>
      </p:sp>
      <p:sp>
        <p:nvSpPr>
          <p:cNvPr id="3" name="Арка 2"/>
          <p:cNvSpPr/>
          <p:nvPr/>
        </p:nvSpPr>
        <p:spPr>
          <a:xfrm>
            <a:off x="2627784" y="3531838"/>
            <a:ext cx="1368152" cy="432048"/>
          </a:xfrm>
          <a:prstGeom prst="blockArc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ysClr val="windowText" lastClr="000000"/>
              </a:solidFill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6804248" y="3426892"/>
            <a:ext cx="1224992" cy="432048"/>
          </a:xfrm>
          <a:prstGeom prst="blockArc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ysClr val="windowText" lastClr="000000"/>
              </a:solidFill>
            </a:endParaRPr>
          </a:p>
        </p:txBody>
      </p:sp>
      <p:sp>
        <p:nvSpPr>
          <p:cNvPr id="8" name="Половина рамки 7"/>
          <p:cNvSpPr/>
          <p:nvPr/>
        </p:nvSpPr>
        <p:spPr>
          <a:xfrm rot="5400000">
            <a:off x="4827686" y="3144669"/>
            <a:ext cx="180020" cy="1080120"/>
          </a:xfrm>
          <a:prstGeom prst="halfFram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4162625"/>
            <a:ext cx="288032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73680" y="4185612"/>
            <a:ext cx="288032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7777346" y="4185612"/>
            <a:ext cx="251894" cy="1130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597666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       …     </a:t>
            </a:r>
            <a:r>
              <a:rPr lang="ru-RU" sz="4800" dirty="0" smtClean="0"/>
              <a:t>- </a:t>
            </a:r>
            <a:r>
              <a:rPr lang="ru-RU" sz="4800" dirty="0"/>
              <a:t>это человек, который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              всегда </a:t>
            </a:r>
            <a:r>
              <a:rPr lang="ru-RU" sz="4800" dirty="0"/>
              <a:t>поможет</a:t>
            </a:r>
            <a:r>
              <a:rPr lang="ru-RU" sz="4800" dirty="0" smtClean="0"/>
              <a:t>. </a:t>
            </a:r>
            <a:br>
              <a:rPr lang="ru-RU" sz="4800" dirty="0" smtClean="0"/>
            </a:br>
            <a:r>
              <a:rPr lang="ru-RU" sz="4800" dirty="0" smtClean="0"/>
              <a:t>      …      доверишь </a:t>
            </a:r>
            <a:r>
              <a:rPr lang="ru-RU" sz="4800" dirty="0"/>
              <a:t>любую </a:t>
            </a:r>
            <a:r>
              <a:rPr lang="ru-RU" sz="4800" dirty="0" smtClean="0"/>
              <a:t>тайну.</a:t>
            </a:r>
            <a:br>
              <a:rPr lang="ru-RU" sz="4800" dirty="0" smtClean="0"/>
            </a:br>
            <a:r>
              <a:rPr lang="ru-RU" sz="4800" dirty="0" smtClean="0"/>
              <a:t>Я </a:t>
            </a:r>
            <a:r>
              <a:rPr lang="ru-RU" sz="4800" dirty="0"/>
              <a:t>уважаю </a:t>
            </a:r>
            <a:r>
              <a:rPr lang="ru-RU" sz="4800" dirty="0" smtClean="0"/>
              <a:t>своего    …         .   </a:t>
            </a:r>
            <a:br>
              <a:rPr lang="ru-RU" sz="4800" dirty="0" smtClean="0"/>
            </a:br>
            <a:r>
              <a:rPr lang="ru-RU" sz="4800" dirty="0" smtClean="0"/>
              <a:t>Я горжусь   …        . </a:t>
            </a:r>
            <a:br>
              <a:rPr lang="ru-RU" sz="4800" dirty="0" smtClean="0"/>
            </a:br>
            <a:r>
              <a:rPr lang="ru-RU" sz="4800" dirty="0" smtClean="0"/>
              <a:t>         </a:t>
            </a:r>
            <a:br>
              <a:rPr lang="ru-RU" sz="4800" dirty="0" smtClean="0"/>
            </a:b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друга, другом, друг, другу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3635" y="1052736"/>
            <a:ext cx="1655688" cy="72008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Д</a:t>
            </a:r>
            <a:r>
              <a:rPr lang="ru-RU" sz="3600" b="1" dirty="0" smtClean="0"/>
              <a:t>руг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7285" y="2384884"/>
            <a:ext cx="1655688" cy="720080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Другу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172847"/>
            <a:ext cx="1800200" cy="792336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д</a:t>
            </a:r>
            <a:r>
              <a:rPr lang="ru-RU" sz="3600" b="1" dirty="0" smtClean="0"/>
              <a:t>руга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3921714"/>
            <a:ext cx="1656184" cy="720080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д</a:t>
            </a:r>
            <a:r>
              <a:rPr lang="ru-RU" sz="3600" b="1" dirty="0" smtClean="0"/>
              <a:t>ругом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90106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9162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8062664" cy="2880320"/>
          </a:xfrm>
        </p:spPr>
        <p:txBody>
          <a:bodyPr>
            <a:normAutofit/>
          </a:bodyPr>
          <a:lstStyle/>
          <a:p>
            <a:r>
              <a:rPr lang="ru-RU" dirty="0" smtClean="0"/>
              <a:t> старается (кто?) ученик,  </a:t>
            </a:r>
            <a:br>
              <a:rPr lang="ru-RU" dirty="0" smtClean="0"/>
            </a:br>
            <a:r>
              <a:rPr lang="ru-RU" dirty="0" smtClean="0"/>
              <a:t>вкусная (что?) конфета</a:t>
            </a:r>
            <a:r>
              <a:rPr lang="ru-RU" dirty="0"/>
              <a:t>, </a:t>
            </a:r>
            <a:r>
              <a:rPr lang="ru-RU" dirty="0" smtClean="0"/>
              <a:t> построили (что?) дом, </a:t>
            </a:r>
            <a:br>
              <a:rPr lang="ru-RU" dirty="0" smtClean="0"/>
            </a:br>
            <a:r>
              <a:rPr lang="ru-RU" dirty="0" smtClean="0"/>
              <a:t>играет (кто?) </a:t>
            </a:r>
            <a:r>
              <a:rPr lang="ru-RU" dirty="0"/>
              <a:t>скрипач.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15616" y="4797152"/>
            <a:ext cx="7200800" cy="1368151"/>
          </a:xfrm>
        </p:spPr>
        <p:txBody>
          <a:bodyPr/>
          <a:lstStyle/>
          <a:p>
            <a:endParaRPr lang="ru-RU" dirty="0" smtClean="0"/>
          </a:p>
          <a:p>
            <a:r>
              <a:rPr lang="ru-RU" sz="4000" b="1" dirty="0" smtClean="0">
                <a:solidFill>
                  <a:srgbClr val="7030A0"/>
                </a:solidFill>
              </a:rPr>
              <a:t>Именительный падеж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56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038" y="0"/>
            <a:ext cx="91900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Открытка </a:t>
            </a:r>
            <a:r>
              <a:rPr lang="ru-RU" dirty="0" smtClean="0"/>
              <a:t>(для кого?) для друга,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сбежали </a:t>
            </a:r>
            <a:r>
              <a:rPr lang="ru-RU" dirty="0" smtClean="0"/>
              <a:t> (от кого?) от грязнули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далеко (от чего?) от дороги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высоко </a:t>
            </a:r>
            <a:r>
              <a:rPr lang="ru-RU" dirty="0" smtClean="0"/>
              <a:t>(до чего?) до крыши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Родительный падеж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96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038" y="0"/>
            <a:ext cx="91900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3024337"/>
          </a:xfrm>
        </p:spPr>
        <p:txBody>
          <a:bodyPr>
            <a:normAutofit/>
          </a:bodyPr>
          <a:lstStyle/>
          <a:p>
            <a:r>
              <a:rPr lang="ru-RU" dirty="0"/>
              <a:t>Написал </a:t>
            </a:r>
            <a:r>
              <a:rPr lang="ru-RU" dirty="0" smtClean="0"/>
              <a:t>(кому?)другу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помочь (кому?)сестре,</a:t>
            </a:r>
            <a:br>
              <a:rPr lang="ru-RU" dirty="0" smtClean="0"/>
            </a:br>
            <a:r>
              <a:rPr lang="ru-RU" dirty="0" smtClean="0"/>
              <a:t> рад(чему?) встрече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удивился(чему?) </a:t>
            </a:r>
            <a:r>
              <a:rPr lang="ru-RU" dirty="0"/>
              <a:t>храбрости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Дательный падеж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11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038" y="0"/>
            <a:ext cx="91900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3528391"/>
          </a:xfrm>
        </p:spPr>
        <p:txBody>
          <a:bodyPr>
            <a:normAutofit/>
          </a:bodyPr>
          <a:lstStyle/>
          <a:p>
            <a:r>
              <a:rPr lang="ru-RU" dirty="0"/>
              <a:t>Хранить </a:t>
            </a:r>
            <a:r>
              <a:rPr lang="ru-RU" dirty="0" smtClean="0"/>
              <a:t>(что?)медаль,</a:t>
            </a:r>
            <a:br>
              <a:rPr lang="ru-RU" dirty="0" smtClean="0"/>
            </a:br>
            <a:r>
              <a:rPr lang="ru-RU" dirty="0" smtClean="0"/>
              <a:t> обрадовал (кого?) </a:t>
            </a:r>
            <a:r>
              <a:rPr lang="ru-RU" dirty="0"/>
              <a:t>маму,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увидел (кого?) </a:t>
            </a:r>
            <a:r>
              <a:rPr lang="ru-RU" dirty="0"/>
              <a:t>товарища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читать (что?) </a:t>
            </a:r>
            <a:r>
              <a:rPr lang="ru-RU" dirty="0"/>
              <a:t>книгу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Винительный падеж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45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038" y="0"/>
            <a:ext cx="91900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3672408"/>
          </a:xfrm>
        </p:spPr>
        <p:txBody>
          <a:bodyPr>
            <a:normAutofit/>
          </a:bodyPr>
          <a:lstStyle/>
          <a:p>
            <a:r>
              <a:rPr lang="ru-RU" dirty="0" smtClean="0"/>
              <a:t>Гордится (кем?)  </a:t>
            </a:r>
            <a:r>
              <a:rPr lang="ru-RU" dirty="0"/>
              <a:t>сыном,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любуется (чем?) </a:t>
            </a:r>
            <a:r>
              <a:rPr lang="ru-RU" dirty="0"/>
              <a:t>природой, </a:t>
            </a:r>
            <a:br>
              <a:rPr lang="ru-RU" dirty="0"/>
            </a:br>
            <a:r>
              <a:rPr lang="ru-RU" dirty="0" smtClean="0"/>
              <a:t>рисует(чем?)красками,</a:t>
            </a:r>
            <a:br>
              <a:rPr lang="ru-RU" dirty="0" smtClean="0"/>
            </a:br>
            <a:r>
              <a:rPr lang="ru-RU" dirty="0" smtClean="0"/>
              <a:t> станет(кем?) </a:t>
            </a:r>
            <a:r>
              <a:rPr lang="ru-RU" dirty="0"/>
              <a:t>врачом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79208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Творительный падеж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91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125</Words>
  <Application>Microsoft Office PowerPoint</Application>
  <PresentationFormat>Экран (4:3)</PresentationFormat>
  <Paragraphs>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МКОУ СОШ №3 г.Уржума Кировской области  Урок русского языка в 3 классе по теме «Падеж имен существительных»</vt:lpstr>
      <vt:lpstr>Дружба, забота, подмога, крепкий</vt:lpstr>
      <vt:lpstr>Проверь себя!  Дружба, забота, подмога, крепкий</vt:lpstr>
      <vt:lpstr>            …     - это человек, который                 всегда поможет.        …      доверишь любую тайну. Я уважаю своего    …         .    Я горжусь   …        .            друга, другом, друг, другу</vt:lpstr>
      <vt:lpstr> старается (кто?) ученик,   вкусная (что?) конфета,  построили (что?) дом,  играет (кто?) скрипач.</vt:lpstr>
      <vt:lpstr>Открытка (для кого?) для друга,  сбежали  (от кого?) от грязнули,  далеко (от чего?) от дороги,   высоко (до чего?) до крыши</vt:lpstr>
      <vt:lpstr>Написал (кому?)другу,  помочь (кому?)сестре,  рад(чему?) встрече,  удивился(чему?) храбрости</vt:lpstr>
      <vt:lpstr>Хранить (что?)медаль,  обрадовал (кого?) маму,  увидел (кого?) товарища,  читать (что?) книгу</vt:lpstr>
      <vt:lpstr>Гордится (кем?)  сыном,  любуется (чем?) природой,  рисует(чем?)красками,  станет(кем?) врачом </vt:lpstr>
      <vt:lpstr>Прочитал (о ком?) о  герое,  рассказал (о чём?) о цветах,  думает (о чём?) о  родине,  заботится (о чём?) о собаке</vt:lpstr>
      <vt:lpstr>О Т Д О Х Н Ё М !</vt:lpstr>
      <vt:lpstr>Именительный </vt:lpstr>
      <vt:lpstr>Родительный</vt:lpstr>
      <vt:lpstr>Дательный</vt:lpstr>
      <vt:lpstr>Винительный</vt:lpstr>
      <vt:lpstr>Творительный</vt:lpstr>
      <vt:lpstr>Предложный</vt:lpstr>
      <vt:lpstr>    …       - это человек, который                 всегда поможет.          …        доверишь любую тайну. Я уважаю своего    …           .    Я горжусь …            .            </vt:lpstr>
      <vt:lpstr>Проверь себя!   По школьному телевидению (Д.п.) объявили о лыжном походе (П.п.). Наш класс (И.п.) идет следом за тренером (Т.п.).</vt:lpstr>
      <vt:lpstr>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43</cp:revision>
  <dcterms:created xsi:type="dcterms:W3CDTF">2017-01-25T16:02:58Z</dcterms:created>
  <dcterms:modified xsi:type="dcterms:W3CDTF">2017-02-13T15:31:26Z</dcterms:modified>
</cp:coreProperties>
</file>