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7"/>
  </p:notesMasterIdLst>
  <p:sldIdLst>
    <p:sldId id="256" r:id="rId2"/>
    <p:sldId id="288" r:id="rId3"/>
    <p:sldId id="289" r:id="rId4"/>
    <p:sldId id="271" r:id="rId5"/>
    <p:sldId id="277" r:id="rId6"/>
    <p:sldId id="296" r:id="rId7"/>
    <p:sldId id="297" r:id="rId8"/>
    <p:sldId id="298" r:id="rId9"/>
    <p:sldId id="299" r:id="rId10"/>
    <p:sldId id="261" r:id="rId11"/>
    <p:sldId id="262" r:id="rId12"/>
    <p:sldId id="300" r:id="rId13"/>
    <p:sldId id="301" r:id="rId14"/>
    <p:sldId id="286" r:id="rId15"/>
    <p:sldId id="287" r:id="rId16"/>
    <p:sldId id="263" r:id="rId17"/>
    <p:sldId id="270" r:id="rId18"/>
    <p:sldId id="293" r:id="rId19"/>
    <p:sldId id="294" r:id="rId20"/>
    <p:sldId id="306" r:id="rId21"/>
    <p:sldId id="302" r:id="rId22"/>
    <p:sldId id="303" r:id="rId23"/>
    <p:sldId id="295" r:id="rId24"/>
    <p:sldId id="274" r:id="rId25"/>
    <p:sldId id="275" r:id="rId26"/>
    <p:sldId id="276" r:id="rId27"/>
    <p:sldId id="282" r:id="rId28"/>
    <p:sldId id="290" r:id="rId29"/>
    <p:sldId id="291" r:id="rId30"/>
    <p:sldId id="292" r:id="rId31"/>
    <p:sldId id="305" r:id="rId32"/>
    <p:sldId id="304" r:id="rId33"/>
    <p:sldId id="307" r:id="rId34"/>
    <p:sldId id="308" r:id="rId35"/>
    <p:sldId id="281" r:id="rId3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7B3A"/>
    <a:srgbClr val="CCDBFA"/>
    <a:srgbClr val="D0F4F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07A8FC7-9AEF-493C-BFDD-35BBA18D7BAA}" type="datetimeFigureOut">
              <a:rPr lang="ru-RU"/>
              <a:pPr>
                <a:defRPr/>
              </a:pPr>
              <a:t>13.02.2017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EA6655D-8A2B-48CC-9F85-08BE46A9107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BB0C91-B1A5-49C0-AC1E-16D80FA40A0A}" type="datetimeFigureOut">
              <a:rPr lang="ru-RU"/>
              <a:pPr>
                <a:defRPr/>
              </a:pPr>
              <a:t>13.02.2017</a:t>
            </a:fld>
            <a:endParaRPr lang="ru-RU" dirty="0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CCF7A5-0A08-4E02-B9A3-229C1F711B6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18AA27-15A2-4604-BF55-CCBE9FDA3D08}" type="datetimeFigureOut">
              <a:rPr lang="ru-RU"/>
              <a:pPr>
                <a:defRPr/>
              </a:pPr>
              <a:t>13.02.2017</a:t>
            </a:fld>
            <a:endParaRPr lang="ru-RU" dirty="0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2FA4FC-C9FC-4E00-B6B8-271C8A74C4A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D3C948-62C7-4FB7-A28B-C93BF67D4ADD}" type="datetimeFigureOut">
              <a:rPr lang="ru-RU"/>
              <a:pPr>
                <a:defRPr/>
              </a:pPr>
              <a:t>13.02.2017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DA5E7-2AC7-41EB-A276-657B98DAF67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5AC1B-A8BE-4F8A-B216-04CA21894974}" type="datetimeFigureOut">
              <a:rPr lang="ru-RU"/>
              <a:pPr>
                <a:defRPr/>
              </a:pPr>
              <a:t>13.02.2017</a:t>
            </a:fld>
            <a:endParaRPr lang="ru-RU" dirty="0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5B2707-F19B-4ECA-A450-4DD9C13ADDA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B3BC3A-BE12-4554-8947-655BF69C99F9}" type="datetimeFigureOut">
              <a:rPr lang="ru-RU"/>
              <a:pPr>
                <a:defRPr/>
              </a:pPr>
              <a:t>13.02.2017</a:t>
            </a:fld>
            <a:endParaRPr lang="ru-RU" dirty="0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7BB63-733F-4E0A-9D60-7B8E2C7B81F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3ACD1-E551-40AC-8459-3D2FE50680CF}" type="datetimeFigureOut">
              <a:rPr lang="ru-RU"/>
              <a:pPr>
                <a:defRPr/>
              </a:pPr>
              <a:t>13.02.2017</a:t>
            </a:fld>
            <a:endParaRPr lang="ru-RU" dirty="0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C369C-C49B-4535-BA07-0993AF8B68B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63146C-0BE7-4706-82FC-0A6AC947BD37}" type="datetimeFigureOut">
              <a:rPr lang="ru-RU"/>
              <a:pPr>
                <a:defRPr/>
              </a:pPr>
              <a:t>13.02.2017</a:t>
            </a:fld>
            <a:endParaRPr lang="ru-RU" dirty="0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86C4F2-54D5-485D-B9C7-B4F1A213CC4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D992B-3A49-4CD1-BE78-00F8E7037C6D}" type="datetimeFigureOut">
              <a:rPr lang="ru-RU"/>
              <a:pPr>
                <a:defRPr/>
              </a:pPr>
              <a:t>13.02.2017</a:t>
            </a:fld>
            <a:endParaRPr lang="ru-RU" dirty="0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E3C46-AEE0-436C-8AEE-9D92FE58F42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DE1B2B-DFE7-4FAA-A74B-76B34F0F6E81}" type="datetimeFigureOut">
              <a:rPr lang="ru-RU"/>
              <a:pPr>
                <a:defRPr/>
              </a:pPr>
              <a:t>13.02.2017</a:t>
            </a:fld>
            <a:endParaRPr lang="ru-RU" dirty="0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DC071-8861-4107-B6F6-4F52EABC71B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132D6C-D42F-435C-B223-6DC245E1B341}" type="datetimeFigureOut">
              <a:rPr lang="ru-RU"/>
              <a:pPr>
                <a:defRPr/>
              </a:pPr>
              <a:t>13.02.2017</a:t>
            </a:fld>
            <a:endParaRPr lang="ru-RU" dirty="0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E2F1CA-66A2-4A9B-9C36-397B730F592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E8361-6BDE-4572-ABEC-0D3354C026FC}" type="datetimeFigureOut">
              <a:rPr lang="ru-RU"/>
              <a:pPr>
                <a:defRPr/>
              </a:pPr>
              <a:t>13.02.2017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16294-106A-428F-9E34-3AF589F7269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D216384-9530-4ABB-A488-B37D1E9190E1}" type="datetimeFigureOut">
              <a:rPr lang="ru-RU"/>
              <a:pPr>
                <a:defRPr/>
              </a:pPr>
              <a:t>13.02.2017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E2A104C-D8FE-4C97-A344-C8543EDA2F2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1" r:id="rId4"/>
    <p:sldLayoutId id="2147483675" r:id="rId5"/>
    <p:sldLayoutId id="2147483670" r:id="rId6"/>
    <p:sldLayoutId id="2147483676" r:id="rId7"/>
    <p:sldLayoutId id="2147483677" r:id="rId8"/>
    <p:sldLayoutId id="2147483678" r:id="rId9"/>
    <p:sldLayoutId id="2147483669" r:id="rId10"/>
    <p:sldLayoutId id="214748367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0.jpeg"/><Relationship Id="rId2" Type="http://schemas.openxmlformats.org/officeDocument/2006/relationships/hyperlink" Target="http://20th.su/wp-content/uploads/2009/08/d0b1d0b5d0bbd0bed187d0bad0b0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pikabu.ru/images/big_size_comm/2011-09_2/13154153686024.jpg" TargetMode="External"/><Relationship Id="rId5" Type="http://schemas.openxmlformats.org/officeDocument/2006/relationships/image" Target="../media/image19.jpeg"/><Relationship Id="rId4" Type="http://schemas.openxmlformats.org/officeDocument/2006/relationships/hyperlink" Target="http://20th.su/wp-content/uploads/2009/08/d181d0bdd0b5d0b6d0bed0ba.jpg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572000" y="2204864"/>
            <a:ext cx="4261913" cy="33123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338" name="TextBox 8"/>
          <p:cNvSpPr txBox="1">
            <a:spLocks noChangeArrowheads="1"/>
          </p:cNvSpPr>
          <p:nvPr/>
        </p:nvSpPr>
        <p:spPr bwMode="auto">
          <a:xfrm>
            <a:off x="2771775" y="1916113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68313" y="476672"/>
            <a:ext cx="8196262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/>
              <a:t>    </a:t>
            </a:r>
          </a:p>
          <a:p>
            <a:r>
              <a:rPr lang="ru-RU" sz="4800" dirty="0"/>
              <a:t> </a:t>
            </a:r>
          </a:p>
          <a:p>
            <a:r>
              <a:rPr lang="ru-RU" sz="4800" dirty="0"/>
              <a:t>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11560" y="404664"/>
            <a:ext cx="8208912" cy="1754326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Проект «Вред и польза сладостей»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14342" name="Рисунок 6" descr="http://img.1tvrus.com/2010-11-22/fmt_52_candy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2780928"/>
            <a:ext cx="3719941" cy="2792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755650" y="4365625"/>
            <a:ext cx="2520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dirty="0"/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468313" y="3789363"/>
            <a:ext cx="21812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076056" y="5661248"/>
            <a:ext cx="3839344" cy="1008112"/>
          </a:xfrm>
        </p:spPr>
        <p:txBody>
          <a:bodyPr>
            <a:noAutofit/>
          </a:bodyPr>
          <a:lstStyle/>
          <a:p>
            <a:pPr algn="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Подготовили воспитатели</a:t>
            </a:r>
            <a:b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старшей группы №5: </a:t>
            </a:r>
            <a:b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Пушкарева Т.В. Салахова Д.А.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251520" y="476672"/>
            <a:ext cx="8640960" cy="5976664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</a:rPr>
              <a:t>Формы работы по проекту: </a:t>
            </a:r>
            <a:r>
              <a:rPr lang="ru-RU" sz="2000" b="1" dirty="0" smtClean="0">
                <a:solidFill>
                  <a:srgbClr val="C00000"/>
                </a:solidFill>
              </a:rPr>
              <a:t> </a:t>
            </a:r>
            <a:endParaRPr lang="ru-RU" sz="2000" b="1" dirty="0">
              <a:solidFill>
                <a:srgbClr val="C000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1"/>
                </a:solidFill>
              </a:rPr>
              <a:t>• беседы с детьми и родителями;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1"/>
                </a:solidFill>
              </a:rPr>
              <a:t>• занятия;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1"/>
                </a:solidFill>
              </a:rPr>
              <a:t>• экскурсии;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1"/>
                </a:solidFill>
              </a:rPr>
              <a:t>• чтение художественной литературы;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1"/>
                </a:solidFill>
              </a:rPr>
              <a:t>• досуги, развлечения, праздники;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1"/>
                </a:solidFill>
              </a:rPr>
              <a:t>• разучивание стихов, песен, игр;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1"/>
                </a:solidFill>
              </a:rPr>
              <a:t>• выпечка пирогов </a:t>
            </a:r>
            <a:r>
              <a:rPr lang="ru-RU" sz="2400" b="1" i="1" dirty="0" smtClean="0">
                <a:solidFill>
                  <a:schemeClr val="tx1"/>
                </a:solidFill>
              </a:rPr>
              <a:t>детьми вместе с родителями;</a:t>
            </a:r>
            <a:endParaRPr lang="ru-RU" sz="2400" b="1" i="1" dirty="0">
              <a:solidFill>
                <a:schemeClr val="tx1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1"/>
                </a:solidFill>
              </a:rPr>
              <a:t>• просмотр мультфильма «Сладкая сказка»;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1"/>
                </a:solidFill>
              </a:rPr>
              <a:t>• выставка детских рисунков (совместно </a:t>
            </a:r>
            <a:r>
              <a:rPr lang="ru-RU" sz="2400" b="1" i="1" dirty="0" smtClean="0">
                <a:solidFill>
                  <a:schemeClr val="tx1"/>
                </a:solidFill>
              </a:rPr>
              <a:t>с</a:t>
            </a:r>
            <a:endParaRPr lang="ru-RU" sz="2400" b="1" i="1" dirty="0">
              <a:solidFill>
                <a:schemeClr val="tx1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1"/>
                </a:solidFill>
              </a:rPr>
              <a:t>                                           родителями);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1"/>
                </a:solidFill>
              </a:rPr>
              <a:t>• прослушивание </a:t>
            </a:r>
            <a:r>
              <a:rPr lang="ru-RU" sz="2400" b="1" i="1" dirty="0" smtClean="0">
                <a:solidFill>
                  <a:schemeClr val="tx1"/>
                </a:solidFill>
              </a:rPr>
              <a:t>музыки;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i="1" dirty="0" smtClean="0">
                <a:solidFill>
                  <a:schemeClr val="tx1"/>
                </a:solidFill>
              </a:rPr>
              <a:t> изготовление книжек-малышек;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i="1" dirty="0" smtClean="0">
                <a:solidFill>
                  <a:schemeClr val="tx1"/>
                </a:solidFill>
              </a:rPr>
              <a:t> выпуск стенгазеты «Ох, уж эти сладости!»</a:t>
            </a:r>
            <a:endParaRPr lang="ru-RU" sz="2400" b="1" i="1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1331913" y="412750"/>
            <a:ext cx="6192837" cy="86360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</a:rPr>
              <a:t>Ожидаемые результаты</a:t>
            </a:r>
            <a:r>
              <a:rPr lang="ru-RU" dirty="0"/>
              <a:t>:</a:t>
            </a:r>
          </a:p>
        </p:txBody>
      </p:sp>
      <p:sp>
        <p:nvSpPr>
          <p:cNvPr id="4" name="Стрелка вниз 3"/>
          <p:cNvSpPr/>
          <p:nvPr/>
        </p:nvSpPr>
        <p:spPr>
          <a:xfrm>
            <a:off x="2136775" y="1500188"/>
            <a:ext cx="490538" cy="7048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Стрелка вниз 4"/>
          <p:cNvSpPr/>
          <p:nvPr/>
        </p:nvSpPr>
        <p:spPr>
          <a:xfrm>
            <a:off x="6156325" y="1500188"/>
            <a:ext cx="431800" cy="7048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Шестиугольник 5"/>
          <p:cNvSpPr/>
          <p:nvPr/>
        </p:nvSpPr>
        <p:spPr>
          <a:xfrm>
            <a:off x="1116013" y="2420938"/>
            <a:ext cx="6480175" cy="360045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i="1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1"/>
                </a:solidFill>
              </a:rPr>
              <a:t>В ходе работы над проектом  </a:t>
            </a:r>
            <a:r>
              <a:rPr lang="ru-RU" sz="2400" b="1" i="1" dirty="0" smtClean="0">
                <a:solidFill>
                  <a:schemeClr val="tx1"/>
                </a:solidFill>
              </a:rPr>
              <a:t>воспитанники стали </a:t>
            </a:r>
            <a:r>
              <a:rPr lang="ru-RU" sz="2400" b="1" i="1" dirty="0">
                <a:solidFill>
                  <a:schemeClr val="tx1"/>
                </a:solidFill>
              </a:rPr>
              <a:t>более любознательными, </a:t>
            </a:r>
            <a:r>
              <a:rPr lang="ru-RU" sz="2400" b="1" i="1" dirty="0" smtClean="0">
                <a:solidFill>
                  <a:schemeClr val="tx1"/>
                </a:solidFill>
              </a:rPr>
              <a:t>возросла </a:t>
            </a:r>
            <a:r>
              <a:rPr lang="ru-RU" sz="2400" b="1" i="1" dirty="0">
                <a:solidFill>
                  <a:schemeClr val="tx1"/>
                </a:solidFill>
              </a:rPr>
              <a:t>их познавательная активность, </a:t>
            </a:r>
            <a:r>
              <a:rPr lang="ru-RU" sz="2400" b="1" i="1" dirty="0" smtClean="0">
                <a:solidFill>
                  <a:schemeClr val="tx1"/>
                </a:solidFill>
              </a:rPr>
              <a:t>пополняются </a:t>
            </a:r>
            <a:r>
              <a:rPr lang="ru-RU" sz="2400" b="1" i="1" dirty="0">
                <a:solidFill>
                  <a:schemeClr val="tx1"/>
                </a:solidFill>
              </a:rPr>
              <a:t>знания о сладостях, </a:t>
            </a:r>
            <a:r>
              <a:rPr lang="ru-RU" sz="2400" b="1" i="1" dirty="0" smtClean="0">
                <a:solidFill>
                  <a:schemeClr val="tx1"/>
                </a:solidFill>
              </a:rPr>
              <a:t>вырабатывается </a:t>
            </a:r>
            <a:r>
              <a:rPr lang="ru-RU" sz="2400" b="1" i="1" dirty="0">
                <a:solidFill>
                  <a:schemeClr val="tx1"/>
                </a:solidFill>
              </a:rPr>
              <a:t>привычка к здоровому образу жизни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251520" y="404664"/>
            <a:ext cx="8280920" cy="6048672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cap="none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1. Подготовительный этап</a:t>
            </a:r>
            <a:endParaRPr lang="ru-RU" b="1" cap="none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268760"/>
            <a:ext cx="7848872" cy="4811365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1.Выяснить уровень знаний  о сладостях.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2.Подбор песен, мультфильмов по теме.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3.Сбор информации о вреде и пользе сладостей.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Подбор иллюстраций, картин, литературы.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Составление конспектов.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 Анкетирование родителей.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7. Изготовление буклетов «Питание дошкольников», «Сладости».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8. Подготовка атрибутов для сюжетно-ролевых игр.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9. Подготовка итогового занятия «В стране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Сладосландии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971600" y="260648"/>
            <a:ext cx="7416824" cy="1584176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000" b="1" cap="none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2. Основной этап</a:t>
            </a:r>
            <a:endParaRPr lang="ru-RU" sz="6000" b="1" cap="none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ЧЧАВЧ\Desktop\Сладости\116664043_large_5111852_1267597518_100900104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63688" y="2241352"/>
            <a:ext cx="5760640" cy="4139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19672" y="332656"/>
            <a:ext cx="5832648" cy="1152128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4800" y="332656"/>
            <a:ext cx="8686800" cy="1008112"/>
          </a:xfrm>
        </p:spPr>
        <p:txBody>
          <a:bodyPr>
            <a:noAutofit/>
          </a:bodyPr>
          <a:lstStyle/>
          <a:p>
            <a:pPr algn="ctr"/>
            <a:r>
              <a:rPr lang="ru-RU" sz="3200" b="1" cap="none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Окружающий мир </a:t>
            </a:r>
            <a:br>
              <a:rPr lang="ru-RU" sz="3200" b="1" cap="none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b="1" cap="none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«Сладкая профессия»</a:t>
            </a:r>
            <a:endParaRPr lang="ru-RU" sz="3200" b="1" cap="none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Познакомить  с профессией кондитера. С различными видами кондитерских изделий. Местом производства сладостей и их реализацией. Воспитывать уважение к труду  взрослых. Вызвать интерес к созданию выставки «Ох, уж эти сладости»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1" name="Picture 3" descr="C:\Users\ЧЧАВЧ\Desktop\Сладости\1295673393_128887908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87824" y="3933056"/>
            <a:ext cx="3168352" cy="21122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827584" y="404664"/>
            <a:ext cx="7704856" cy="1080120"/>
          </a:xfrm>
          <a:prstGeom prst="roundRect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027584"/>
          </a:xfrm>
        </p:spPr>
        <p:txBody>
          <a:bodyPr>
            <a:normAutofit/>
          </a:bodyPr>
          <a:lstStyle/>
          <a:p>
            <a:pPr algn="ctr"/>
            <a:r>
              <a:rPr lang="ru-RU" sz="3200" b="1" cap="none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Развитие речи «Мои любимые конфеты»</a:t>
            </a:r>
            <a:endParaRPr lang="ru-RU" sz="3200" b="1" cap="none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772815"/>
            <a:ext cx="8686800" cy="4307309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3600" b="1" dirty="0" smtClean="0"/>
              <a:t>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Составлять  короткий описательный рассказ из личного опыта. Дать представление о вреде и пользе сладостей. Воспитывать интерес к здоровому образу жизни. Вызвать желание собрать коллекцию фантиков.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395288" y="260350"/>
            <a:ext cx="5832475" cy="108108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C00000"/>
                </a:solidFill>
                <a:latin typeface="+mj-lt"/>
              </a:rPr>
              <a:t>«Вторая жизнь сладкой обёртки»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0" y="1124744"/>
            <a:ext cx="4499992" cy="31320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6156176" y="1052736"/>
            <a:ext cx="3057804" cy="407707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-891436">
            <a:off x="2460625" y="3170238"/>
            <a:ext cx="4295775" cy="319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Рисунок 5" descr="конфеты Белочка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288" y="1052513"/>
            <a:ext cx="3097212" cy="309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Rectangle 5"/>
          <p:cNvSpPr>
            <a:spLocks noChangeArrowheads="1"/>
          </p:cNvSpPr>
          <p:nvPr/>
        </p:nvSpPr>
        <p:spPr bwMode="auto">
          <a:xfrm>
            <a:off x="611188" y="336550"/>
            <a:ext cx="828198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200" dirty="0">
                <a:latin typeface="Calibri" pitchFamily="34" charset="0"/>
                <a:cs typeface="Times New Roman" pitchFamily="18" charset="0"/>
              </a:rPr>
              <a:t>                                                                </a:t>
            </a:r>
            <a:endParaRPr lang="ru-RU" dirty="0"/>
          </a:p>
        </p:txBody>
      </p:sp>
      <p:sp>
        <p:nvSpPr>
          <p:cNvPr id="25603" name="Rectangle 6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11560" y="188640"/>
            <a:ext cx="8595645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Конфетная ностальгия. </a:t>
            </a:r>
          </a:p>
          <a:p>
            <a:pPr>
              <a:defRPr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                         Давайте вспомним…</a:t>
            </a:r>
          </a:p>
        </p:txBody>
      </p:sp>
      <p:sp>
        <p:nvSpPr>
          <p:cNvPr id="25605" name="Прямоугольник 10"/>
          <p:cNvSpPr>
            <a:spLocks noChangeArrowheads="1"/>
          </p:cNvSpPr>
          <p:nvPr/>
        </p:nvSpPr>
        <p:spPr bwMode="auto">
          <a:xfrm>
            <a:off x="7308850" y="1773238"/>
            <a:ext cx="2476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 </a:t>
            </a:r>
          </a:p>
        </p:txBody>
      </p:sp>
      <p:sp>
        <p:nvSpPr>
          <p:cNvPr id="25606" name="Прямоугольник 11"/>
          <p:cNvSpPr>
            <a:spLocks noChangeArrowheads="1"/>
          </p:cNvSpPr>
          <p:nvPr/>
        </p:nvSpPr>
        <p:spPr bwMode="auto">
          <a:xfrm>
            <a:off x="4448175" y="3244850"/>
            <a:ext cx="2476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 </a:t>
            </a:r>
          </a:p>
        </p:txBody>
      </p:sp>
      <p:pic>
        <p:nvPicPr>
          <p:cNvPr id="25607" name="Рисунок 10" descr="d181d0bdd0b5d0b6d0bed0ba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435600" y="981075"/>
            <a:ext cx="3205163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8" name="Rectangle 10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dirty="0"/>
          </a:p>
        </p:txBody>
      </p:sp>
      <p:pic>
        <p:nvPicPr>
          <p:cNvPr id="25609" name="Рисунок 18" descr="http://pikabu.ru/images/previews_comm/2011-09_2/13154153686024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059113" y="3644900"/>
            <a:ext cx="302577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 rot="21214385">
            <a:off x="353774" y="4205446"/>
            <a:ext cx="3309645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Конфеты «Белочка»</a:t>
            </a:r>
          </a:p>
        </p:txBody>
      </p:sp>
      <p:sp>
        <p:nvSpPr>
          <p:cNvPr id="22" name="TextBox 21"/>
          <p:cNvSpPr txBox="1"/>
          <p:nvPr/>
        </p:nvSpPr>
        <p:spPr>
          <a:xfrm rot="21202383">
            <a:off x="6098591" y="3623945"/>
            <a:ext cx="3080937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Карамель «Снежок»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483768" y="6237312"/>
            <a:ext cx="437397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Фруктово-ягодные</a:t>
            </a:r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подушечки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51520" y="404664"/>
            <a:ext cx="5832648" cy="1800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04800" y="457200"/>
            <a:ext cx="6427440" cy="160364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normalizeH="0" baseline="0" noProof="0" dirty="0" smtClean="0">
                <a:solidFill>
                  <a:srgbClr val="002060"/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Рисование «Пряничный домик»</a:t>
            </a:r>
            <a:endParaRPr kumimoji="0" lang="ru-RU" sz="3600" b="1" i="0" u="none" strike="noStrike" kern="1200" normalizeH="0" baseline="0" noProof="0" dirty="0">
              <a:solidFill>
                <a:srgbClr val="002060"/>
              </a:solidFill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" name="Picture 2" descr="C:\Users\ЧЧАВЧ\Desktop\Новая папка (3)\IMG_20160322_10415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2636912"/>
            <a:ext cx="4320480" cy="3456384"/>
          </a:xfrm>
          <a:prstGeom prst="rect">
            <a:avLst/>
          </a:prstGeom>
          <a:noFill/>
        </p:spPr>
      </p:pic>
      <p:pic>
        <p:nvPicPr>
          <p:cNvPr id="6" name="Picture 3" descr="C:\Users\ЧЧАВЧ\Desktop\Новая папка (3)\IMG_20160322_11062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4008" y="2636912"/>
            <a:ext cx="4224469" cy="3528392"/>
          </a:xfrm>
          <a:prstGeom prst="rect">
            <a:avLst/>
          </a:prstGeom>
          <a:noFill/>
        </p:spPr>
      </p:pic>
      <p:pic>
        <p:nvPicPr>
          <p:cNvPr id="7" name="Picture 2" descr="C:\Users\ЧЧАВЧ\Desktop\Сладости\i (2)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56176" y="404664"/>
            <a:ext cx="2736304" cy="18213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683568" y="404664"/>
            <a:ext cx="8064896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cap="none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Лепка «Сладкое угощение для мамочки»</a:t>
            </a:r>
            <a:endParaRPr lang="ru-RU" sz="3200" b="1" cap="none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412776"/>
            <a:ext cx="8686800" cy="4667349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Закрепить основные приемы лепки; учить использовать в работе пластилин разного цвета; развитие эстетического вкуса, фантазии, закрепить названия кондитерских изделий.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ЧЧАВЧ\Desktop\Новая папка (3)\IMG_20160323_17081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3429000"/>
            <a:ext cx="3840426" cy="2880320"/>
          </a:xfrm>
          <a:prstGeom prst="rect">
            <a:avLst/>
          </a:prstGeom>
          <a:noFill/>
        </p:spPr>
      </p:pic>
      <p:pic>
        <p:nvPicPr>
          <p:cNvPr id="5" name="Picture 2" descr="C:\Users\ЧЧАВЧ\Desktop\DSC0628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8024" y="3429000"/>
            <a:ext cx="3840427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539552" y="1124744"/>
            <a:ext cx="4176464" cy="48965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683568" y="1554163"/>
            <a:ext cx="4464496" cy="4525962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Тип проекта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информационно-творческий; познавательный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Срок реализации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недели (краткосрочный).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38914" name="Picture 2" descr="C:\Users\ЧЧАВЧ\Desktop\Новая папка (3)\IMG_20160322_09015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4048" y="1124744"/>
            <a:ext cx="3651870" cy="48691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827584" y="260648"/>
            <a:ext cx="7488832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792088"/>
          </a:xfrm>
        </p:spPr>
        <p:txBody>
          <a:bodyPr>
            <a:normAutofit/>
          </a:bodyPr>
          <a:lstStyle/>
          <a:p>
            <a:pPr algn="ctr"/>
            <a:r>
              <a:rPr lang="ru-RU" b="1" cap="none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Аппликация «Сладкое варенье»</a:t>
            </a:r>
            <a:endParaRPr lang="ru-RU" b="1" cap="none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4955381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Задачи: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Продолжать  вырезать множество предметов, складывая бумагу гармошкой. Закреплять умение образовывать из имен существительных имена прилагательные. Закреплять знания о полезных сладостях. </a:t>
            </a:r>
          </a:p>
          <a:p>
            <a:pPr>
              <a:buNone/>
            </a:pP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ЧЧАВЧ\Desktop\Новая папка (3)\DSC0627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6016" y="3429000"/>
            <a:ext cx="4248472" cy="3096344"/>
          </a:xfrm>
          <a:prstGeom prst="rect">
            <a:avLst/>
          </a:prstGeom>
          <a:noFill/>
        </p:spPr>
      </p:pic>
      <p:pic>
        <p:nvPicPr>
          <p:cNvPr id="3" name="Picture 2" descr="C:\Users\ЧЧАВЧ\Desktop\Новая папка (4)\qR3to1Hxn5Y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3429000"/>
            <a:ext cx="4104456" cy="30783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907704" y="548680"/>
            <a:ext cx="5472608" cy="108012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04800" y="457200"/>
            <a:ext cx="8686800" cy="1171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Сюжетно-ролевые игры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6" name="Picture 2" descr="C:\Users\ЧЧАВЧ\Desktop\Новая папка (3)\IMG_20160322_09314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2060848"/>
            <a:ext cx="4128459" cy="3456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3" descr="C:\Users\ЧЧАВЧ\Desktop\Новая папка (3)\IMG_20160322_11022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9992" y="2060848"/>
            <a:ext cx="4104456" cy="3456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23528" y="476672"/>
            <a:ext cx="8280920" cy="13681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23528" y="332656"/>
            <a:ext cx="8136904" cy="1728192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Просмотр мультфильма </a:t>
            </a:r>
            <a:br>
              <a:rPr kumimoji="0" lang="ru-RU" sz="36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6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«Сладкая сказка»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6" name="Picture 2" descr="F:\DSC0626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2564904"/>
            <a:ext cx="4128458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F:\DSC0626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8024" y="2564904"/>
            <a:ext cx="4128459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115616" y="404664"/>
            <a:ext cx="7488832" cy="1368152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4800" b="1" cap="none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endParaRPr lang="ru-RU" sz="4800" b="1" cap="none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ЧЧАВЧ\Desktop\Сладости\donuts-2659575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79712" y="1988840"/>
            <a:ext cx="5211382" cy="4104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539552" y="476672"/>
            <a:ext cx="7920880" cy="1490464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57200"/>
            <a:ext cx="8208912" cy="1603648"/>
          </a:xfrm>
        </p:spPr>
        <p:txBody>
          <a:bodyPr>
            <a:noAutofit/>
          </a:bodyPr>
          <a:lstStyle/>
          <a:p>
            <a:pPr algn="ctr"/>
            <a:r>
              <a:rPr lang="ru-RU" sz="2800" b="1" cap="none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Изготовление книжек-малышек совместно с родителями</a:t>
            </a:r>
            <a:endParaRPr lang="ru-RU" sz="2800" b="1" cap="none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 descr="C:\Users\ЧЧАВЧ\Desktop\ФОТКИ ЗДОР ПИТАНИЕ\IMG_20160311_1533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2348879"/>
            <a:ext cx="4104456" cy="3456385"/>
          </a:xfrm>
          <a:prstGeom prst="rect">
            <a:avLst/>
          </a:prstGeom>
          <a:noFill/>
        </p:spPr>
      </p:pic>
      <p:pic>
        <p:nvPicPr>
          <p:cNvPr id="5125" name="Picture 5" descr="C:\Users\ЧЧАВЧ\Desktop\ФОТКИ ЗДОР ПИТАНИЕ\IMG_20160311_15301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2348880"/>
            <a:ext cx="4248472" cy="3456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1547664" y="404664"/>
            <a:ext cx="6264696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1008112"/>
          </a:xfrm>
        </p:spPr>
        <p:txBody>
          <a:bodyPr>
            <a:normAutofit/>
          </a:bodyPr>
          <a:lstStyle/>
          <a:p>
            <a:pPr algn="ctr"/>
            <a:r>
              <a:rPr lang="ru-RU" b="1" cap="none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Сказка «Рецепт торта»</a:t>
            </a:r>
            <a:endParaRPr lang="ru-RU" b="1" cap="none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 descr="C:\Users\ЧЧАВЧ\Desktop\ФОТКИ ЗДОР ПИТАНИЕ\IMG_20160311_15304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8024" y="1340768"/>
            <a:ext cx="3826520" cy="4968552"/>
          </a:xfrm>
          <a:prstGeom prst="rect">
            <a:avLst/>
          </a:prstGeom>
          <a:noFill/>
        </p:spPr>
      </p:pic>
      <p:pic>
        <p:nvPicPr>
          <p:cNvPr id="6148" name="Picture 4" descr="C:\Users\ЧЧАВЧ\Desktop\ФОТКИ ЗДОР ПИТАНИЕ\IMG_20160311_15314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3429000"/>
            <a:ext cx="3840426" cy="2880320"/>
          </a:xfrm>
          <a:prstGeom prst="rect">
            <a:avLst/>
          </a:prstGeom>
          <a:noFill/>
        </p:spPr>
      </p:pic>
      <p:pic>
        <p:nvPicPr>
          <p:cNvPr id="6149" name="Picture 5" descr="C:\Users\ЧЧАВЧ\Desktop\ФОТКИ ЗДОР ПИТАНИЕ\IMG_20160311_15334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1560" y="1196752"/>
            <a:ext cx="3456384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ЧЧАВЧ\Desktop\Новая папка (3)\IMG_20160322_09234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5616" y="332656"/>
            <a:ext cx="2232248" cy="2976331"/>
          </a:xfrm>
          <a:prstGeom prst="rect">
            <a:avLst/>
          </a:prstGeom>
          <a:noFill/>
        </p:spPr>
      </p:pic>
      <p:pic>
        <p:nvPicPr>
          <p:cNvPr id="1027" name="Picture 3" descr="C:\Users\ЧЧАВЧ\Desktop\Новая папка (3)\IMG_20160322_09240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3501008"/>
            <a:ext cx="3323861" cy="2492896"/>
          </a:xfrm>
          <a:prstGeom prst="rect">
            <a:avLst/>
          </a:prstGeom>
          <a:noFill/>
        </p:spPr>
      </p:pic>
      <p:pic>
        <p:nvPicPr>
          <p:cNvPr id="1028" name="Picture 4" descr="C:\Users\ЧЧАВЧ\Desktop\Новая папка (3)\IMG_20160322_09244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55976" y="332656"/>
            <a:ext cx="4212468" cy="56166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соседними углами 3"/>
          <p:cNvSpPr/>
          <p:nvPr/>
        </p:nvSpPr>
        <p:spPr>
          <a:xfrm>
            <a:off x="971600" y="476672"/>
            <a:ext cx="7416824" cy="864096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686800" cy="792088"/>
          </a:xfrm>
        </p:spPr>
        <p:txBody>
          <a:bodyPr>
            <a:normAutofit/>
          </a:bodyPr>
          <a:lstStyle/>
          <a:p>
            <a:pPr algn="ctr"/>
            <a:r>
              <a:rPr lang="ru-RU" sz="3200" b="1" cap="none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Выпуск совместной стенгазеты</a:t>
            </a:r>
            <a:endParaRPr lang="ru-RU" sz="3200" b="1" cap="none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ЧЧАВЧ\Desktop\IMG_20160323_1653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71600" y="1412776"/>
            <a:ext cx="7416824" cy="5184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404664"/>
            <a:ext cx="4968552" cy="1008112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323528" y="260648"/>
            <a:ext cx="5544616" cy="1152128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normalizeH="0" baseline="0" noProof="0" dirty="0" smtClean="0">
                <a:solidFill>
                  <a:srgbClr val="002060"/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Информационные буклеты</a:t>
            </a:r>
            <a:endParaRPr kumimoji="0" lang="ru-RU" sz="2800" b="1" i="0" u="none" strike="noStrike" kern="1200" normalizeH="0" baseline="0" noProof="0" dirty="0">
              <a:solidFill>
                <a:srgbClr val="002060"/>
              </a:solidFill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6" name="Picture 2" descr="C:\Users\ЧЧАВЧ\Desktop\Сладости\Буклет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988841"/>
            <a:ext cx="4079023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C:\Users\ЧЧАВЧ\Desktop\Сладости\Буклет (2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3148" y="3068960"/>
            <a:ext cx="4392795" cy="3024336"/>
          </a:xfrm>
          <a:prstGeom prst="rect">
            <a:avLst/>
          </a:prstGeom>
          <a:noFill/>
        </p:spPr>
      </p:pic>
      <p:pic>
        <p:nvPicPr>
          <p:cNvPr id="8" name="Picture 4" descr="C:\Users\ЧЧАВЧ\Desktop\Сладости\1295673393_128887908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40152" y="404664"/>
            <a:ext cx="2916324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ЧЧАВЧ\Desktop\ФОТКИ ЗДОР ПИТАНИЕ\IMG_20160311_15373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188640"/>
            <a:ext cx="2448272" cy="140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Users\ЧЧАВЧ\Desktop\ФОТКИ ЗДОР ПИТАНИЕ\IMG_20160311_16523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1700808"/>
            <a:ext cx="3726414" cy="4968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 descr="C:\Users\ЧЧАВЧ\Desktop\ФОТКИ ЗДОР ПИТАНИЕ\IMG_20160311_16531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23470" y="260648"/>
            <a:ext cx="4104456" cy="5472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32656"/>
            <a:ext cx="8686800" cy="2088232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395536" y="764704"/>
            <a:ext cx="8424936" cy="3024336"/>
          </a:xfrm>
          <a:prstGeom prst="round2DiagRect">
            <a:avLst>
              <a:gd name="adj1" fmla="val 1666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rgbClr val="C00000"/>
                </a:solidFill>
              </a:rPr>
              <a:t>Участники-партнёры проекта: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C00000"/>
                </a:solidFill>
              </a:rPr>
              <a:t> </a:t>
            </a:r>
            <a:r>
              <a:rPr lang="ru-RU" sz="3200" b="1" i="1" dirty="0" smtClean="0">
                <a:solidFill>
                  <a:schemeClr val="tx1"/>
                </a:solidFill>
              </a:rPr>
              <a:t>воспитанники </a:t>
            </a:r>
            <a:r>
              <a:rPr lang="ru-RU" sz="3200" b="1" i="1" dirty="0">
                <a:solidFill>
                  <a:schemeClr val="tx1"/>
                </a:solidFill>
              </a:rPr>
              <a:t>и </a:t>
            </a:r>
            <a:r>
              <a:rPr lang="ru-RU" sz="3200" b="1" i="1" dirty="0" smtClean="0">
                <a:solidFill>
                  <a:schemeClr val="tx1"/>
                </a:solidFill>
              </a:rPr>
              <a:t>воспитатели </a:t>
            </a:r>
            <a:r>
              <a:rPr lang="ru-RU" sz="3200" b="1" i="1" dirty="0">
                <a:solidFill>
                  <a:schemeClr val="tx1"/>
                </a:solidFill>
              </a:rPr>
              <a:t>старшей группы </a:t>
            </a:r>
            <a:r>
              <a:rPr lang="ru-RU" sz="3200" b="1" i="1" dirty="0" smtClean="0">
                <a:solidFill>
                  <a:schemeClr val="tx1"/>
                </a:solidFill>
              </a:rPr>
              <a:t>№5, инструктор по физической культуре, </a:t>
            </a:r>
            <a:r>
              <a:rPr lang="ru-RU" sz="3200" b="1" i="1" dirty="0">
                <a:solidFill>
                  <a:schemeClr val="tx1"/>
                </a:solidFill>
              </a:rPr>
              <a:t>родители</a:t>
            </a:r>
          </a:p>
        </p:txBody>
      </p:sp>
      <p:pic>
        <p:nvPicPr>
          <p:cNvPr id="6" name="Рисунок 3" descr="http://img.1tvrus.com/2010-11-22/fmt_52_candy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27984" y="4005064"/>
            <a:ext cx="3432175" cy="257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611560" y="404664"/>
            <a:ext cx="828092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67544" y="457200"/>
            <a:ext cx="8524056" cy="8382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normalizeH="0" baseline="0" noProof="0" dirty="0" smtClean="0"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Папка-передвижка на тему: «Эти опасные сладости»</a:t>
            </a:r>
            <a:endParaRPr kumimoji="0" lang="ru-RU" sz="2400" b="1" i="0" u="none" strike="noStrike" kern="1200" normalizeH="0" baseline="0" noProof="0" dirty="0"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6" name="Picture 3" descr="C:\Users\ЧЧАВЧ\Desktop\ФОТКИ ЗДОР ПИТАНИЕ\IMG_20160311_18390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1484784"/>
            <a:ext cx="756084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043608" y="332656"/>
            <a:ext cx="7704856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cap="none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3. Заключительный этап</a:t>
            </a:r>
            <a:endParaRPr lang="ru-RU" sz="4800" b="1" cap="none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ЧЧАВЧ\Desktop\d9a2654cf2a0401067fa87a23bcb9467_900_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1844824"/>
            <a:ext cx="3529584" cy="38465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3" descr="C:\Users\ЧЧАВЧ\Desktop\Cake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4008" y="3068960"/>
            <a:ext cx="4032448" cy="31625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260648"/>
            <a:ext cx="7920880" cy="144016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04800" y="404664"/>
            <a:ext cx="8227640" cy="1224136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Итоговое развлечение на тему:</a:t>
            </a:r>
            <a:b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«В стране </a:t>
            </a:r>
            <a:r>
              <a:rPr kumimoji="0" lang="ru-RU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Сладосландии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»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2050" name="Picture 2" descr="C:\Users\ЧЧАВЧ\Desktop\Новая папка (4)\89fd_kCNa3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0" y="2348880"/>
            <a:ext cx="4099655" cy="34563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051" name="Picture 3" descr="C:\Users\ЧЧАВЧ\Desktop\Новая папка (4)\rWSIAE8UTs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2348880"/>
            <a:ext cx="4180700" cy="34563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ЧЧАВЧ\Desktop\Новая папка (4)\0PJ8goYLfdQ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332656"/>
            <a:ext cx="4182465" cy="29523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075" name="Picture 3" descr="C:\Users\ЧЧАВЧ\Desktop\Новая папка (4)\dcQnEUptMcY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332656"/>
            <a:ext cx="4128459" cy="28803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076" name="Picture 4" descr="C:\Users\ЧЧАВЧ\Desktop\Новая папка (4)\fQUEi9L9q1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3501008"/>
            <a:ext cx="4128459" cy="30963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077" name="Picture 5" descr="C:\Users\ЧЧАВЧ\Desktop\Новая папка (4)\w8DZep8csSc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6016" y="3501008"/>
            <a:ext cx="4128458" cy="30963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57158" y="1714488"/>
            <a:ext cx="8501122" cy="38576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457200"/>
            <a:ext cx="5857916" cy="8382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Вывод проекта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357299"/>
            <a:ext cx="8686800" cy="3571900"/>
          </a:xfrm>
        </p:spPr>
        <p:txBody>
          <a:bodyPr/>
          <a:lstStyle/>
          <a:p>
            <a:pPr>
              <a:buNone/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Воспитанники закрепили, расширили, обобщили знания  о сладостях; о приносимой ими пользе и вреде. У них сформировалось  опасение к чрезмерному потреблению сладостей;  уважение к труду взрослых. </a:t>
            </a:r>
          </a:p>
          <a:p>
            <a:pPr algn="ctr">
              <a:buNone/>
              <a:defRPr/>
            </a:pPr>
            <a:endParaRPr lang="ru-RU" i="1" dirty="0">
              <a:solidFill>
                <a:schemeClr val="tx1"/>
              </a:solidFill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с двумя вырезанными противолежащими углами 7"/>
          <p:cNvSpPr/>
          <p:nvPr/>
        </p:nvSpPr>
        <p:spPr>
          <a:xfrm>
            <a:off x="899592" y="404664"/>
            <a:ext cx="8064896" cy="4824536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" name="Picture 2" descr="C:\Users\ЧЧАВЧ\Desktop\Сладости\28529923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4293096"/>
            <a:ext cx="3384376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331640" y="332656"/>
            <a:ext cx="7488832" cy="4824536"/>
          </a:xfrm>
        </p:spPr>
        <p:txBody>
          <a:bodyPr>
            <a:normAutofit/>
          </a:bodyPr>
          <a:lstStyle/>
          <a:p>
            <a:pPr algn="ctr"/>
            <a:r>
              <a:rPr lang="ru-RU" sz="4000" b="1" cap="none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…Нормальная еда и полезная еда есть еда с аппетитом - еда с наслаждением.</a:t>
            </a:r>
            <a:r>
              <a:rPr lang="ru-RU" sz="4000" cap="none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cap="none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cap="none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Академик И.П. Павлов</a:t>
            </a:r>
            <a:br>
              <a:rPr lang="ru-RU" sz="2800" cap="none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cap="none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«Книга о вкусной и здоровой  пище».</a:t>
            </a:r>
            <a:endParaRPr lang="ru-RU" sz="2800" cap="none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одним скругленным углом 6"/>
          <p:cNvSpPr/>
          <p:nvPr/>
        </p:nvSpPr>
        <p:spPr>
          <a:xfrm>
            <a:off x="683568" y="1052736"/>
            <a:ext cx="7488832" cy="5400600"/>
          </a:xfrm>
          <a:prstGeom prst="round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rgbClr val="0070C0"/>
              </a:solidFill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0070C0"/>
                </a:solidFill>
                <a:cs typeface="Times New Roman" pitchFamily="18" charset="0"/>
              </a:rPr>
              <a:t>Правильное питание </a:t>
            </a:r>
            <a:r>
              <a:rPr lang="ru-RU" b="1" dirty="0" smtClean="0">
                <a:solidFill>
                  <a:schemeClr val="tx1"/>
                </a:solidFill>
                <a:cs typeface="Times New Roman" pitchFamily="18" charset="0"/>
              </a:rPr>
              <a:t>– залог здоровья, но не все это воспринимают серьезно. Мы начинаем задумываться о своем физическом и духовном здоровье, когда наш организм не справляется с теми стрессами, которые окружают нас на каждом шагу, и тогда мы обращаемся к целебным силам даров природы. Но если бы мы знакомились с ними в детстве, нас, наверное, не коснулись бы многие проблемы</a:t>
            </a:r>
            <a:br>
              <a:rPr lang="ru-RU" b="1" dirty="0" smtClean="0">
                <a:solidFill>
                  <a:schemeClr val="tx1"/>
                </a:solidFill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cs typeface="Times New Roman" pitchFamily="18" charset="0"/>
              </a:rPr>
              <a:t>       За последнее 100-150 лет наш рацион изменился до неузнаваемости. Благодаря гастрономической революции готовить стало легче, а переваривать труднее. Мы пьем порошковое молоко, завариваем кипятком сухое картофельное пюре, мажем на хлеб искусственное масло, утоляем голод хот-догами, чипсами и шоколадными батончиками. Супчики из пакетика, лапша моментального приготовления, бульонные кубики вытеснили со стола здоровую еду.</a:t>
            </a:r>
            <a:br>
              <a:rPr lang="ru-RU" b="1" dirty="0" smtClean="0">
                <a:solidFill>
                  <a:schemeClr val="tx1"/>
                </a:solidFill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052737"/>
            <a:ext cx="8151440" cy="540060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ru-RU" sz="1200" b="1" dirty="0" smtClean="0">
                <a:solidFill>
                  <a:schemeClr val="tx1"/>
                </a:solidFill>
                <a:cs typeface="Times New Roman" pitchFamily="18" charset="0"/>
              </a:rPr>
              <a:t>    </a:t>
            </a:r>
            <a:endParaRPr lang="ru-RU" sz="12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03648" y="116632"/>
            <a:ext cx="5760640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699792" y="548680"/>
            <a:ext cx="5976664" cy="5760640"/>
          </a:xfrm>
          <a:prstGeom prst="round2DiagRect">
            <a:avLst>
              <a:gd name="adj1" fmla="val 16667"/>
              <a:gd name="adj2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cs typeface="Times New Roman" pitchFamily="18" charset="0"/>
              </a:rPr>
              <a:t> С самого раннего детства у ребенка формируются вкусовые пристрастия и привычки. В их формировании важнейшую роль играет семья. Именно в младшем возрасте важно сформировать у детей правильное представление о здоровом питании, способствовать пониманию того, что здоровое питание должно являться неотъемлемой частью повседневной жизни. Без преувеличения можно сказать, что правильное питание – это залог хорошего самочувствия, работоспособности, активной деятельности, отличного настроения, важнейшее и непременное условие нашего здоровья и долголетия.</a:t>
            </a:r>
            <a:endParaRPr lang="ru-RU" dirty="0"/>
          </a:p>
        </p:txBody>
      </p:sp>
      <p:pic>
        <p:nvPicPr>
          <p:cNvPr id="1026" name="Picture 2" descr="C:\Users\ЧЧАВЧ\Desktop\Сладости\3159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404664"/>
            <a:ext cx="2448272" cy="1554458"/>
          </a:xfrm>
          <a:prstGeom prst="rect">
            <a:avLst/>
          </a:prstGeom>
          <a:noFill/>
        </p:spPr>
      </p:pic>
      <p:pic>
        <p:nvPicPr>
          <p:cNvPr id="1027" name="Picture 3" descr="C:\Users\ЧЧАВЧ\Desktop\Сладости\i (3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2780928"/>
            <a:ext cx="2160240" cy="3168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11560" y="332656"/>
            <a:ext cx="8208912" cy="28803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60648"/>
            <a:ext cx="8686800" cy="5819477"/>
          </a:xfrm>
        </p:spPr>
        <p:txBody>
          <a:bodyPr/>
          <a:lstStyle/>
          <a:p>
            <a:pPr algn="ctr">
              <a:buNone/>
              <a:defRPr/>
            </a:pPr>
            <a:r>
              <a:rPr lang="ru-RU" sz="4000" b="1" i="1" dirty="0" smtClean="0">
                <a:solidFill>
                  <a:srgbClr val="C00000"/>
                </a:solidFill>
                <a:cs typeface="Arial" charset="0"/>
              </a:rPr>
              <a:t>Проблема:  </a:t>
            </a:r>
          </a:p>
          <a:p>
            <a:pPr algn="ctr">
              <a:buNone/>
              <a:defRPr/>
            </a:pPr>
            <a:r>
              <a:rPr lang="ru-RU" b="1" i="1" dirty="0" smtClean="0">
                <a:solidFill>
                  <a:schemeClr val="tx1"/>
                </a:solidFill>
                <a:cs typeface="Arial" charset="0"/>
              </a:rPr>
              <a:t> если воспитанники будут знать не только о пользе, но и о вреде сладостей, они станут употреблять их более разумно</a:t>
            </a:r>
            <a:endParaRPr lang="ru-RU" b="1" dirty="0" smtClean="0">
              <a:solidFill>
                <a:schemeClr val="tx1"/>
              </a:solidFill>
              <a:cs typeface="Arial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3429000"/>
            <a:ext cx="3766895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395288" y="765175"/>
            <a:ext cx="85820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1520" y="549275"/>
            <a:ext cx="4248472" cy="55435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 smtClean="0">
                <a:solidFill>
                  <a:srgbClr val="C00000"/>
                </a:solidFill>
                <a:latin typeface="Calibri" pitchFamily="34" charset="0"/>
                <a:cs typeface="Arial" charset="0"/>
              </a:rPr>
              <a:t>Цель: </a:t>
            </a:r>
            <a:r>
              <a:rPr lang="ru-RU" sz="3200" i="1" dirty="0" smtClean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изучить, закрепить, расширить, обобщить знания  </a:t>
            </a:r>
          </a:p>
          <a:p>
            <a:pPr algn="ctr">
              <a:defRPr/>
            </a:pPr>
            <a:r>
              <a:rPr lang="ru-RU" sz="3200" i="1" dirty="0" smtClean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о сладостях; о приносимой ими пользе и </a:t>
            </a:r>
            <a:r>
              <a:rPr lang="ru-RU" sz="3200" i="1" dirty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вреде</a:t>
            </a:r>
            <a:r>
              <a:rPr lang="ru-RU" sz="3200" i="1" dirty="0" smtClean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.</a:t>
            </a:r>
            <a:endParaRPr lang="ru-RU" sz="3200" i="1" dirty="0">
              <a:solidFill>
                <a:schemeClr val="tx1"/>
              </a:solidFill>
              <a:latin typeface="Calibri" pitchFamily="34" charset="0"/>
              <a:cs typeface="Arial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427984" y="1052736"/>
            <a:ext cx="4176464" cy="459719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3131840" y="476672"/>
            <a:ext cx="2518197" cy="792163"/>
          </a:xfrm>
          <a:prstGeom prst="round2DiagRect">
            <a:avLst>
              <a:gd name="adj1" fmla="val 16667"/>
              <a:gd name="adj2" fmla="val 455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C00000"/>
                </a:solidFill>
                <a:latin typeface="Calibri" pitchFamily="34" charset="0"/>
                <a:cs typeface="Arial" charset="0"/>
              </a:rPr>
              <a:t>Задачи: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75856" y="2132856"/>
            <a:ext cx="2520279" cy="41757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</a:rPr>
              <a:t>2.Расширить знания о профессии кондитера, пекаря, повара. 3. Рассказать о пользе и вреде сладостей; привлечь </a:t>
            </a:r>
            <a:r>
              <a:rPr lang="ru-RU" sz="1600" b="1" dirty="0" smtClean="0">
                <a:solidFill>
                  <a:schemeClr val="tx1"/>
                </a:solidFill>
              </a:rPr>
              <a:t>к </a:t>
            </a:r>
            <a:r>
              <a:rPr lang="ru-RU" sz="1600" b="1" dirty="0">
                <a:solidFill>
                  <a:schemeClr val="tx1"/>
                </a:solidFill>
              </a:rPr>
              <a:t>выпечке пирогов, развивать трудовые навыки </a:t>
            </a:r>
            <a:r>
              <a:rPr lang="ru-RU" sz="1600" b="1" dirty="0" smtClean="0">
                <a:solidFill>
                  <a:schemeClr val="tx1"/>
                </a:solidFill>
              </a:rPr>
              <a:t>воспитанников.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228184" y="3356992"/>
            <a:ext cx="2303462" cy="29162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</a:rPr>
              <a:t>4.Воспитывать </a:t>
            </a:r>
            <a:r>
              <a:rPr lang="ru-RU" sz="1600" b="1" dirty="0" smtClean="0">
                <a:solidFill>
                  <a:schemeClr val="tx1"/>
                </a:solidFill>
              </a:rPr>
              <a:t> </a:t>
            </a:r>
            <a:r>
              <a:rPr lang="ru-RU" sz="1600" b="1" dirty="0">
                <a:solidFill>
                  <a:schemeClr val="tx1"/>
                </a:solidFill>
              </a:rPr>
              <a:t>опасение к чрезмерному потреблению сладостей; формировать уважение к труду взрослых. </a:t>
            </a:r>
          </a:p>
        </p:txBody>
      </p:sp>
      <p:pic>
        <p:nvPicPr>
          <p:cNvPr id="7" name="Рисунок 6" descr="http://shokobum.foodset.ru/data/shokobum/news/pic_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52964" y="333375"/>
            <a:ext cx="2911648" cy="208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304800" y="1554162"/>
            <a:ext cx="2755032" cy="468314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</a:rPr>
              <a:t>1.Познакомить </a:t>
            </a:r>
            <a:r>
              <a:rPr lang="ru-RU" sz="1600" b="1" dirty="0" smtClean="0">
                <a:solidFill>
                  <a:schemeClr val="tx1"/>
                </a:solidFill>
              </a:rPr>
              <a:t> </a:t>
            </a:r>
            <a:r>
              <a:rPr lang="ru-RU" sz="1600" b="1" dirty="0">
                <a:solidFill>
                  <a:schemeClr val="tx1"/>
                </a:solidFill>
              </a:rPr>
              <a:t>с историей создания и производства хорошо известных сладостей, с процессом их приготовления;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</a:rPr>
              <a:t>показать их природное происхождение (шоколад, сахар, мороженое, конфеты).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95288" y="333375"/>
            <a:ext cx="2520950" cy="38163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</a:rPr>
              <a:t>4.Воспитывать </a:t>
            </a:r>
            <a:r>
              <a:rPr lang="ru-RU" b="1" dirty="0">
                <a:solidFill>
                  <a:schemeClr val="tx1"/>
                </a:solidFill>
              </a:rPr>
              <a:t>бережное отношение к окружающей среде; показать </a:t>
            </a:r>
            <a:r>
              <a:rPr lang="ru-RU" b="1" dirty="0" smtClean="0">
                <a:solidFill>
                  <a:schemeClr val="tx1"/>
                </a:solidFill>
              </a:rPr>
              <a:t>воспитанникам, </a:t>
            </a:r>
            <a:r>
              <a:rPr lang="ru-RU" b="1" dirty="0">
                <a:solidFill>
                  <a:schemeClr val="tx1"/>
                </a:solidFill>
              </a:rPr>
              <a:t>что для изготовления различных сладостей нужно использовать упаковочный материал.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76600" y="1341438"/>
            <a:ext cx="2759075" cy="18002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</a:rPr>
              <a:t>5.Развивать </a:t>
            </a:r>
            <a:r>
              <a:rPr lang="ru-RU" b="1" dirty="0">
                <a:solidFill>
                  <a:schemeClr val="tx1"/>
                </a:solidFill>
              </a:rPr>
              <a:t>любознательность, познавательную активность </a:t>
            </a:r>
            <a:r>
              <a:rPr lang="ru-RU" b="1" dirty="0" smtClean="0">
                <a:solidFill>
                  <a:schemeClr val="tx1"/>
                </a:solidFill>
              </a:rPr>
              <a:t>воспитанников </a:t>
            </a:r>
            <a:r>
              <a:rPr lang="ru-RU" b="1" dirty="0">
                <a:solidFill>
                  <a:schemeClr val="tx1"/>
                </a:solidFill>
              </a:rPr>
              <a:t>и взрослых.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330950" y="333375"/>
            <a:ext cx="2638425" cy="38163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</a:rPr>
              <a:t>6.Формировать </a:t>
            </a:r>
            <a:r>
              <a:rPr lang="ru-RU" b="1" dirty="0">
                <a:solidFill>
                  <a:schemeClr val="tx1"/>
                </a:solidFill>
              </a:rPr>
              <a:t>умение использовать бросовый материал для изготовления макетов сладостей для организации сюжетно-ролевых игр; развивать эстетический вкус</a:t>
            </a:r>
            <a:r>
              <a:rPr lang="ru-RU" sz="1600" b="1" dirty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7" name="Рисунок 6" descr="http://img.1tvrus.com/2010-11-22/fmt_52_candy3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55776" y="3429000"/>
            <a:ext cx="3960440" cy="32403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816</TotalTime>
  <Words>813</Words>
  <Application>Microsoft Office PowerPoint</Application>
  <PresentationFormat>Экран (4:3)</PresentationFormat>
  <Paragraphs>88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Трек</vt:lpstr>
      <vt:lpstr>Подготовили воспитатели старшей группы №5:  Пушкарева Т.В. Салахова Д.А.</vt:lpstr>
      <vt:lpstr>Слайд 2</vt:lpstr>
      <vt:lpstr> </vt:lpstr>
      <vt:lpstr>   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1. Подготовительный этап</vt:lpstr>
      <vt:lpstr>2. Основной этап</vt:lpstr>
      <vt:lpstr>Окружающий мир  «Сладкая профессия»</vt:lpstr>
      <vt:lpstr>Развитие речи «Мои любимые конфеты»</vt:lpstr>
      <vt:lpstr>Слайд 16</vt:lpstr>
      <vt:lpstr>Слайд 17</vt:lpstr>
      <vt:lpstr>Слайд 18</vt:lpstr>
      <vt:lpstr>Лепка «Сладкое угощение для мамочки»</vt:lpstr>
      <vt:lpstr>Аппликация «Сладкое варенье»</vt:lpstr>
      <vt:lpstr>Слайд 21</vt:lpstr>
      <vt:lpstr>Слайд 22</vt:lpstr>
      <vt:lpstr>Работа с родителями</vt:lpstr>
      <vt:lpstr>Изготовление книжек-малышек совместно с родителями</vt:lpstr>
      <vt:lpstr>Сказка «Рецепт торта»</vt:lpstr>
      <vt:lpstr>Слайд 26</vt:lpstr>
      <vt:lpstr>Выпуск совместной стенгазеты</vt:lpstr>
      <vt:lpstr>Слайд 28</vt:lpstr>
      <vt:lpstr>Слайд 29</vt:lpstr>
      <vt:lpstr>Слайд 30</vt:lpstr>
      <vt:lpstr>3. Заключительный этап</vt:lpstr>
      <vt:lpstr>Слайд 32</vt:lpstr>
      <vt:lpstr>Слайд 33</vt:lpstr>
      <vt:lpstr>Вывод проекта</vt:lpstr>
      <vt:lpstr>…Нормальная еда и полезная еда есть еда с аппетитом - еда с наслаждением. Академик И.П. Павлов «Книга о вкусной и здоровой  пище».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Ралина</cp:lastModifiedBy>
  <cp:revision>116</cp:revision>
  <dcterms:created xsi:type="dcterms:W3CDTF">2013-03-24T21:36:13Z</dcterms:created>
  <dcterms:modified xsi:type="dcterms:W3CDTF">2017-02-13T17:20:40Z</dcterms:modified>
</cp:coreProperties>
</file>