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2" r:id="rId3"/>
    <p:sldId id="258" r:id="rId4"/>
    <p:sldId id="259" r:id="rId5"/>
    <p:sldId id="260" r:id="rId6"/>
    <p:sldId id="261" r:id="rId7"/>
    <p:sldId id="262" r:id="rId8"/>
    <p:sldId id="265" r:id="rId9"/>
    <p:sldId id="266" r:id="rId10"/>
    <p:sldId id="267" r:id="rId11"/>
    <p:sldId id="268" r:id="rId12"/>
    <p:sldId id="269" r:id="rId13"/>
    <p:sldId id="270" r:id="rId14"/>
    <p:sldId id="271" r:id="rId15"/>
    <p:sldId id="273" r:id="rId16"/>
    <p:sldId id="291" r:id="rId17"/>
    <p:sldId id="274" r:id="rId18"/>
    <p:sldId id="277" r:id="rId19"/>
    <p:sldId id="278" r:id="rId20"/>
    <p:sldId id="281" r:id="rId21"/>
    <p:sldId id="284" r:id="rId22"/>
    <p:sldId id="286" r:id="rId23"/>
    <p:sldId id="287" r:id="rId24"/>
    <p:sldId id="288" r:id="rId25"/>
    <p:sldId id="289" r:id="rId26"/>
    <p:sldId id="290"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993A"/>
    <a:srgbClr val="DF4B83"/>
    <a:srgbClr val="008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3A7D31F-9F03-46DF-A6A9-3A4A9B20EC1D}" type="datetimeFigureOut">
              <a:rPr lang="ru-RU" smtClean="0"/>
              <a:pPr/>
              <a:t>13.02.2017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0BF2809-AEA7-4FCB-BDE2-3586D71264E4}"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3A7D31F-9F03-46DF-A6A9-3A4A9B20EC1D}" type="datetimeFigureOut">
              <a:rPr lang="ru-RU" smtClean="0"/>
              <a:pPr/>
              <a:t>13.02.2017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0BF2809-AEA7-4FCB-BDE2-3586D71264E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3A7D31F-9F03-46DF-A6A9-3A4A9B20EC1D}" type="datetimeFigureOut">
              <a:rPr lang="ru-RU" smtClean="0"/>
              <a:pPr/>
              <a:t>13.02.2017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0BF2809-AEA7-4FCB-BDE2-3586D71264E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3A7D31F-9F03-46DF-A6A9-3A4A9B20EC1D}" type="datetimeFigureOut">
              <a:rPr lang="ru-RU" smtClean="0"/>
              <a:pPr/>
              <a:t>13.02.2017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0BF2809-AEA7-4FCB-BDE2-3586D71264E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3A7D31F-9F03-46DF-A6A9-3A4A9B20EC1D}" type="datetimeFigureOut">
              <a:rPr lang="ru-RU" smtClean="0"/>
              <a:pPr/>
              <a:t>13.02.2017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0BF2809-AEA7-4FCB-BDE2-3586D71264E4}"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3A7D31F-9F03-46DF-A6A9-3A4A9B20EC1D}" type="datetimeFigureOut">
              <a:rPr lang="ru-RU" smtClean="0"/>
              <a:pPr/>
              <a:t>13.02.2017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0BF2809-AEA7-4FCB-BDE2-3586D71264E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3A7D31F-9F03-46DF-A6A9-3A4A9B20EC1D}" type="datetimeFigureOut">
              <a:rPr lang="ru-RU" smtClean="0"/>
              <a:pPr/>
              <a:t>13.02.2017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0BF2809-AEA7-4FCB-BDE2-3586D71264E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3A7D31F-9F03-46DF-A6A9-3A4A9B20EC1D}" type="datetimeFigureOut">
              <a:rPr lang="ru-RU" smtClean="0"/>
              <a:pPr/>
              <a:t>13.02.2017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0BF2809-AEA7-4FCB-BDE2-3586D71264E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3A7D31F-9F03-46DF-A6A9-3A4A9B20EC1D}" type="datetimeFigureOut">
              <a:rPr lang="ru-RU" smtClean="0"/>
              <a:pPr/>
              <a:t>13.02.2017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0BF2809-AEA7-4FCB-BDE2-3586D71264E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3A7D31F-9F03-46DF-A6A9-3A4A9B20EC1D}" type="datetimeFigureOut">
              <a:rPr lang="ru-RU" smtClean="0"/>
              <a:pPr/>
              <a:t>13.02.2017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0BF2809-AEA7-4FCB-BDE2-3586D71264E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3A7D31F-9F03-46DF-A6A9-3A4A9B20EC1D}" type="datetimeFigureOut">
              <a:rPr lang="ru-RU" smtClean="0"/>
              <a:pPr/>
              <a:t>13.02.2017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0BF2809-AEA7-4FCB-BDE2-3586D71264E4}"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B050">
                <a:alpha val="53000"/>
              </a:srgbClr>
            </a:gs>
            <a:gs pos="50000">
              <a:schemeClr val="accent1">
                <a:tint val="44500"/>
                <a:satMod val="160000"/>
              </a:schemeClr>
            </a:gs>
            <a:gs pos="100000">
              <a:schemeClr val="accent1">
                <a:tint val="23500"/>
                <a:satMod val="160000"/>
              </a:schemeClr>
            </a:gs>
          </a:gsLst>
          <a:lin ang="18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A7D31F-9F03-46DF-A6A9-3A4A9B20EC1D}" type="datetimeFigureOut">
              <a:rPr lang="ru-RU" smtClean="0"/>
              <a:pPr/>
              <a:t>13.02.2017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BF2809-AEA7-4FCB-BDE2-3586D71264E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0034" y="428604"/>
            <a:ext cx="8358246" cy="1143008"/>
          </a:xfrm>
          <a:ln>
            <a:noFill/>
          </a:ln>
        </p:spPr>
        <p:txBody>
          <a:bodyPr>
            <a:noAutofit/>
          </a:bodyPr>
          <a:lstStyle/>
          <a:p>
            <a:r>
              <a:rPr lang="ru-RU" sz="7200" b="1" i="1" dirty="0" smtClean="0">
                <a:ln w="12700">
                  <a:solidFill>
                    <a:srgbClr val="008000"/>
                  </a:solidFill>
                  <a:prstDash val="solid"/>
                </a:ln>
                <a:solidFill>
                  <a:srgbClr val="92D050"/>
                </a:solidFill>
                <a:effectLst>
                  <a:glow rad="101600">
                    <a:schemeClr val="accent5">
                      <a:satMod val="175000"/>
                      <a:alpha val="40000"/>
                    </a:schemeClr>
                  </a:glow>
                  <a:outerShdw blurRad="41275" dist="20320" dir="1800000" algn="tl" rotWithShape="0">
                    <a:srgbClr val="000000">
                      <a:alpha val="40000"/>
                    </a:srgbClr>
                  </a:outerShdw>
                </a:effectLst>
              </a:rPr>
              <a:t>ПРИРОДА  КРЫМА</a:t>
            </a:r>
            <a:endParaRPr lang="ru-RU" sz="7200" b="1" i="1" dirty="0">
              <a:ln w="12700">
                <a:solidFill>
                  <a:srgbClr val="008000"/>
                </a:solidFill>
                <a:prstDash val="solid"/>
              </a:ln>
              <a:solidFill>
                <a:srgbClr val="92D050"/>
              </a:solidFill>
              <a:effectLst>
                <a:glow rad="101600">
                  <a:schemeClr val="accent5">
                    <a:satMod val="175000"/>
                    <a:alpha val="40000"/>
                  </a:schemeClr>
                </a:glow>
                <a:outerShdw blurRad="41275" dist="20320" dir="1800000" algn="tl" rotWithShape="0">
                  <a:srgbClr val="000000">
                    <a:alpha val="40000"/>
                  </a:srgbClr>
                </a:outerShdw>
              </a:effectLst>
            </a:endParaRPr>
          </a:p>
        </p:txBody>
      </p:sp>
      <p:sp>
        <p:nvSpPr>
          <p:cNvPr id="3" name="Подзаголовок 2"/>
          <p:cNvSpPr>
            <a:spLocks noGrp="1"/>
          </p:cNvSpPr>
          <p:nvPr>
            <p:ph type="subTitle" idx="1"/>
          </p:nvPr>
        </p:nvSpPr>
        <p:spPr>
          <a:xfrm>
            <a:off x="3857620" y="4429132"/>
            <a:ext cx="1143008" cy="1209668"/>
          </a:xfrm>
        </p:spPr>
        <p:txBody>
          <a:bodyPr/>
          <a:lstStyle/>
          <a:p>
            <a:endParaRPr lang="ru-RU" dirty="0"/>
          </a:p>
        </p:txBody>
      </p:sp>
      <p:pic>
        <p:nvPicPr>
          <p:cNvPr id="4" name="Рисунок 3" descr="Screenshot_4-5-474x300.png"/>
          <p:cNvPicPr>
            <a:picLocks noChangeAspect="1"/>
          </p:cNvPicPr>
          <p:nvPr/>
        </p:nvPicPr>
        <p:blipFill>
          <a:blip r:embed="rId2"/>
          <a:stretch>
            <a:fillRect/>
          </a:stretch>
        </p:blipFill>
        <p:spPr>
          <a:xfrm>
            <a:off x="1357290" y="2714620"/>
            <a:ext cx="6546540" cy="4143380"/>
          </a:xfrm>
          <a:prstGeom prst="rect">
            <a:avLst/>
          </a:prstGeom>
        </p:spPr>
      </p:pic>
      <p:sp>
        <p:nvSpPr>
          <p:cNvPr id="5" name="TextBox 4"/>
          <p:cNvSpPr txBox="1"/>
          <p:nvPr/>
        </p:nvSpPr>
        <p:spPr>
          <a:xfrm>
            <a:off x="214282" y="1714488"/>
            <a:ext cx="8143932" cy="923330"/>
          </a:xfrm>
          <a:prstGeom prst="rect">
            <a:avLst/>
          </a:prstGeom>
          <a:noFill/>
        </p:spPr>
        <p:txBody>
          <a:bodyPr wrap="square" rtlCol="0">
            <a:spAutoFit/>
          </a:bodyPr>
          <a:lstStyle/>
          <a:p>
            <a:r>
              <a:rPr lang="ru-RU" dirty="0" smtClean="0"/>
              <a:t>                                                       Воспитатель  Стрекалова И.А. </a:t>
            </a:r>
          </a:p>
          <a:p>
            <a:r>
              <a:rPr lang="ru-RU" dirty="0" smtClean="0"/>
              <a:t>                             МБДОУ </a:t>
            </a:r>
            <a:r>
              <a:rPr lang="ru-RU" dirty="0" err="1" smtClean="0"/>
              <a:t>д</a:t>
            </a:r>
            <a:r>
              <a:rPr lang="ru-RU" dirty="0" smtClean="0"/>
              <a:t>/с комбинированного вида №4  «Солнышко» </a:t>
            </a:r>
          </a:p>
          <a:p>
            <a:r>
              <a:rPr lang="ru-RU" dirty="0" smtClean="0"/>
              <a:t>                                                      г.Белогорска Республики Крым</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9.jpg"/>
          <p:cNvPicPr>
            <a:picLocks noChangeAspect="1"/>
          </p:cNvPicPr>
          <p:nvPr/>
        </p:nvPicPr>
        <p:blipFill>
          <a:blip r:embed="rId2" cstate="email"/>
          <a:stretch>
            <a:fillRect/>
          </a:stretch>
        </p:blipFill>
        <p:spPr>
          <a:xfrm>
            <a:off x="857224" y="1928802"/>
            <a:ext cx="7429488" cy="4929198"/>
          </a:xfrm>
          <a:prstGeom prst="rect">
            <a:avLst/>
          </a:prstGeom>
        </p:spPr>
      </p:pic>
      <p:sp>
        <p:nvSpPr>
          <p:cNvPr id="3" name="TextBox 2"/>
          <p:cNvSpPr txBox="1"/>
          <p:nvPr/>
        </p:nvSpPr>
        <p:spPr>
          <a:xfrm>
            <a:off x="285720" y="214291"/>
            <a:ext cx="8643998" cy="2308324"/>
          </a:xfrm>
          <a:prstGeom prst="rect">
            <a:avLst/>
          </a:prstGeom>
          <a:noFill/>
        </p:spPr>
        <p:txBody>
          <a:bodyPr wrap="square" rtlCol="0">
            <a:spAutoFit/>
          </a:bodyPr>
          <a:lstStyle/>
          <a:p>
            <a:r>
              <a:rPr lang="ru-RU" dirty="0" smtClean="0"/>
              <a:t>Гору </a:t>
            </a:r>
            <a:r>
              <a:rPr lang="ru-RU" dirty="0" err="1" smtClean="0"/>
              <a:t>Демерджи</a:t>
            </a:r>
            <a:r>
              <a:rPr lang="ru-RU" dirty="0" smtClean="0"/>
              <a:t> </a:t>
            </a:r>
            <a:r>
              <a:rPr lang="ru-RU" dirty="0"/>
              <a:t>считают </a:t>
            </a:r>
            <a:r>
              <a:rPr lang="ru-RU" dirty="0" smtClean="0"/>
              <a:t> </a:t>
            </a:r>
            <a:r>
              <a:rPr lang="ru-RU" dirty="0"/>
              <a:t>чудом природы крымского полуострова. Здесь встречаются огромные каменные глыбы замысловатой формы, колоссы и столбы. Выполнено это не рукой мастера, а самой природой. Всемогущий ветер, её величество вода и время порой могут сотворить такое, что непосильно человеку. В зависимости от времени суток, практически каждый час, меняется цвет горы. Переливы солнечных лучей по склонам крымской красавицы напоминают радугу.</a:t>
            </a:r>
            <a:r>
              <a:rPr lang="ru-RU" dirty="0" smtClean="0"/>
              <a:t/>
            </a:r>
            <a:br>
              <a:rPr lang="ru-RU" dirty="0" smtClean="0"/>
            </a:br>
            <a:r>
              <a:rPr lang="ru-RU" dirty="0" smtClean="0"/>
              <a:t/>
            </a:r>
            <a:br>
              <a:rPr lang="ru-RU" dirty="0" smtClean="0"/>
            </a:b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2 Демерджи.jpg"/>
          <p:cNvPicPr>
            <a:picLocks noChangeAspect="1"/>
          </p:cNvPicPr>
          <p:nvPr/>
        </p:nvPicPr>
        <p:blipFill>
          <a:blip r:embed="rId2" cstate="email"/>
          <a:stretch>
            <a:fillRect/>
          </a:stretch>
        </p:blipFill>
        <p:spPr>
          <a:xfrm>
            <a:off x="1571604" y="1928802"/>
            <a:ext cx="6429420" cy="4139349"/>
          </a:xfrm>
          <a:prstGeom prst="rect">
            <a:avLst/>
          </a:prstGeom>
        </p:spPr>
      </p:pic>
      <p:sp>
        <p:nvSpPr>
          <p:cNvPr id="3" name="TextBox 2"/>
          <p:cNvSpPr txBox="1"/>
          <p:nvPr/>
        </p:nvSpPr>
        <p:spPr>
          <a:xfrm>
            <a:off x="285720" y="214290"/>
            <a:ext cx="8572560" cy="1754326"/>
          </a:xfrm>
          <a:prstGeom prst="rect">
            <a:avLst/>
          </a:prstGeom>
          <a:noFill/>
        </p:spPr>
        <p:txBody>
          <a:bodyPr wrap="square" rtlCol="0">
            <a:spAutoFit/>
          </a:bodyPr>
          <a:lstStyle/>
          <a:p>
            <a:r>
              <a:rPr lang="ru-RU" dirty="0"/>
              <a:t>Поблизости от </a:t>
            </a:r>
            <a:r>
              <a:rPr lang="ru-RU" dirty="0" err="1"/>
              <a:t>Демерджи</a:t>
            </a:r>
            <a:r>
              <a:rPr lang="ru-RU" dirty="0"/>
              <a:t> есть село Лучистое и рядом с ним « Долина привидений» с камнями самой причудливой формы, это весьма необычно. Как правило, каждый находит здесь камень, который нравится именно ему. Камни носят оригинальные названия: тёща, ведьма, палец Петра.</a:t>
            </a:r>
            <a:r>
              <a:rPr lang="ru-RU" dirty="0" smtClean="0"/>
              <a:t/>
            </a:r>
            <a:br>
              <a:rPr lang="ru-RU" dirty="0" smtClean="0"/>
            </a:br>
            <a:r>
              <a:rPr lang="ru-RU" dirty="0" smtClean="0"/>
              <a:t/>
            </a:r>
            <a:br>
              <a:rPr lang="ru-RU" dirty="0" smtClean="0"/>
            </a:b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1 Ай-Петри.jpg"/>
          <p:cNvPicPr>
            <a:picLocks noChangeAspect="1"/>
          </p:cNvPicPr>
          <p:nvPr/>
        </p:nvPicPr>
        <p:blipFill>
          <a:blip r:embed="rId2" cstate="email"/>
          <a:stretch>
            <a:fillRect/>
          </a:stretch>
        </p:blipFill>
        <p:spPr>
          <a:xfrm>
            <a:off x="0" y="1214422"/>
            <a:ext cx="9144000" cy="5643578"/>
          </a:xfrm>
          <a:prstGeom prst="rect">
            <a:avLst/>
          </a:prstGeom>
        </p:spPr>
      </p:pic>
      <p:sp>
        <p:nvSpPr>
          <p:cNvPr id="3" name="TextBox 2"/>
          <p:cNvSpPr txBox="1"/>
          <p:nvPr/>
        </p:nvSpPr>
        <p:spPr>
          <a:xfrm>
            <a:off x="500034" y="642918"/>
            <a:ext cx="7929618" cy="369332"/>
          </a:xfrm>
          <a:prstGeom prst="rect">
            <a:avLst/>
          </a:prstGeom>
          <a:noFill/>
        </p:spPr>
        <p:txBody>
          <a:bodyPr wrap="square" rtlCol="0">
            <a:spAutoFit/>
          </a:bodyPr>
          <a:lstStyle/>
          <a:p>
            <a:r>
              <a:rPr lang="ru-RU" dirty="0" smtClean="0"/>
              <a:t>                          Гора </a:t>
            </a:r>
            <a:r>
              <a:rPr lang="ru-RU" dirty="0" err="1" smtClean="0"/>
              <a:t>Ай-Петри</a:t>
            </a:r>
            <a:r>
              <a:rPr lang="ru-RU" dirty="0" smtClean="0"/>
              <a:t> – жемчужина крымских гор.</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3 Золотые ворота Карадага.jpg"/>
          <p:cNvPicPr>
            <a:picLocks noChangeAspect="1"/>
          </p:cNvPicPr>
          <p:nvPr/>
        </p:nvPicPr>
        <p:blipFill>
          <a:blip r:embed="rId2" cstate="email"/>
          <a:stretch>
            <a:fillRect/>
          </a:stretch>
        </p:blipFill>
        <p:spPr>
          <a:xfrm>
            <a:off x="285720" y="1378433"/>
            <a:ext cx="8429684" cy="5479567"/>
          </a:xfrm>
          <a:prstGeom prst="rect">
            <a:avLst/>
          </a:prstGeom>
        </p:spPr>
      </p:pic>
      <p:sp>
        <p:nvSpPr>
          <p:cNvPr id="3" name="TextBox 2"/>
          <p:cNvSpPr txBox="1"/>
          <p:nvPr/>
        </p:nvSpPr>
        <p:spPr>
          <a:xfrm>
            <a:off x="571472" y="500042"/>
            <a:ext cx="8143932" cy="923330"/>
          </a:xfrm>
          <a:prstGeom prst="rect">
            <a:avLst/>
          </a:prstGeom>
          <a:noFill/>
        </p:spPr>
        <p:txBody>
          <a:bodyPr wrap="square" rtlCol="0">
            <a:spAutoFit/>
          </a:bodyPr>
          <a:lstStyle/>
          <a:p>
            <a:r>
              <a:rPr lang="ru-RU" b="1" dirty="0"/>
              <a:t>Золотые</a:t>
            </a:r>
            <a:r>
              <a:rPr lang="ru-RU" dirty="0"/>
              <a:t> </a:t>
            </a:r>
            <a:r>
              <a:rPr lang="ru-RU" b="1" dirty="0"/>
              <a:t>ворота</a:t>
            </a:r>
            <a:r>
              <a:rPr lang="ru-RU" dirty="0"/>
              <a:t> </a:t>
            </a:r>
            <a:r>
              <a:rPr lang="ru-RU" b="1" dirty="0"/>
              <a:t>в</a:t>
            </a:r>
            <a:r>
              <a:rPr lang="ru-RU" dirty="0"/>
              <a:t> </a:t>
            </a:r>
            <a:r>
              <a:rPr lang="ru-RU" b="1" dirty="0"/>
              <a:t>Крыму</a:t>
            </a:r>
            <a:r>
              <a:rPr lang="ru-RU" dirty="0"/>
              <a:t> — одно из самых удивительных мест на свете. Ворота находятся в Феодосийском районе Крыма, возле поселка городского типа Коктебель.</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4.jpg"/>
          <p:cNvPicPr>
            <a:picLocks noChangeAspect="1"/>
          </p:cNvPicPr>
          <p:nvPr/>
        </p:nvPicPr>
        <p:blipFill>
          <a:blip r:embed="rId2" cstate="email"/>
          <a:stretch>
            <a:fillRect/>
          </a:stretch>
        </p:blipFill>
        <p:spPr>
          <a:xfrm>
            <a:off x="1000100" y="1357298"/>
            <a:ext cx="7312950" cy="4736067"/>
          </a:xfrm>
          <a:prstGeom prst="rect">
            <a:avLst/>
          </a:prstGeom>
        </p:spPr>
      </p:pic>
      <p:sp>
        <p:nvSpPr>
          <p:cNvPr id="3" name="TextBox 2"/>
          <p:cNvSpPr txBox="1"/>
          <p:nvPr/>
        </p:nvSpPr>
        <p:spPr>
          <a:xfrm>
            <a:off x="571472" y="1"/>
            <a:ext cx="8286808" cy="923330"/>
          </a:xfrm>
          <a:prstGeom prst="rect">
            <a:avLst/>
          </a:prstGeom>
          <a:noFill/>
        </p:spPr>
        <p:txBody>
          <a:bodyPr wrap="square" rtlCol="0">
            <a:spAutoFit/>
          </a:bodyPr>
          <a:lstStyle/>
          <a:p>
            <a:r>
              <a:rPr lang="ru-RU" dirty="0" smtClean="0"/>
              <a:t/>
            </a:r>
            <a:br>
              <a:rPr lang="ru-RU" dirty="0" smtClean="0"/>
            </a:br>
            <a:r>
              <a:rPr lang="ru-RU" dirty="0"/>
              <a:t>Аю-Даг или </a:t>
            </a:r>
            <a:r>
              <a:rPr lang="ru-RU" b="1" dirty="0" err="1"/>
              <a:t>Медве́дь</a:t>
            </a:r>
            <a:r>
              <a:rPr lang="ru-RU" dirty="0" err="1"/>
              <a:t>-</a:t>
            </a:r>
            <a:r>
              <a:rPr lang="ru-RU" b="1" dirty="0" err="1"/>
              <a:t>гора</a:t>
            </a:r>
            <a:r>
              <a:rPr lang="ru-RU" b="1" dirty="0"/>
              <a:t>́</a:t>
            </a:r>
            <a:r>
              <a:rPr lang="ru-RU" dirty="0"/>
              <a:t> </a:t>
            </a:r>
            <a:r>
              <a:rPr lang="ru-RU" dirty="0" smtClean="0"/>
              <a:t> </a:t>
            </a:r>
            <a:r>
              <a:rPr lang="ru-RU" dirty="0"/>
              <a:t>— </a:t>
            </a:r>
            <a:r>
              <a:rPr lang="ru-RU" b="1" dirty="0"/>
              <a:t>гора</a:t>
            </a:r>
            <a:r>
              <a:rPr lang="ru-RU" dirty="0"/>
              <a:t> на Южном берегу </a:t>
            </a:r>
            <a:r>
              <a:rPr lang="ru-RU" b="1" dirty="0"/>
              <a:t>Крыма</a:t>
            </a:r>
            <a:r>
              <a:rPr lang="ru-RU" dirty="0"/>
              <a:t>, расположенная на границе Большой Алушты и Большой Ялты.</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6 Роман-Кош самая высокая.jpg"/>
          <p:cNvPicPr>
            <a:picLocks noChangeAspect="1"/>
          </p:cNvPicPr>
          <p:nvPr/>
        </p:nvPicPr>
        <p:blipFill>
          <a:blip r:embed="rId2" cstate="email"/>
          <a:stretch>
            <a:fillRect/>
          </a:stretch>
        </p:blipFill>
        <p:spPr>
          <a:xfrm>
            <a:off x="1142976" y="1928802"/>
            <a:ext cx="7072362" cy="4420207"/>
          </a:xfrm>
          <a:prstGeom prst="rect">
            <a:avLst/>
          </a:prstGeom>
        </p:spPr>
      </p:pic>
      <p:sp>
        <p:nvSpPr>
          <p:cNvPr id="3" name="TextBox 2"/>
          <p:cNvSpPr txBox="1"/>
          <p:nvPr/>
        </p:nvSpPr>
        <p:spPr>
          <a:xfrm>
            <a:off x="642910" y="285728"/>
            <a:ext cx="7858180" cy="923330"/>
          </a:xfrm>
          <a:prstGeom prst="rect">
            <a:avLst/>
          </a:prstGeom>
          <a:noFill/>
        </p:spPr>
        <p:txBody>
          <a:bodyPr wrap="square" rtlCol="0">
            <a:spAutoFit/>
          </a:bodyPr>
          <a:lstStyle/>
          <a:p>
            <a:r>
              <a:rPr lang="ru-RU" dirty="0" smtClean="0"/>
              <a:t>Роман Кош – самая высокая гора в Крыму.</a:t>
            </a:r>
            <a:r>
              <a:rPr lang="ru-RU" dirty="0"/>
              <a:t> По легенде в пещерах </a:t>
            </a:r>
            <a:r>
              <a:rPr lang="ru-RU" b="1" dirty="0"/>
              <a:t>горы</a:t>
            </a:r>
            <a:r>
              <a:rPr lang="ru-RU" dirty="0"/>
              <a:t> </a:t>
            </a:r>
            <a:r>
              <a:rPr lang="ru-RU" b="1" dirty="0"/>
              <a:t>Роман</a:t>
            </a:r>
            <a:r>
              <a:rPr lang="ru-RU" dirty="0"/>
              <a:t>-</a:t>
            </a:r>
            <a:r>
              <a:rPr lang="ru-RU" b="1" dirty="0"/>
              <a:t>Кош</a:t>
            </a:r>
            <a:r>
              <a:rPr lang="ru-RU" dirty="0"/>
              <a:t> пираты и разбойники прятали сокровища, которые награбили честным и непосильным трудом</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6-1.jpg"/>
          <p:cNvPicPr>
            <a:picLocks noChangeAspect="1"/>
          </p:cNvPicPr>
          <p:nvPr/>
        </p:nvPicPr>
        <p:blipFill>
          <a:blip r:embed="rId2" cstate="email"/>
          <a:stretch>
            <a:fillRect/>
          </a:stretch>
        </p:blipFill>
        <p:spPr>
          <a:xfrm>
            <a:off x="1000100" y="1339438"/>
            <a:ext cx="7358082" cy="5518562"/>
          </a:xfrm>
          <a:prstGeom prst="rect">
            <a:avLst/>
          </a:prstGeom>
        </p:spPr>
      </p:pic>
      <p:sp>
        <p:nvSpPr>
          <p:cNvPr id="4" name="TextBox 3"/>
          <p:cNvSpPr txBox="1"/>
          <p:nvPr/>
        </p:nvSpPr>
        <p:spPr>
          <a:xfrm>
            <a:off x="428596" y="428604"/>
            <a:ext cx="8429684" cy="923330"/>
          </a:xfrm>
          <a:prstGeom prst="rect">
            <a:avLst/>
          </a:prstGeom>
          <a:noFill/>
        </p:spPr>
        <p:txBody>
          <a:bodyPr wrap="square" rtlCol="0">
            <a:spAutoFit/>
          </a:bodyPr>
          <a:lstStyle/>
          <a:p>
            <a:r>
              <a:rPr lang="ru-RU" dirty="0" smtClean="0"/>
              <a:t>Белая скала (</a:t>
            </a:r>
            <a:r>
              <a:rPr lang="ru-RU" dirty="0" err="1" smtClean="0"/>
              <a:t>Ак</a:t>
            </a:r>
            <a:r>
              <a:rPr lang="ru-RU" dirty="0" smtClean="0"/>
              <a:t> – Кая) расположена достопримечательность города Белогорска. </a:t>
            </a:r>
          </a:p>
          <a:p>
            <a:r>
              <a:rPr lang="ru-RU" dirty="0" smtClean="0"/>
              <a:t>Большое количество фильмов снято здесь: «Мираж», «Всадник без головы», «Человек с бульвара Капуцинов», «</a:t>
            </a:r>
            <a:r>
              <a:rPr lang="ru-RU" dirty="0" err="1" smtClean="0"/>
              <a:t>Чипполино</a:t>
            </a:r>
            <a:r>
              <a:rPr lang="ru-RU" dirty="0" smtClean="0"/>
              <a:t>», «Код апокалипсиса» и т.д. </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6-16Красные пещеры Кизил-коба.jpg"/>
          <p:cNvPicPr>
            <a:picLocks noChangeAspect="1"/>
          </p:cNvPicPr>
          <p:nvPr/>
        </p:nvPicPr>
        <p:blipFill>
          <a:blip r:embed="rId2" cstate="email"/>
          <a:stretch>
            <a:fillRect/>
          </a:stretch>
        </p:blipFill>
        <p:spPr>
          <a:xfrm>
            <a:off x="642910" y="1676400"/>
            <a:ext cx="7802880" cy="5181600"/>
          </a:xfrm>
          <a:prstGeom prst="rect">
            <a:avLst/>
          </a:prstGeom>
        </p:spPr>
      </p:pic>
      <p:sp>
        <p:nvSpPr>
          <p:cNvPr id="5" name="TextBox 4"/>
          <p:cNvSpPr txBox="1"/>
          <p:nvPr/>
        </p:nvSpPr>
        <p:spPr>
          <a:xfrm>
            <a:off x="357158" y="214290"/>
            <a:ext cx="8358246" cy="1477328"/>
          </a:xfrm>
          <a:prstGeom prst="rect">
            <a:avLst/>
          </a:prstGeom>
          <a:noFill/>
        </p:spPr>
        <p:txBody>
          <a:bodyPr wrap="square" rtlCol="0">
            <a:spAutoFit/>
          </a:bodyPr>
          <a:lstStyle/>
          <a:p>
            <a:r>
              <a:rPr lang="ru-RU" b="1" dirty="0"/>
              <a:t>Красные</a:t>
            </a:r>
            <a:r>
              <a:rPr lang="ru-RU" dirty="0"/>
              <a:t> </a:t>
            </a:r>
            <a:r>
              <a:rPr lang="ru-RU" b="1" dirty="0"/>
              <a:t>пещеры</a:t>
            </a:r>
            <a:r>
              <a:rPr lang="ru-RU" dirty="0"/>
              <a:t> </a:t>
            </a:r>
            <a:r>
              <a:rPr lang="ru-RU" b="1" dirty="0"/>
              <a:t>в</a:t>
            </a:r>
            <a:r>
              <a:rPr lang="ru-RU" dirty="0"/>
              <a:t> </a:t>
            </a:r>
            <a:r>
              <a:rPr lang="ru-RU" b="1" dirty="0"/>
              <a:t>Крыму</a:t>
            </a:r>
            <a:r>
              <a:rPr lang="ru-RU" dirty="0"/>
              <a:t> </a:t>
            </a:r>
            <a:r>
              <a:rPr lang="ru-RU" dirty="0" smtClean="0"/>
              <a:t>(Симферопольский район) – </a:t>
            </a:r>
            <a:r>
              <a:rPr lang="ru-RU" dirty="0"/>
              <a:t>по сути, целая подземная система, просто потрясающая своими громадными размерами, разветвленностью, причудливыми формами и совершенно неземной, фантастической </a:t>
            </a:r>
            <a:r>
              <a:rPr lang="ru-RU" dirty="0" smtClean="0"/>
              <a:t>красотой.  При </a:t>
            </a:r>
            <a:r>
              <a:rPr lang="ru-RU" dirty="0"/>
              <a:t>посещении </a:t>
            </a:r>
            <a:r>
              <a:rPr lang="ru-RU" dirty="0" err="1"/>
              <a:t>Кизил-Коба</a:t>
            </a:r>
            <a:r>
              <a:rPr lang="ru-RU" dirty="0"/>
              <a:t> (это их второе название) создается впечатление, что попадаешь в другой мир, загадочный, прекрасный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9-1 Мраморная.jpeg"/>
          <p:cNvPicPr>
            <a:picLocks noChangeAspect="1"/>
          </p:cNvPicPr>
          <p:nvPr/>
        </p:nvPicPr>
        <p:blipFill>
          <a:blip r:embed="rId2" cstate="email"/>
          <a:stretch>
            <a:fillRect/>
          </a:stretch>
        </p:blipFill>
        <p:spPr>
          <a:xfrm>
            <a:off x="714348" y="1214422"/>
            <a:ext cx="7643834" cy="5016281"/>
          </a:xfrm>
          <a:prstGeom prst="rect">
            <a:avLst/>
          </a:prstGeom>
        </p:spPr>
      </p:pic>
      <p:sp>
        <p:nvSpPr>
          <p:cNvPr id="3" name="TextBox 2"/>
          <p:cNvSpPr txBox="1"/>
          <p:nvPr/>
        </p:nvSpPr>
        <p:spPr>
          <a:xfrm>
            <a:off x="642910" y="357166"/>
            <a:ext cx="7715304" cy="369332"/>
          </a:xfrm>
          <a:prstGeom prst="rect">
            <a:avLst/>
          </a:prstGeom>
          <a:noFill/>
        </p:spPr>
        <p:txBody>
          <a:bodyPr wrap="square" rtlCol="0">
            <a:spAutoFit/>
          </a:bodyPr>
          <a:lstStyle/>
          <a:p>
            <a:r>
              <a:rPr lang="ru-RU" dirty="0" smtClean="0"/>
              <a:t>В километре от неё </a:t>
            </a:r>
            <a:r>
              <a:rPr lang="ru-RU" dirty="0"/>
              <a:t>М</a:t>
            </a:r>
            <a:r>
              <a:rPr lang="ru-RU" dirty="0" smtClean="0"/>
              <a:t>раморная пещера.</a:t>
            </a: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9-3Эмине Баир Хосар.jpg"/>
          <p:cNvPicPr>
            <a:picLocks noChangeAspect="1"/>
          </p:cNvPicPr>
          <p:nvPr/>
        </p:nvPicPr>
        <p:blipFill>
          <a:blip r:embed="rId2" cstate="email"/>
          <a:stretch>
            <a:fillRect/>
          </a:stretch>
        </p:blipFill>
        <p:spPr>
          <a:xfrm>
            <a:off x="857224" y="1000108"/>
            <a:ext cx="8072494" cy="5280501"/>
          </a:xfrm>
          <a:prstGeom prst="rect">
            <a:avLst/>
          </a:prstGeom>
        </p:spPr>
      </p:pic>
      <p:sp>
        <p:nvSpPr>
          <p:cNvPr id="3" name="TextBox 2"/>
          <p:cNvSpPr txBox="1"/>
          <p:nvPr/>
        </p:nvSpPr>
        <p:spPr>
          <a:xfrm>
            <a:off x="1214414" y="214290"/>
            <a:ext cx="8143932" cy="369332"/>
          </a:xfrm>
          <a:prstGeom prst="rect">
            <a:avLst/>
          </a:prstGeom>
          <a:noFill/>
        </p:spPr>
        <p:txBody>
          <a:bodyPr wrap="square" rtlCol="0">
            <a:spAutoFit/>
          </a:bodyPr>
          <a:lstStyle/>
          <a:p>
            <a:r>
              <a:rPr lang="ru-RU" dirty="0" smtClean="0"/>
              <a:t>Пещера </a:t>
            </a:r>
            <a:r>
              <a:rPr lang="ru-RU" dirty="0" err="1" smtClean="0"/>
              <a:t>Эмине</a:t>
            </a:r>
            <a:r>
              <a:rPr lang="ru-RU" dirty="0" smtClean="0"/>
              <a:t> </a:t>
            </a:r>
            <a:r>
              <a:rPr lang="ru-RU" dirty="0" err="1" smtClean="0"/>
              <a:t>Баир</a:t>
            </a:r>
            <a:r>
              <a:rPr lang="ru-RU" dirty="0" smtClean="0"/>
              <a:t> </a:t>
            </a:r>
            <a:r>
              <a:rPr lang="ru-RU" dirty="0" err="1" smtClean="0"/>
              <a:t>Хосар</a:t>
            </a:r>
            <a:r>
              <a:rPr lang="ru-RU" dirty="0" smtClean="0"/>
              <a:t> или Мамонтова пещера</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00166" y="428604"/>
            <a:ext cx="6500858" cy="4401205"/>
          </a:xfrm>
          <a:prstGeom prst="rect">
            <a:avLst/>
          </a:prstGeom>
          <a:noFill/>
        </p:spPr>
        <p:txBody>
          <a:bodyPr wrap="square" rtlCol="0">
            <a:spAutoFit/>
          </a:bodyPr>
          <a:lstStyle/>
          <a:p>
            <a:r>
              <a:rPr lang="ru-RU" sz="2800" b="1" dirty="0" smtClean="0">
                <a:solidFill>
                  <a:srgbClr val="C00000"/>
                </a:solidFill>
              </a:rPr>
              <a:t>Цель:</a:t>
            </a:r>
            <a:r>
              <a:rPr lang="ru-RU" sz="2800" dirty="0" smtClean="0"/>
              <a:t> знакомство с красотой и многообразием природы полуострова Крым.</a:t>
            </a:r>
          </a:p>
          <a:p>
            <a:r>
              <a:rPr lang="ru-RU" sz="2800" dirty="0" smtClean="0"/>
              <a:t/>
            </a:r>
            <a:br>
              <a:rPr lang="ru-RU" sz="2800" dirty="0" smtClean="0"/>
            </a:br>
            <a:r>
              <a:rPr lang="ru-RU" sz="2800" b="1" dirty="0" smtClean="0">
                <a:solidFill>
                  <a:srgbClr val="C00000"/>
                </a:solidFill>
              </a:rPr>
              <a:t>Задачи:</a:t>
            </a:r>
            <a:r>
              <a:rPr lang="ru-RU" sz="2800" dirty="0" smtClean="0"/>
              <a:t> </a:t>
            </a:r>
            <a:br>
              <a:rPr lang="ru-RU" sz="2800" dirty="0" smtClean="0"/>
            </a:br>
            <a:r>
              <a:rPr lang="ru-RU" sz="2800" dirty="0" smtClean="0"/>
              <a:t>- развивать познавательный интерес к природе, наблюдательность;</a:t>
            </a:r>
            <a:br>
              <a:rPr lang="ru-RU" sz="2800" dirty="0" smtClean="0"/>
            </a:br>
            <a:r>
              <a:rPr lang="ru-RU" sz="2800" dirty="0" smtClean="0"/>
              <a:t>- воспитывать любовь к окружающему миру и потребность в сохранении природных богатств.</a:t>
            </a:r>
            <a:endParaRPr lang="ru-RU" sz="2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0 Азовское.jpg"/>
          <p:cNvPicPr>
            <a:picLocks noChangeAspect="1"/>
          </p:cNvPicPr>
          <p:nvPr/>
        </p:nvPicPr>
        <p:blipFill>
          <a:blip r:embed="rId2" cstate="email"/>
          <a:stretch>
            <a:fillRect/>
          </a:stretch>
        </p:blipFill>
        <p:spPr>
          <a:xfrm>
            <a:off x="928662" y="1428736"/>
            <a:ext cx="6858016" cy="4475143"/>
          </a:xfrm>
          <a:prstGeom prst="rect">
            <a:avLst/>
          </a:prstGeom>
        </p:spPr>
      </p:pic>
      <p:sp>
        <p:nvSpPr>
          <p:cNvPr id="3" name="TextBox 2"/>
          <p:cNvSpPr txBox="1"/>
          <p:nvPr/>
        </p:nvSpPr>
        <p:spPr>
          <a:xfrm>
            <a:off x="285720" y="214290"/>
            <a:ext cx="8501122" cy="923330"/>
          </a:xfrm>
          <a:prstGeom prst="rect">
            <a:avLst/>
          </a:prstGeom>
          <a:noFill/>
        </p:spPr>
        <p:txBody>
          <a:bodyPr wrap="square" rtlCol="0">
            <a:spAutoFit/>
          </a:bodyPr>
          <a:lstStyle/>
          <a:p>
            <a:r>
              <a:rPr lang="ru-RU" dirty="0"/>
              <a:t>С запада и юга Крымский полуостров омывается Черным </a:t>
            </a:r>
            <a:r>
              <a:rPr lang="ru-RU" b="1" dirty="0"/>
              <a:t>морем</a:t>
            </a:r>
            <a:r>
              <a:rPr lang="ru-RU" dirty="0"/>
              <a:t>, с востока - </a:t>
            </a:r>
            <a:r>
              <a:rPr lang="ru-RU" b="1" dirty="0"/>
              <a:t>Азовским</a:t>
            </a:r>
            <a:r>
              <a:rPr lang="ru-RU" dirty="0"/>
              <a:t> </a:t>
            </a:r>
            <a:r>
              <a:rPr lang="ru-RU" b="1" dirty="0"/>
              <a:t>морем</a:t>
            </a:r>
            <a:r>
              <a:rPr lang="ru-RU" dirty="0"/>
              <a:t> и Керченским проливом. </a:t>
            </a:r>
            <a:r>
              <a:rPr lang="ru-RU" b="1" dirty="0"/>
              <a:t> </a:t>
            </a:r>
            <a:r>
              <a:rPr lang="ru-RU" b="1" dirty="0" smtClean="0"/>
              <a:t>Азовское море - </a:t>
            </a:r>
            <a:r>
              <a:rPr lang="ru-RU" b="1" dirty="0"/>
              <a:t>э</a:t>
            </a:r>
            <a:r>
              <a:rPr lang="ru-RU" dirty="0" smtClean="0"/>
              <a:t>то </a:t>
            </a:r>
            <a:r>
              <a:rPr lang="ru-RU" dirty="0"/>
              <a:t>самое </a:t>
            </a:r>
            <a:r>
              <a:rPr lang="ru-RU" b="1" dirty="0"/>
              <a:t>мелкое</a:t>
            </a:r>
            <a:r>
              <a:rPr lang="ru-RU" dirty="0"/>
              <a:t> </a:t>
            </a:r>
            <a:r>
              <a:rPr lang="ru-RU" b="1" dirty="0"/>
              <a:t>море</a:t>
            </a:r>
            <a:r>
              <a:rPr lang="ru-RU" dirty="0"/>
              <a:t> Мирового океана.</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0 Чёрное.jpg"/>
          <p:cNvPicPr>
            <a:picLocks noChangeAspect="1"/>
          </p:cNvPicPr>
          <p:nvPr/>
        </p:nvPicPr>
        <p:blipFill>
          <a:blip r:embed="rId2" cstate="email"/>
          <a:stretch>
            <a:fillRect/>
          </a:stretch>
        </p:blipFill>
        <p:spPr>
          <a:xfrm>
            <a:off x="0" y="1142984"/>
            <a:ext cx="9144000" cy="5715016"/>
          </a:xfrm>
          <a:prstGeom prst="rect">
            <a:avLst/>
          </a:prstGeom>
        </p:spPr>
      </p:pic>
      <p:sp>
        <p:nvSpPr>
          <p:cNvPr id="4" name="TextBox 3"/>
          <p:cNvSpPr txBox="1"/>
          <p:nvPr/>
        </p:nvSpPr>
        <p:spPr>
          <a:xfrm>
            <a:off x="500034" y="428604"/>
            <a:ext cx="8429684" cy="369332"/>
          </a:xfrm>
          <a:prstGeom prst="rect">
            <a:avLst/>
          </a:prstGeom>
          <a:noFill/>
        </p:spPr>
        <p:txBody>
          <a:bodyPr wrap="square" rtlCol="0">
            <a:spAutoFit/>
          </a:bodyPr>
          <a:lstStyle/>
          <a:p>
            <a:r>
              <a:rPr lang="ru-RU" dirty="0"/>
              <a:t>С севера в </a:t>
            </a:r>
            <a:r>
              <a:rPr lang="ru-RU" dirty="0" smtClean="0"/>
              <a:t>Чёрное </a:t>
            </a:r>
            <a:r>
              <a:rPr lang="ru-RU" b="1" dirty="0" smtClean="0"/>
              <a:t>море</a:t>
            </a:r>
            <a:r>
              <a:rPr lang="ru-RU" dirty="0"/>
              <a:t> глубоко врезается Крымский полуостров.</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0-2 Чёрное.jpg"/>
          <p:cNvPicPr>
            <a:picLocks noChangeAspect="1"/>
          </p:cNvPicPr>
          <p:nvPr/>
        </p:nvPicPr>
        <p:blipFill>
          <a:blip r:embed="rId2" cstate="email"/>
          <a:stretch>
            <a:fillRect/>
          </a:stretch>
        </p:blipFill>
        <p:spPr>
          <a:xfrm>
            <a:off x="1071538" y="1071546"/>
            <a:ext cx="7072330" cy="4714887"/>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4 Учан Су водопад.jpg"/>
          <p:cNvPicPr>
            <a:picLocks noChangeAspect="1"/>
          </p:cNvPicPr>
          <p:nvPr/>
        </p:nvPicPr>
        <p:blipFill>
          <a:blip r:embed="rId2" cstate="email"/>
          <a:stretch>
            <a:fillRect/>
          </a:stretch>
        </p:blipFill>
        <p:spPr>
          <a:xfrm>
            <a:off x="357158" y="0"/>
            <a:ext cx="5555848" cy="6858000"/>
          </a:xfrm>
          <a:prstGeom prst="rect">
            <a:avLst/>
          </a:prstGeom>
        </p:spPr>
      </p:pic>
      <p:sp>
        <p:nvSpPr>
          <p:cNvPr id="3" name="TextBox 2"/>
          <p:cNvSpPr txBox="1"/>
          <p:nvPr/>
        </p:nvSpPr>
        <p:spPr>
          <a:xfrm>
            <a:off x="6215074" y="428604"/>
            <a:ext cx="2643206" cy="2031325"/>
          </a:xfrm>
          <a:prstGeom prst="rect">
            <a:avLst/>
          </a:prstGeom>
          <a:noFill/>
        </p:spPr>
        <p:txBody>
          <a:bodyPr wrap="square" rtlCol="0">
            <a:spAutoFit/>
          </a:bodyPr>
          <a:lstStyle/>
          <a:p>
            <a:r>
              <a:rPr lang="ru-RU" dirty="0" smtClean="0"/>
              <a:t>Богат Крым водопадами.</a:t>
            </a:r>
          </a:p>
          <a:p>
            <a:r>
              <a:rPr lang="ru-RU" dirty="0" smtClean="0"/>
              <a:t>С горы Ай Петри спускается водопад  </a:t>
            </a:r>
            <a:r>
              <a:rPr lang="ru-RU" dirty="0" err="1" smtClean="0"/>
              <a:t>Учан</a:t>
            </a:r>
            <a:r>
              <a:rPr lang="ru-RU" dirty="0" smtClean="0"/>
              <a:t> Су  – самый высокий водопад Крыма </a:t>
            </a:r>
          </a:p>
          <a:p>
            <a:endParaRPr lang="ru-RU" dirty="0" smtClean="0"/>
          </a:p>
          <a:p>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7 Джур-Джур.jpg"/>
          <p:cNvPicPr>
            <a:picLocks noChangeAspect="1"/>
          </p:cNvPicPr>
          <p:nvPr/>
        </p:nvPicPr>
        <p:blipFill>
          <a:blip r:embed="rId2" cstate="email"/>
          <a:stretch>
            <a:fillRect/>
          </a:stretch>
        </p:blipFill>
        <p:spPr>
          <a:xfrm>
            <a:off x="0" y="1142984"/>
            <a:ext cx="9144000" cy="5715016"/>
          </a:xfrm>
          <a:prstGeom prst="rect">
            <a:avLst/>
          </a:prstGeom>
        </p:spPr>
      </p:pic>
      <p:sp>
        <p:nvSpPr>
          <p:cNvPr id="3" name="TextBox 2"/>
          <p:cNvSpPr txBox="1"/>
          <p:nvPr/>
        </p:nvSpPr>
        <p:spPr>
          <a:xfrm>
            <a:off x="642910" y="571480"/>
            <a:ext cx="8072494" cy="369332"/>
          </a:xfrm>
          <a:prstGeom prst="rect">
            <a:avLst/>
          </a:prstGeom>
          <a:noFill/>
        </p:spPr>
        <p:txBody>
          <a:bodyPr wrap="square" rtlCol="0">
            <a:spAutoFit/>
          </a:bodyPr>
          <a:lstStyle/>
          <a:p>
            <a:r>
              <a:rPr lang="ru-RU" dirty="0" smtClean="0"/>
              <a:t>Водопад </a:t>
            </a:r>
            <a:r>
              <a:rPr lang="ru-RU" dirty="0" err="1" smtClean="0"/>
              <a:t>Джур-Джур</a:t>
            </a:r>
            <a:r>
              <a:rPr lang="ru-RU" dirty="0" smtClean="0"/>
              <a:t> в районе Алушты</a:t>
            </a:r>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8 Сакское озеро.jpg"/>
          <p:cNvPicPr>
            <a:picLocks noChangeAspect="1"/>
          </p:cNvPicPr>
          <p:nvPr/>
        </p:nvPicPr>
        <p:blipFill>
          <a:blip r:embed="rId2" cstate="email"/>
          <a:stretch>
            <a:fillRect/>
          </a:stretch>
        </p:blipFill>
        <p:spPr>
          <a:xfrm>
            <a:off x="285720" y="1071546"/>
            <a:ext cx="8286776" cy="5786454"/>
          </a:xfrm>
          <a:prstGeom prst="rect">
            <a:avLst/>
          </a:prstGeom>
        </p:spPr>
      </p:pic>
      <p:sp>
        <p:nvSpPr>
          <p:cNvPr id="3" name="TextBox 2"/>
          <p:cNvSpPr txBox="1"/>
          <p:nvPr/>
        </p:nvSpPr>
        <p:spPr>
          <a:xfrm>
            <a:off x="642910" y="214290"/>
            <a:ext cx="7858180" cy="369332"/>
          </a:xfrm>
          <a:prstGeom prst="rect">
            <a:avLst/>
          </a:prstGeom>
          <a:noFill/>
        </p:spPr>
        <p:txBody>
          <a:bodyPr wrap="square" rtlCol="0">
            <a:spAutoFit/>
          </a:bodyPr>
          <a:lstStyle/>
          <a:p>
            <a:r>
              <a:rPr lang="ru-RU" dirty="0" smtClean="0"/>
              <a:t>Есть в Крыму озёра, среди них много целебных – </a:t>
            </a:r>
            <a:r>
              <a:rPr lang="ru-RU" dirty="0" err="1" smtClean="0"/>
              <a:t>Сакское</a:t>
            </a:r>
            <a:r>
              <a:rPr lang="ru-RU" dirty="0" smtClean="0"/>
              <a:t> озеро</a:t>
            </a:r>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9 Мойнаки.jpg"/>
          <p:cNvPicPr>
            <a:picLocks noChangeAspect="1"/>
          </p:cNvPicPr>
          <p:nvPr/>
        </p:nvPicPr>
        <p:blipFill>
          <a:blip r:embed="rId2" cstate="email"/>
          <a:stretch>
            <a:fillRect/>
          </a:stretch>
        </p:blipFill>
        <p:spPr>
          <a:xfrm>
            <a:off x="642910" y="1142984"/>
            <a:ext cx="8072430" cy="5715016"/>
          </a:xfrm>
          <a:prstGeom prst="rect">
            <a:avLst/>
          </a:prstGeom>
        </p:spPr>
      </p:pic>
      <p:sp>
        <p:nvSpPr>
          <p:cNvPr id="3" name="TextBox 2"/>
          <p:cNvSpPr txBox="1"/>
          <p:nvPr/>
        </p:nvSpPr>
        <p:spPr>
          <a:xfrm>
            <a:off x="357158" y="142852"/>
            <a:ext cx="8001056" cy="923330"/>
          </a:xfrm>
          <a:prstGeom prst="rect">
            <a:avLst/>
          </a:prstGeom>
          <a:noFill/>
        </p:spPr>
        <p:txBody>
          <a:bodyPr wrap="square" rtlCol="0">
            <a:spAutoFit/>
          </a:bodyPr>
          <a:lstStyle/>
          <a:p>
            <a:r>
              <a:rPr lang="ru-RU" dirty="0" smtClean="0"/>
              <a:t>               Озеро </a:t>
            </a:r>
            <a:r>
              <a:rPr lang="ru-RU" dirty="0" err="1"/>
              <a:t>М</a:t>
            </a:r>
            <a:r>
              <a:rPr lang="ru-RU" dirty="0" err="1" smtClean="0"/>
              <a:t>ойнаки</a:t>
            </a:r>
            <a:r>
              <a:rPr lang="ru-RU" dirty="0" smtClean="0"/>
              <a:t> близ Евпатории популярно своей лечебной грязью.</a:t>
            </a:r>
          </a:p>
          <a:p>
            <a:r>
              <a:rPr lang="ru-RU" dirty="0" smtClean="0"/>
              <a:t>Красота, разнообразие флоры и фауны Крыма, её лечебный климат сделали Крым поистине жемчужиной  Земли.</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472" y="428604"/>
            <a:ext cx="8143932" cy="5355312"/>
          </a:xfrm>
          <a:prstGeom prst="rect">
            <a:avLst/>
          </a:prstGeom>
          <a:noFill/>
        </p:spPr>
        <p:txBody>
          <a:bodyPr wrap="square" rtlCol="0">
            <a:spAutoFit/>
          </a:bodyPr>
          <a:lstStyle/>
          <a:p>
            <a:r>
              <a:rPr lang="ru-RU" dirty="0"/>
              <a:t>В народе Крым носит название «мир в миниатюре». И оно вполне обосновано, ведь природа Крыма так разнообразна и уникальна. Только на Крымском полуострове можно столкнуться с сочетанием плоских горных вершин, увидеть яйлы с холодноватым и невероятно влажным воздухом. А всего через пару-тройку километров расположились теплые черноморские берега с их галечными и песчаными пляжами</a:t>
            </a:r>
            <a:r>
              <a:rPr lang="ru-RU" dirty="0" smtClean="0"/>
              <a:t>.</a:t>
            </a:r>
          </a:p>
          <a:p>
            <a:pPr algn="just"/>
            <a:r>
              <a:rPr lang="ru-RU" dirty="0"/>
              <a:t> </a:t>
            </a:r>
            <a:r>
              <a:rPr lang="ru-RU" dirty="0" smtClean="0"/>
              <a:t>                                                                                           Красивая </a:t>
            </a:r>
            <a:r>
              <a:rPr lang="ru-RU" dirty="0"/>
              <a:t>природа Крыма – это </a:t>
            </a:r>
            <a:r>
              <a:rPr lang="ru-RU" dirty="0" smtClean="0"/>
              <a:t> </a:t>
            </a:r>
          </a:p>
          <a:p>
            <a:pPr algn="just"/>
            <a:r>
              <a:rPr lang="ru-RU" dirty="0"/>
              <a:t> </a:t>
            </a:r>
            <a:r>
              <a:rPr lang="ru-RU" dirty="0" smtClean="0"/>
              <a:t>                                                                                           еще не </a:t>
            </a:r>
            <a:r>
              <a:rPr lang="ru-RU" dirty="0"/>
              <a:t>все, чем может </a:t>
            </a:r>
            <a:r>
              <a:rPr lang="ru-RU" dirty="0" smtClean="0"/>
              <a:t>удивить</a:t>
            </a:r>
          </a:p>
          <a:p>
            <a:pPr algn="just"/>
            <a:r>
              <a:rPr lang="ru-RU" dirty="0"/>
              <a:t> </a:t>
            </a:r>
            <a:r>
              <a:rPr lang="ru-RU" dirty="0" smtClean="0"/>
              <a:t>                                                                                           этот </a:t>
            </a:r>
            <a:r>
              <a:rPr lang="ru-RU" dirty="0"/>
              <a:t>полуостров. Его приятный </a:t>
            </a:r>
            <a:r>
              <a:rPr lang="ru-RU" dirty="0" smtClean="0"/>
              <a:t>      </a:t>
            </a:r>
          </a:p>
          <a:p>
            <a:pPr algn="just"/>
            <a:r>
              <a:rPr lang="ru-RU" dirty="0"/>
              <a:t> </a:t>
            </a:r>
            <a:r>
              <a:rPr lang="ru-RU" dirty="0" smtClean="0"/>
              <a:t>                                                                                           климат </a:t>
            </a:r>
            <a:r>
              <a:rPr lang="ru-RU" dirty="0"/>
              <a:t>также радует местных </a:t>
            </a:r>
            <a:endParaRPr lang="ru-RU" dirty="0" smtClean="0"/>
          </a:p>
          <a:p>
            <a:pPr algn="just"/>
            <a:r>
              <a:rPr lang="ru-RU" dirty="0"/>
              <a:t> </a:t>
            </a:r>
            <a:r>
              <a:rPr lang="ru-RU" dirty="0" smtClean="0"/>
              <a:t>                                                                                           жителей </a:t>
            </a:r>
            <a:r>
              <a:rPr lang="ru-RU" dirty="0"/>
              <a:t>и туристов. На </a:t>
            </a:r>
            <a:endParaRPr lang="ru-RU" dirty="0" smtClean="0"/>
          </a:p>
          <a:p>
            <a:pPr algn="just"/>
            <a:r>
              <a:rPr lang="ru-RU" dirty="0"/>
              <a:t> </a:t>
            </a:r>
            <a:r>
              <a:rPr lang="ru-RU" dirty="0" smtClean="0"/>
              <a:t>                                                                                           большей </a:t>
            </a:r>
            <a:r>
              <a:rPr lang="ru-RU" dirty="0"/>
              <a:t>части территории </a:t>
            </a:r>
            <a:r>
              <a:rPr lang="ru-RU" dirty="0" smtClean="0"/>
              <a:t> </a:t>
            </a:r>
            <a:endParaRPr lang="ru-RU" dirty="0"/>
          </a:p>
          <a:p>
            <a:pPr algn="just"/>
            <a:r>
              <a:rPr lang="ru-RU" dirty="0" smtClean="0"/>
              <a:t>                                                                                            господствует </a:t>
            </a:r>
            <a:r>
              <a:rPr lang="ru-RU" dirty="0"/>
              <a:t>климат, </a:t>
            </a:r>
            <a:r>
              <a:rPr lang="ru-RU" dirty="0" smtClean="0"/>
              <a:t> </a:t>
            </a:r>
          </a:p>
          <a:p>
            <a:pPr algn="just"/>
            <a:r>
              <a:rPr lang="ru-RU" dirty="0"/>
              <a:t> </a:t>
            </a:r>
            <a:r>
              <a:rPr lang="ru-RU" dirty="0" smtClean="0"/>
              <a:t>                                                                                           характерный </a:t>
            </a:r>
            <a:r>
              <a:rPr lang="ru-RU" dirty="0"/>
              <a:t>для умеренного </a:t>
            </a:r>
            <a:endParaRPr lang="ru-RU" dirty="0" smtClean="0"/>
          </a:p>
          <a:p>
            <a:pPr algn="just"/>
            <a:r>
              <a:rPr lang="ru-RU" dirty="0"/>
              <a:t> </a:t>
            </a:r>
            <a:r>
              <a:rPr lang="ru-RU" dirty="0" smtClean="0"/>
              <a:t>                                                                                           пояса</a:t>
            </a:r>
            <a:r>
              <a:rPr lang="ru-RU" dirty="0"/>
              <a:t>: в равнинной части он </a:t>
            </a:r>
            <a:endParaRPr lang="ru-RU" dirty="0" smtClean="0"/>
          </a:p>
          <a:p>
            <a:pPr algn="just"/>
            <a:r>
              <a:rPr lang="ru-RU" dirty="0"/>
              <a:t> </a:t>
            </a:r>
            <a:r>
              <a:rPr lang="ru-RU" dirty="0" smtClean="0"/>
              <a:t>                                                                                           степной </a:t>
            </a:r>
            <a:r>
              <a:rPr lang="ru-RU" dirty="0"/>
              <a:t>и мягкий, а в горах он </a:t>
            </a:r>
            <a:endParaRPr lang="ru-RU" dirty="0" smtClean="0"/>
          </a:p>
          <a:p>
            <a:pPr algn="just"/>
            <a:r>
              <a:rPr lang="ru-RU" dirty="0"/>
              <a:t> </a:t>
            </a:r>
            <a:r>
              <a:rPr lang="ru-RU" dirty="0" smtClean="0"/>
              <a:t>                                                                                           более </a:t>
            </a:r>
            <a:r>
              <a:rPr lang="ru-RU" dirty="0"/>
              <a:t>влажный, как раз такой, </a:t>
            </a:r>
            <a:endParaRPr lang="ru-RU" dirty="0" smtClean="0"/>
          </a:p>
          <a:p>
            <a:pPr algn="just"/>
            <a:r>
              <a:rPr lang="ru-RU" dirty="0"/>
              <a:t> </a:t>
            </a:r>
            <a:r>
              <a:rPr lang="ru-RU" dirty="0" smtClean="0"/>
              <a:t>                                                                                           какой </a:t>
            </a:r>
            <a:r>
              <a:rPr lang="ru-RU" dirty="0"/>
              <a:t>можно встретить в </a:t>
            </a:r>
            <a:r>
              <a:rPr lang="ru-RU" dirty="0" smtClean="0"/>
              <a:t> </a:t>
            </a:r>
          </a:p>
          <a:p>
            <a:pPr algn="just"/>
            <a:r>
              <a:rPr lang="ru-RU" dirty="0"/>
              <a:t> </a:t>
            </a:r>
            <a:r>
              <a:rPr lang="ru-RU" dirty="0" smtClean="0"/>
              <a:t>                                                                                           широколиственных лесах.</a:t>
            </a:r>
            <a:endParaRPr lang="ru-RU" dirty="0"/>
          </a:p>
        </p:txBody>
      </p:sp>
      <p:pic>
        <p:nvPicPr>
          <p:cNvPr id="3" name="Рисунок 2" descr="616983.jpg"/>
          <p:cNvPicPr>
            <a:picLocks noChangeAspect="1"/>
          </p:cNvPicPr>
          <p:nvPr/>
        </p:nvPicPr>
        <p:blipFill>
          <a:blip r:embed="rId2" cstate="email"/>
          <a:stretch>
            <a:fillRect/>
          </a:stretch>
        </p:blipFill>
        <p:spPr>
          <a:xfrm>
            <a:off x="214282" y="2357430"/>
            <a:ext cx="5096558" cy="361855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7158" y="428604"/>
            <a:ext cx="8643998" cy="646331"/>
          </a:xfrm>
          <a:prstGeom prst="rect">
            <a:avLst/>
          </a:prstGeom>
          <a:noFill/>
        </p:spPr>
        <p:txBody>
          <a:bodyPr wrap="square" rtlCol="0">
            <a:spAutoFit/>
          </a:bodyPr>
          <a:lstStyle/>
          <a:p>
            <a:r>
              <a:rPr lang="ru-RU" dirty="0"/>
              <a:t>Еще одной особенностью Крыма является очень четкая смена растительности с севера на юг. Северная часть полуострова – это холмистые степи. </a:t>
            </a:r>
          </a:p>
        </p:txBody>
      </p:sp>
      <p:pic>
        <p:nvPicPr>
          <p:cNvPr id="3" name="Рисунок 2" descr="1.jpg"/>
          <p:cNvPicPr>
            <a:picLocks noChangeAspect="1"/>
          </p:cNvPicPr>
          <p:nvPr/>
        </p:nvPicPr>
        <p:blipFill>
          <a:blip r:embed="rId2"/>
          <a:stretch>
            <a:fillRect/>
          </a:stretch>
        </p:blipFill>
        <p:spPr>
          <a:xfrm>
            <a:off x="1357290" y="1571612"/>
            <a:ext cx="6110338" cy="4016529"/>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3.jpg"/>
          <p:cNvPicPr>
            <a:picLocks noChangeAspect="1"/>
          </p:cNvPicPr>
          <p:nvPr/>
        </p:nvPicPr>
        <p:blipFill>
          <a:blip r:embed="rId2"/>
          <a:stretch>
            <a:fillRect/>
          </a:stretch>
        </p:blipFill>
        <p:spPr>
          <a:xfrm>
            <a:off x="428596" y="1285860"/>
            <a:ext cx="8001024" cy="4930319"/>
          </a:xfrm>
          <a:prstGeom prst="rect">
            <a:avLst/>
          </a:prstGeom>
        </p:spPr>
      </p:pic>
      <p:sp>
        <p:nvSpPr>
          <p:cNvPr id="4" name="TextBox 3"/>
          <p:cNvSpPr txBox="1"/>
          <p:nvPr/>
        </p:nvSpPr>
        <p:spPr>
          <a:xfrm>
            <a:off x="428596" y="285728"/>
            <a:ext cx="8286808" cy="923330"/>
          </a:xfrm>
          <a:prstGeom prst="rect">
            <a:avLst/>
          </a:prstGeom>
          <a:noFill/>
        </p:spPr>
        <p:txBody>
          <a:bodyPr wrap="square" rtlCol="0">
            <a:spAutoFit/>
          </a:bodyPr>
          <a:lstStyle/>
          <a:p>
            <a:r>
              <a:rPr lang="ru-RU" dirty="0"/>
              <a:t>В районе предгорий степи меняются на лесостепи. Здесь уже, кроме степных растений, произрастают такие виды, как можжевельник, дуб пушистый, груша </a:t>
            </a:r>
            <a:r>
              <a:rPr lang="ru-RU" dirty="0" err="1"/>
              <a:t>лохолистая</a:t>
            </a:r>
            <a:r>
              <a:rPr lang="ru-RU" dirty="0"/>
              <a:t>, шиповник, </a:t>
            </a:r>
            <a:r>
              <a:rPr lang="ru-RU" dirty="0" err="1"/>
              <a:t>грабинник</a:t>
            </a:r>
            <a:r>
              <a:rPr lang="ru-RU" dirty="0"/>
              <a:t> и т. д.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jpg"/>
          <p:cNvPicPr>
            <a:picLocks noChangeAspect="1"/>
          </p:cNvPicPr>
          <p:nvPr/>
        </p:nvPicPr>
        <p:blipFill>
          <a:blip r:embed="rId2"/>
          <a:stretch>
            <a:fillRect/>
          </a:stretch>
        </p:blipFill>
        <p:spPr>
          <a:xfrm>
            <a:off x="571472" y="1214422"/>
            <a:ext cx="8143900" cy="5431918"/>
          </a:xfrm>
          <a:prstGeom prst="rect">
            <a:avLst/>
          </a:prstGeom>
        </p:spPr>
      </p:pic>
      <p:sp>
        <p:nvSpPr>
          <p:cNvPr id="3" name="TextBox 2"/>
          <p:cNvSpPr txBox="1"/>
          <p:nvPr/>
        </p:nvSpPr>
        <p:spPr>
          <a:xfrm>
            <a:off x="785786" y="214290"/>
            <a:ext cx="8001056" cy="923330"/>
          </a:xfrm>
          <a:prstGeom prst="rect">
            <a:avLst/>
          </a:prstGeom>
          <a:noFill/>
        </p:spPr>
        <p:txBody>
          <a:bodyPr wrap="square" rtlCol="0">
            <a:spAutoFit/>
          </a:bodyPr>
          <a:lstStyle/>
          <a:p>
            <a:r>
              <a:rPr lang="ru-RU" dirty="0"/>
              <a:t>Далее, к югу, лесостепи постепенно сменяются дубовыми лесами, которые составляют 60 процентов всех лесных насаждений полуострова. В Крыму они негустые и светлые.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4.jpg"/>
          <p:cNvPicPr>
            <a:picLocks noChangeAspect="1"/>
          </p:cNvPicPr>
          <p:nvPr/>
        </p:nvPicPr>
        <p:blipFill>
          <a:blip r:embed="rId2"/>
          <a:stretch>
            <a:fillRect/>
          </a:stretch>
        </p:blipFill>
        <p:spPr>
          <a:xfrm>
            <a:off x="0" y="2357430"/>
            <a:ext cx="9144000" cy="4500570"/>
          </a:xfrm>
          <a:prstGeom prst="rect">
            <a:avLst/>
          </a:prstGeom>
        </p:spPr>
      </p:pic>
      <p:sp>
        <p:nvSpPr>
          <p:cNvPr id="3" name="TextBox 2"/>
          <p:cNvSpPr txBox="1"/>
          <p:nvPr/>
        </p:nvSpPr>
        <p:spPr>
          <a:xfrm>
            <a:off x="214282" y="285728"/>
            <a:ext cx="8929718" cy="2031325"/>
          </a:xfrm>
          <a:prstGeom prst="rect">
            <a:avLst/>
          </a:prstGeom>
          <a:noFill/>
        </p:spPr>
        <p:txBody>
          <a:bodyPr wrap="square" rtlCol="0">
            <a:spAutoFit/>
          </a:bodyPr>
          <a:lstStyle/>
          <a:p>
            <a:r>
              <a:rPr lang="ru-RU" dirty="0" smtClean="0"/>
              <a:t>В </a:t>
            </a:r>
            <a:r>
              <a:rPr lang="ru-RU" dirty="0"/>
              <a:t>южной части Крымского полуострова высятся </a:t>
            </a:r>
            <a:r>
              <a:rPr lang="ru-RU" dirty="0" smtClean="0"/>
              <a:t>горы. На горах растут дубовые  леса. </a:t>
            </a:r>
            <a:r>
              <a:rPr lang="ru-RU" dirty="0"/>
              <a:t>С высотой дубовые леса сменяются буковыми. 200-250-летние деревья поражают своей мощью и первозданной угрюмой красотой. Здесь всегда очень сумрачно, отсутствуют даже подлесок и травяной покров, есть только толстый слой опавших листьев. На высоте около тысячи метров огромные могучие буки сменяются корявыми, низкорослыми деревьями. На самом верху леса сменяются плоскими вершинами, которые отделены друг от друга очень глубокими </a:t>
            </a:r>
            <a:r>
              <a:rPr lang="ru-RU" dirty="0" smtClean="0"/>
              <a:t>перевалами</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jpg"/>
          <p:cNvPicPr>
            <a:picLocks noChangeAspect="1"/>
          </p:cNvPicPr>
          <p:nvPr/>
        </p:nvPicPr>
        <p:blipFill>
          <a:blip r:embed="rId2"/>
          <a:stretch>
            <a:fillRect/>
          </a:stretch>
        </p:blipFill>
        <p:spPr>
          <a:xfrm>
            <a:off x="0" y="1500174"/>
            <a:ext cx="9144000" cy="5286388"/>
          </a:xfrm>
          <a:prstGeom prst="rect">
            <a:avLst/>
          </a:prstGeom>
        </p:spPr>
      </p:pic>
      <p:sp>
        <p:nvSpPr>
          <p:cNvPr id="3" name="TextBox 2"/>
          <p:cNvSpPr txBox="1"/>
          <p:nvPr/>
        </p:nvSpPr>
        <p:spPr>
          <a:xfrm>
            <a:off x="642910" y="285728"/>
            <a:ext cx="8072494" cy="1200329"/>
          </a:xfrm>
          <a:prstGeom prst="rect">
            <a:avLst/>
          </a:prstGeom>
          <a:noFill/>
        </p:spPr>
        <p:txBody>
          <a:bodyPr wrap="square" rtlCol="0">
            <a:spAutoFit/>
          </a:bodyPr>
          <a:lstStyle/>
          <a:p>
            <a:r>
              <a:rPr lang="ru-RU" dirty="0"/>
              <a:t>Далее, ближе к морю, находится пояс буково-сосновых и сосновых лесов, который состоит из крымской сосны и сосны обыкновенной. Встречаются тут и дубы, буки, </a:t>
            </a:r>
            <a:r>
              <a:rPr lang="ru-RU" dirty="0" err="1" smtClean="0"/>
              <a:t>грабники</a:t>
            </a:r>
            <a:r>
              <a:rPr lang="ru-RU" dirty="0"/>
              <a:t>. Естественные сосновые леса более явно выражены на Южном берегу, чего не скажешь о юго-восточной </a:t>
            </a:r>
            <a:r>
              <a:rPr lang="ru-RU" dirty="0" smtClean="0"/>
              <a:t>части</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0.jpg"/>
          <p:cNvPicPr>
            <a:picLocks noChangeAspect="1"/>
          </p:cNvPicPr>
          <p:nvPr/>
        </p:nvPicPr>
        <p:blipFill>
          <a:blip r:embed="rId2" cstate="email"/>
          <a:stretch>
            <a:fillRect/>
          </a:stretch>
        </p:blipFill>
        <p:spPr>
          <a:xfrm>
            <a:off x="357158" y="1178702"/>
            <a:ext cx="8024842" cy="5107797"/>
          </a:xfrm>
          <a:prstGeom prst="rect">
            <a:avLst/>
          </a:prstGeom>
        </p:spPr>
      </p:pic>
      <p:sp>
        <p:nvSpPr>
          <p:cNvPr id="3" name="TextBox 2"/>
          <p:cNvSpPr txBox="1"/>
          <p:nvPr/>
        </p:nvSpPr>
        <p:spPr>
          <a:xfrm>
            <a:off x="428596" y="214290"/>
            <a:ext cx="7929618" cy="923330"/>
          </a:xfrm>
          <a:prstGeom prst="rect">
            <a:avLst/>
          </a:prstGeom>
          <a:noFill/>
        </p:spPr>
        <p:txBody>
          <a:bodyPr wrap="square" rtlCol="0">
            <a:spAutoFit/>
          </a:bodyPr>
          <a:lstStyle/>
          <a:p>
            <a:r>
              <a:rPr lang="ru-RU" dirty="0"/>
              <a:t>Крымские горы протянулись вдоль Южного берега полуострова пологой дугой длиной более 160 км и шириной до 40 - 50 км. Они четко разделены на три гряды: Главную, Внутреннюю и Внешнюю. </a:t>
            </a: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225</TotalTime>
  <Words>674</Words>
  <Application>Microsoft Office PowerPoint</Application>
  <PresentationFormat>Экран (4:3)</PresentationFormat>
  <Paragraphs>45</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Тема Office</vt:lpstr>
      <vt:lpstr>ПРИРОДА  КРЫМА</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F5RL</dc:creator>
  <cp:lastModifiedBy>F5RL</cp:lastModifiedBy>
  <cp:revision>31</cp:revision>
  <dcterms:created xsi:type="dcterms:W3CDTF">2017-02-11T11:36:14Z</dcterms:created>
  <dcterms:modified xsi:type="dcterms:W3CDTF">2017-02-12T21:59:51Z</dcterms:modified>
</cp:coreProperties>
</file>