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14.jpeg" ContentType="image/jpeg"/>
  <Override PartName="/ppt/media/image5.png" ContentType="image/png"/>
  <Override PartName="/ppt/media/image4.png" ContentType="image/png"/>
  <Override PartName="/ppt/media/image3.png" ContentType="image/png"/>
  <Override PartName="/ppt/media/image13.jpeg" ContentType="image/jpe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ru-RU" sz="3200" strike="noStrike">
                <a:solidFill>
                  <a:srgbClr val="8b8b8b"/>
                </a:solidFill>
                <a:latin typeface="Calibri"/>
              </a:rPr>
              <a:t>Образец подзаголовка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8b8b8b"/>
                </a:solidFill>
                <a:latin typeface="Calibri"/>
              </a:rPr>
              <a:t>14.11.16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099FA58-E29F-40A9-A4B8-A283E0D24EF3}" type="slidenum">
              <a:rPr lang="ru-RU" sz="1200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8b8b8b"/>
                </a:solidFill>
                <a:latin typeface="Calibri"/>
              </a:rPr>
              <a:t>14.11.16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6D9E1A4-F6DE-41A7-B015-1EED15F5ACD9}" type="slidenum">
              <a:rPr lang="ru-RU" sz="1200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3" descr=""/>
          <p:cNvPicPr/>
          <p:nvPr/>
        </p:nvPicPr>
        <p:blipFill>
          <a:blip r:embed="rId1"/>
          <a:stretch/>
        </p:blipFill>
        <p:spPr>
          <a:xfrm>
            <a:off x="-214200" y="3286080"/>
            <a:ext cx="5500440" cy="335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0" name="TextShape 1"/>
          <p:cNvSpPr txBox="1"/>
          <p:nvPr/>
        </p:nvSpPr>
        <p:spPr>
          <a:xfrm>
            <a:off x="685800" y="642960"/>
            <a:ext cx="7772040" cy="24285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Развитие творческих способностей дошкольников</a:t>
            </a: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
</a:t>
            </a: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посредством применения различных техник рисования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4000320" y="3214800"/>
            <a:ext cx="4928760" cy="24238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ru-RU" sz="3200" strike="noStrike">
                <a:solidFill>
                  <a:srgbClr val="8b8b8b"/>
                </a:solidFill>
                <a:latin typeface="Calibri"/>
              </a:rPr>
              <a:t>ПДО по изодеятельности МБДОУ № 188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 strike="noStrike">
                <a:solidFill>
                  <a:srgbClr val="8b8b8b"/>
                </a:solidFill>
                <a:latin typeface="Calibri"/>
              </a:rPr>
              <a:t>Фетисова Ольга Анатольевна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Результаты: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работы детей отличаются разнообразием, высокой техничностью, оригинальностью, широким выбором  выразительных средств; 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дети располагают значительными потенциальными возможностями и в процессе занятий изодеятельностью  у них формируется интерес к итогам своей работы, внимание, ориентация на листе бумаги, воспитывается аккуратность, усидчивость, развивается мелкая моторика рук;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дети научились обдумывать замысел, мотивировать выбор изобразительных средств, научились самостоятельно создавать художественные образы в рисунках, ставить цели и выполнять их;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дети научились взаимодействию друг с другом, они с радостью участвуют в общей работе и добиваются определённых результатов;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показателем и результатом работы можно считать то, что мы с детьми постоянно устраиваем творческие выставки рисунков,  участвуем в творческих конкурсах и имеем высокие результаты за участие в них.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08" name="Picture 2" descr=""/>
          <p:cNvPicPr/>
          <p:nvPr/>
        </p:nvPicPr>
        <p:blipFill>
          <a:blip r:embed="rId1"/>
          <a:srcRect l="0" t="0" r="1607" b="0"/>
          <a:stretch/>
        </p:blipFill>
        <p:spPr>
          <a:xfrm>
            <a:off x="0" y="0"/>
            <a:ext cx="9555120" cy="6940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10" name="Picture 2" descr=""/>
          <p:cNvPicPr/>
          <p:nvPr/>
        </p:nvPicPr>
        <p:blipFill>
          <a:blip r:embed="rId1"/>
          <a:srcRect l="0" t="0" r="1609" b="0"/>
          <a:stretch/>
        </p:blipFill>
        <p:spPr>
          <a:xfrm>
            <a:off x="0" y="0"/>
            <a:ext cx="949680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12" name="Picture 2" descr=""/>
          <p:cNvPicPr/>
          <p:nvPr/>
        </p:nvPicPr>
        <p:blipFill>
          <a:blip r:embed="rId1"/>
          <a:srcRect l="0" t="0" r="1609" b="0"/>
          <a:stretch/>
        </p:blipFill>
        <p:spPr>
          <a:xfrm>
            <a:off x="0" y="159480"/>
            <a:ext cx="9496800" cy="6329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14" name="Picture 2" descr=""/>
          <p:cNvPicPr/>
          <p:nvPr/>
        </p:nvPicPr>
        <p:blipFill>
          <a:blip r:embed="rId1"/>
          <a:stretch/>
        </p:blipFill>
        <p:spPr>
          <a:xfrm>
            <a:off x="0" y="333360"/>
            <a:ext cx="9143640" cy="6095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0" y="357120"/>
            <a:ext cx="9322200" cy="6214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18" name="Picture 2" descr=""/>
          <p:cNvPicPr/>
          <p:nvPr/>
        </p:nvPicPr>
        <p:blipFill>
          <a:blip r:embed="rId1"/>
          <a:srcRect l="2066" t="1778" r="1614" b="1200"/>
          <a:stretch/>
        </p:blipFill>
        <p:spPr>
          <a:xfrm>
            <a:off x="0" y="428760"/>
            <a:ext cx="9164160" cy="6214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20" name="Picture 2" descr=""/>
          <p:cNvPicPr/>
          <p:nvPr/>
        </p:nvPicPr>
        <p:blipFill>
          <a:blip r:embed="rId1"/>
          <a:srcRect l="693" t="1092" r="1151" b="1889"/>
          <a:stretch/>
        </p:blipFill>
        <p:spPr>
          <a:xfrm>
            <a:off x="-146520" y="500040"/>
            <a:ext cx="9365400" cy="6071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/>
          </a:p>
        </p:txBody>
      </p:sp>
      <p:pic>
        <p:nvPicPr>
          <p:cNvPr id="122" name="Picture 2" descr=""/>
          <p:cNvPicPr/>
          <p:nvPr/>
        </p:nvPicPr>
        <p:blipFill>
          <a:blip r:embed="rId1"/>
          <a:srcRect l="1611" t="1781" r="2529" b="2576"/>
          <a:stretch/>
        </p:blipFill>
        <p:spPr>
          <a:xfrm>
            <a:off x="-46440" y="357120"/>
            <a:ext cx="9190080" cy="6090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214960" y="274680"/>
            <a:ext cx="3471480" cy="57970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 strike="noStrike" u="sng">
                <a:solidFill>
                  <a:srgbClr val="0000ff"/>
                </a:solidFill>
                <a:latin typeface="Calibri"/>
              </a:rPr>
              <a:t>... </a:t>
            </a:r>
            <a:r>
              <a:rPr lang="ru-RU" sz="4400" strike="noStrike" u="sng">
                <a:solidFill>
                  <a:srgbClr val="0000ff"/>
                </a:solidFill>
                <a:latin typeface="Calibri"/>
              </a:rPr>
              <a:t>Едва есть ли высшее из наслаждений, как наслаждение творить</a:t>
            </a:r>
            <a:r>
              <a:rPr lang="ru-RU" sz="4400" strike="noStrike" u="sng">
                <a:solidFill>
                  <a:srgbClr val="0000ff"/>
                </a:solidFill>
                <a:latin typeface="Calibri"/>
              </a:rPr>
              <a:t>.</a:t>
            </a:r>
            <a:r>
              <a:rPr lang="ru-RU" sz="4400" strike="noStrike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 strike="noStrike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 strike="noStrike">
                <a:solidFill>
                  <a:srgbClr val="000000"/>
                </a:solidFill>
                <a:latin typeface="Calibri"/>
              </a:rPr>
              <a:t>Н.В.Гоголь</a:t>
            </a:r>
            <a:r>
              <a:rPr lang="ru-RU" sz="4400" strike="noStrike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0" y="-199440"/>
            <a:ext cx="4571640" cy="7057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142920"/>
            <a:ext cx="8229240" cy="12744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000" strike="noStrike">
                <a:solidFill>
                  <a:srgbClr val="000000"/>
                </a:solidFill>
                <a:latin typeface="Calibri"/>
              </a:rPr>
              <a:t>Творческие способности (творчество) означает созидание нового, под которым могут подразумеваться как преобразования в сознании и поведении человека, так и порождаемые им продукты, которые он отдаёт другим.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Творческая деятельность возникает не сразу, а медленно и постепенно, развиваясь из более простых форм. На каждой возрастной ступени она имеет своё выражение, каждому периоду детства свойственна своя её форма. С этой точки зрения творчество – не исключительный процесс, касающийся только отдельных личностей, оно пронизывает жизнь каждого человека, особенно в детстве.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Актуальность  опыта.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2500" strike="noStrike" u="sng">
                <a:solidFill>
                  <a:srgbClr val="000000"/>
                </a:solidFill>
                <a:latin typeface="Calibri"/>
              </a:rPr>
              <a:t>В  Законе Российской Федерации «Об образовании» </a:t>
            </a:r>
            <a:r>
              <a:rPr lang="ru-RU" sz="2500" strike="noStrike">
                <a:solidFill>
                  <a:srgbClr val="000000"/>
                </a:solidFill>
                <a:latin typeface="Calibri"/>
              </a:rPr>
              <a:t>поставлена социально значимая задача современного общества – </a:t>
            </a:r>
            <a:r>
              <a:rPr b="1" lang="ru-RU" sz="2500" strike="noStrike">
                <a:solidFill>
                  <a:srgbClr val="000000"/>
                </a:solidFill>
                <a:latin typeface="Calibri"/>
              </a:rPr>
              <a:t>творческое развитие личности, готовой к решению нестандартных задач в различных областях деятельности.</a:t>
            </a:r>
            <a:r>
              <a:rPr lang="ru-RU" sz="2400" strike="noStrike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 strike="noStrike" u="sng">
                <a:solidFill>
                  <a:srgbClr val="000000"/>
                </a:solidFill>
                <a:latin typeface="Calibri"/>
              </a:rPr>
              <a:t>      </a:t>
            </a:r>
            <a:r>
              <a:rPr b="1" lang="ru-RU" sz="2400" strike="noStrike" u="sng">
                <a:solidFill>
                  <a:srgbClr val="000000"/>
                </a:solidFill>
                <a:latin typeface="Calibri"/>
              </a:rPr>
              <a:t>Одна из задач ФГОС: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alibri"/>
              </a:rPr>
              <a:t>создание благоприятных условий развития детей в соответствии с их возрастными и индивидуальными особенностями и склонностями, </a:t>
            </a:r>
            <a:r>
              <a:rPr b="1" lang="ru-RU" sz="2400" strike="noStrike">
                <a:solidFill>
                  <a:srgbClr val="000000"/>
                </a:solidFill>
                <a:latin typeface="Calibri"/>
              </a:rPr>
              <a:t>развития способностей и творческого потенциала </a:t>
            </a:r>
            <a:r>
              <a:rPr lang="ru-RU" sz="2400" strike="noStrike">
                <a:solidFill>
                  <a:srgbClr val="000000"/>
                </a:solidFill>
                <a:latin typeface="Calibri"/>
              </a:rPr>
              <a:t>каждого ребенка как субъекта отношений с самим собой, другими детьми, взрослыми и миром.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Художественно-эстетическое развитие:</a:t>
            </a:r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предполагает </a:t>
            </a:r>
            <a:r>
              <a:rPr lang="ru-RU" sz="3200" strike="noStrike" u="sng">
                <a:solidFill>
                  <a:srgbClr val="000000"/>
                </a:solidFill>
                <a:latin typeface="Calibri"/>
              </a:rPr>
              <a:t>развитие предпосылок 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–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по реализации </a:t>
            </a: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самостоятельной творческой деятельности детей 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(изобразительной, конструктивно-модельной, музыкальной и др.).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3200" strike="noStrike" u="sng">
                <a:solidFill>
                  <a:srgbClr val="000000"/>
                </a:solidFill>
                <a:latin typeface="Calibri"/>
              </a:rPr>
              <a:t>     </a:t>
            </a:r>
            <a:r>
              <a:rPr b="1" lang="ru-RU" sz="3200" strike="noStrike" u="sng">
                <a:solidFill>
                  <a:srgbClr val="000000"/>
                </a:solidFill>
                <a:latin typeface="Calibri"/>
              </a:rPr>
              <a:t>Влияние изобразительной деятельности </a:t>
            </a: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на общее и творческое развитие ребенка считается общепризнанным 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в отечественной педагогике и психологии. В исследованиях и методических разработках (Г.Г. Григорьева, Т.Н. Доронова, С.Г. Якобсон, Р.Г. Казакова, Т.Г. Казакова, Т.С. Комарова, А.И. Савенков, Г.Н. Лабунская, Н.А. Сакулина, Е.А. Флёрина, Н.Б. Халезова и др.) выявлены различные аспекты творчески развивающего потенциала данной дисциплины </a:t>
            </a: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на разных ступенях дошкольного детства.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Рабочая программа </a:t>
            </a: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
</a:t>
            </a: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«Маленький художник»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Цель: </a:t>
            </a:r>
            <a:r>
              <a:rPr lang="ru-RU" sz="2700" strike="noStrike">
                <a:solidFill>
                  <a:srgbClr val="000000"/>
                </a:solidFill>
                <a:latin typeface="Calibri"/>
              </a:rPr>
              <a:t>воспитание художественно-эстетической культуры ребенка, формирование художественно-творческих способностей.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Задачи: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900" strike="noStrike">
                <a:solidFill>
                  <a:srgbClr val="000000"/>
                </a:solidFill>
                <a:latin typeface="Calibri"/>
              </a:rPr>
              <a:t>формирование у детей дошкольного возраста целостных представлений о природе как живом организме;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900" strike="noStrike">
                <a:solidFill>
                  <a:srgbClr val="000000"/>
                </a:solidFill>
                <a:latin typeface="Calibri"/>
              </a:rPr>
              <a:t>развитие творческих задатков ребенка;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900" strike="noStrike">
                <a:solidFill>
                  <a:srgbClr val="000000"/>
                </a:solidFill>
                <a:latin typeface="Calibri"/>
              </a:rPr>
              <a:t>получение художественно-познавательной информации через разные каналы: природный, предметный, социальный, мир искусства.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7250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Младший возраст: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457200" y="928800"/>
            <a:ext cx="8229240" cy="2214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500" strike="noStrike">
                <a:solidFill>
                  <a:srgbClr val="000000"/>
                </a:solidFill>
                <a:latin typeface="Calibri"/>
              </a:rPr>
              <a:t>Основная задача занятий по изодеятельности: пробуждать и всячески поддерживать у ребенка заинтересованное отношение к изобразительно-пластическим возможностям материалов, а также к самому процессу рисования, лепки, аппликации.</a:t>
            </a:r>
            <a:endParaRPr/>
          </a:p>
        </p:txBody>
      </p:sp>
      <p:sp>
        <p:nvSpPr>
          <p:cNvPr id="92" name="CustomShape 3"/>
          <p:cNvSpPr/>
          <p:nvPr/>
        </p:nvSpPr>
        <p:spPr>
          <a:xfrm>
            <a:off x="571320" y="3214800"/>
            <a:ext cx="8229240" cy="72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Средний возраст:</a:t>
            </a:r>
            <a:endParaRPr/>
          </a:p>
        </p:txBody>
      </p:sp>
      <p:sp>
        <p:nvSpPr>
          <p:cNvPr id="93" name="CustomShape 4"/>
          <p:cNvSpPr/>
          <p:nvPr/>
        </p:nvSpPr>
        <p:spPr>
          <a:xfrm>
            <a:off x="285840" y="4000680"/>
            <a:ext cx="8229240" cy="221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ru-RU" sz="2500" strike="noStrike">
                <a:solidFill>
                  <a:srgbClr val="000000"/>
                </a:solidFill>
                <a:latin typeface="Calibri"/>
              </a:rPr>
              <a:t>.</a:t>
            </a:r>
            <a:endParaRPr/>
          </a:p>
        </p:txBody>
      </p:sp>
      <p:sp>
        <p:nvSpPr>
          <p:cNvPr id="94" name="CustomShape 5"/>
          <p:cNvSpPr/>
          <p:nvPr/>
        </p:nvSpPr>
        <p:spPr>
          <a:xfrm>
            <a:off x="428760" y="3929040"/>
            <a:ext cx="8229240" cy="254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ru-RU" sz="2500" strike="noStrike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2500" strike="noStrike">
                <a:solidFill>
                  <a:srgbClr val="000000"/>
                </a:solidFill>
                <a:latin typeface="Calibri"/>
              </a:rPr>
              <a:t>Художественное восприятие произведений искусства,чувство цвета, его гармонии, яркости и мягкости, контрастности, теплоты и холодности, ритма, чередования элементов, симметрии, формы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8229240" cy="5108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Старший возраст:</a:t>
            </a:r>
            <a:endParaRPr/>
          </a:p>
        </p:txBody>
      </p:sp>
      <p:sp>
        <p:nvSpPr>
          <p:cNvPr id="96" name="TextShape 2"/>
          <p:cNvSpPr txBox="1"/>
          <p:nvPr/>
        </p:nvSpPr>
        <p:spPr>
          <a:xfrm>
            <a:off x="457200" y="785880"/>
            <a:ext cx="8229240" cy="29286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500" strike="noStrike">
                <a:solidFill>
                  <a:srgbClr val="000000"/>
                </a:solidFill>
                <a:latin typeface="Calibri"/>
              </a:rPr>
              <a:t>развивать детское творчество, самостоятельность, инициативность, умение создавать выразительный образ, передавать свое отношение к изображаемому, используя полученный знания об искусстве;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500" strike="noStrike">
                <a:solidFill>
                  <a:srgbClr val="000000"/>
                </a:solidFill>
                <a:latin typeface="Calibri"/>
              </a:rPr>
              <a:t>продолжать работу над освоением детьми способов изображения, украшения, постройки, над качеством изобразительных и технических навыков и умений.</a:t>
            </a:r>
            <a:endParaRPr/>
          </a:p>
        </p:txBody>
      </p:sp>
      <p:sp>
        <p:nvSpPr>
          <p:cNvPr id="97" name="CustomShape 3"/>
          <p:cNvSpPr/>
          <p:nvPr/>
        </p:nvSpPr>
        <p:spPr>
          <a:xfrm>
            <a:off x="571320" y="3714840"/>
            <a:ext cx="8229240" cy="11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
</a:t>
            </a:r>
            <a:r>
              <a:rPr b="1" lang="ru-RU" sz="4700" strike="noStrike">
                <a:solidFill>
                  <a:srgbClr val="000000"/>
                </a:solidFill>
                <a:latin typeface="Calibri"/>
              </a:rPr>
              <a:t>Подготовительная группа (6-7 лет).</a:t>
            </a:r>
            <a:r>
              <a:rPr lang="ru-RU" sz="4400" strike="noStrike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98" name="CustomShape 4"/>
          <p:cNvSpPr/>
          <p:nvPr/>
        </p:nvSpPr>
        <p:spPr>
          <a:xfrm>
            <a:off x="457200" y="4572000"/>
            <a:ext cx="8229240" cy="155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3200" strike="noStrike">
                <a:solidFill>
                  <a:srgbClr val="000000"/>
                </a:solidFill>
                <a:latin typeface="Calibri"/>
              </a:rPr>
              <a:t>В этот период начинает складываться личность, активное развитие самостоятельности. </a:t>
            </a: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Высшей формой самостоятельности является творчество.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7132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Calibri"/>
              </a:rPr>
              <a:t>Традиционные     Нетрадиционные</a:t>
            </a:r>
            <a:endParaRPr/>
          </a:p>
        </p:txBody>
      </p:sp>
      <p:graphicFrame>
        <p:nvGraphicFramePr>
          <p:cNvPr id="100" name="Table 2"/>
          <p:cNvGraphicFramePr/>
          <p:nvPr/>
        </p:nvGraphicFramePr>
        <p:xfrm>
          <a:off x="457200" y="1928880"/>
          <a:ext cx="8229240" cy="475452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83480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Рисование: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Простой карандаш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Цветные карандаши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Гуашь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Акварель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Сангина, соус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Фломастеры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Восковые мелки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Пастель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Пальчики – палитра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Печать от руки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Рисование по фактурной поверхности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Рисование по мятой бумаге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Кляксография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Цветные ниточки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Комбинированная техника: восковые мелки + акварель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Рисование по сырой бумаге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Тампонирование и трафарет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Техника «набрызг»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Монотипия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Диатипия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Акватушь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trike="noStrike">
                          <a:solidFill>
                            <a:srgbClr val="ffffff"/>
                          </a:solidFill>
                          <a:latin typeface="Calibri"/>
                        </a:rPr>
                        <a:t>граттаж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1" name="CustomShape 3"/>
          <p:cNvSpPr/>
          <p:nvPr/>
        </p:nvSpPr>
        <p:spPr>
          <a:xfrm>
            <a:off x="1857240" y="928800"/>
            <a:ext cx="785520" cy="78552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4"/>
          <p:cNvSpPr/>
          <p:nvPr/>
        </p:nvSpPr>
        <p:spPr>
          <a:xfrm>
            <a:off x="6429240" y="928800"/>
            <a:ext cx="785520" cy="78552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8229240" cy="7250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 strike="noStrike">
                <a:solidFill>
                  <a:srgbClr val="000000"/>
                </a:solidFill>
                <a:latin typeface="Calibri"/>
              </a:rPr>
              <a:t>Создание условий: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457200" y="1071720"/>
            <a:ext cx="8229240" cy="50544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создание физического и психологического пространства для свободного проявления инициативы;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создание положительно – эмоционального состояния при соприкосновении с изобразительным искусством; развитие интереса к изобразительному искусству;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введение игровых элементов и творческих, проблемных задач;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развитие наблюдательности; использование наглядности;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обучение овладению необходимыми для изображения навыками и умениями; обучение языку изобразительного искусства, освоение средств художественной изобразительности;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последовательное усложнение изодеятельности, обеспечение перспектив развития детского творчества;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применение разнообразных материалов и техник работы с ними; смена видов деятельности.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учёт индивидуальных особенности детей.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Application>LibreOffice/4.4.2.2$Windows_x86 LibreOffice_project/c4c7d32d0d49397cad38d62472b0bc8acff48dd6</Application>
  <Paragraphs>70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ru-RU</dc:language>
  <dcterms:modified xsi:type="dcterms:W3CDTF">2016-11-14T09:07:12Z</dcterms:modified>
  <cp:revision>12</cp:revision>
  <dc:title>Развитие творческих способностей дошкольников посредством применения различных техник рисования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19</vt:i4>
  </property>
</Properties>
</file>