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F4B8C-23FC-4461-99F6-8435BC67CD4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4B20C-1930-4019-B6B8-4A960585E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26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4B20C-1930-4019-B6B8-4A960585EE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91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4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58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90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9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12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0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7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52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5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86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02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DE87-7183-4476-A387-3A9DE3586034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3C798-189B-4F5F-9339-AF9580606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4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Родительское собрание №2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5 </a:t>
            </a:r>
            <a:r>
              <a:rPr lang="ru-RU" b="1" dirty="0" smtClean="0">
                <a:solidFill>
                  <a:srgbClr val="7030A0"/>
                </a:solidFill>
              </a:rPr>
              <a:t>класс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6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Признаки успешной адаптации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удовлетворенность ребенка процессом обучения; </a:t>
            </a:r>
          </a:p>
          <a:p>
            <a:pPr lvl="0"/>
            <a:r>
              <a:rPr lang="ru-RU" dirty="0"/>
              <a:t>ребенок легко справляется с программой; </a:t>
            </a:r>
          </a:p>
          <a:p>
            <a:pPr lvl="0"/>
            <a:r>
              <a:rPr lang="ru-RU" dirty="0"/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самому; </a:t>
            </a:r>
          </a:p>
          <a:p>
            <a:pPr lvl="0"/>
            <a:r>
              <a:rPr lang="ru-RU" dirty="0"/>
              <a:t>удовлетворенность межличностными отношениями – с одноклассниками и учителем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58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Признаки </a:t>
            </a: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дезадаптации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dirty="0" smtClean="0"/>
              <a:t> 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dirty="0"/>
              <a:t> </a:t>
            </a:r>
            <a:endParaRPr lang="ru-RU" sz="2800" dirty="0"/>
          </a:p>
          <a:p>
            <a:pPr lvl="1"/>
            <a:r>
              <a:rPr lang="ru-RU" sz="3100" b="1" dirty="0"/>
              <a:t>Усталый, утомлённый внешний вид ребёнка. </a:t>
            </a:r>
          </a:p>
          <a:p>
            <a:pPr lvl="1"/>
            <a:r>
              <a:rPr lang="ru-RU" sz="3100" b="1" dirty="0" smtClean="0"/>
              <a:t>Нежелание </a:t>
            </a:r>
            <a:r>
              <a:rPr lang="ru-RU" sz="3100" b="1" dirty="0"/>
              <a:t>ребёнка делиться своими впечатлениями о проведённом дне. </a:t>
            </a:r>
          </a:p>
          <a:p>
            <a:pPr lvl="1"/>
            <a:r>
              <a:rPr lang="ru-RU" sz="3100" b="1" dirty="0" smtClean="0"/>
              <a:t>Стремление </a:t>
            </a:r>
            <a:r>
              <a:rPr lang="ru-RU" sz="3100" b="1" dirty="0"/>
              <a:t>отвлечь взрослого от школьных событий, переключить внимание на другие темы. </a:t>
            </a:r>
          </a:p>
          <a:p>
            <a:pPr lvl="1"/>
            <a:r>
              <a:rPr lang="ru-RU" sz="3100" b="1" dirty="0" smtClean="0"/>
              <a:t>Нежелание выполнять </a:t>
            </a:r>
            <a:r>
              <a:rPr lang="ru-RU" sz="3100" b="1" dirty="0"/>
              <a:t>домашние задания. </a:t>
            </a:r>
          </a:p>
          <a:p>
            <a:pPr lvl="1"/>
            <a:r>
              <a:rPr lang="ru-RU" sz="3100" b="1" dirty="0" smtClean="0"/>
              <a:t>Негативные </a:t>
            </a:r>
            <a:r>
              <a:rPr lang="ru-RU" sz="3100" b="1" dirty="0"/>
              <a:t>характеристики в адрес школы, учителей, одноклассников. </a:t>
            </a:r>
          </a:p>
          <a:p>
            <a:pPr lvl="1"/>
            <a:r>
              <a:rPr lang="ru-RU" sz="3100" b="1" dirty="0" smtClean="0"/>
              <a:t>Жалобы </a:t>
            </a:r>
            <a:r>
              <a:rPr lang="ru-RU" sz="3100" b="1" dirty="0"/>
              <a:t>на те или иные события, связанные со школой. </a:t>
            </a:r>
          </a:p>
          <a:p>
            <a:pPr lvl="1"/>
            <a:r>
              <a:rPr lang="ru-RU" sz="3100" b="1" dirty="0" smtClean="0"/>
              <a:t>Беспокойный </a:t>
            </a:r>
            <a:r>
              <a:rPr lang="ru-RU" sz="3100" b="1" dirty="0"/>
              <a:t>сон. </a:t>
            </a:r>
          </a:p>
          <a:p>
            <a:pPr lvl="1"/>
            <a:r>
              <a:rPr lang="ru-RU" sz="3100" b="1" dirty="0" smtClean="0"/>
              <a:t>Трудности </a:t>
            </a:r>
            <a:r>
              <a:rPr lang="ru-RU" sz="3100" b="1" dirty="0"/>
              <a:t>утреннего пробуждения, вялость. </a:t>
            </a:r>
          </a:p>
          <a:p>
            <a:pPr lvl="1"/>
            <a:r>
              <a:rPr lang="ru-RU" sz="3100" b="1" dirty="0" smtClean="0"/>
              <a:t>Постоянные </a:t>
            </a:r>
            <a:r>
              <a:rPr lang="ru-RU" sz="3100" b="1" dirty="0"/>
              <a:t>жалобы на плохое самочувствие. </a:t>
            </a:r>
          </a:p>
          <a:p>
            <a:pPr marL="0" indent="0">
              <a:buNone/>
            </a:pPr>
            <a:r>
              <a:rPr lang="ru-RU" sz="3100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26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Возможные реакции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effectLst/>
            </a:endParaRPr>
          </a:p>
          <a:p>
            <a:pPr lvl="1"/>
            <a:r>
              <a:rPr lang="ru-RU" b="1" u="sng" dirty="0" smtClean="0"/>
              <a:t>Поведенческая </a:t>
            </a:r>
            <a:r>
              <a:rPr lang="ru-RU" u="sng" dirty="0"/>
              <a:t>- </a:t>
            </a:r>
            <a:r>
              <a:rPr lang="ru-RU" dirty="0"/>
              <a:t>несоответствие поведения ребёнка правовым и моральным нормам (агрессивность, асоциальное поведение). </a:t>
            </a:r>
            <a:endParaRPr lang="ru-RU" sz="2400" dirty="0"/>
          </a:p>
          <a:p>
            <a:pPr lvl="1"/>
            <a:r>
              <a:rPr lang="ru-RU" b="1" u="sng" dirty="0" smtClean="0"/>
              <a:t>Коммуникативная </a:t>
            </a:r>
            <a:r>
              <a:rPr lang="ru-RU" u="sng" dirty="0"/>
              <a:t>- </a:t>
            </a:r>
            <a:r>
              <a:rPr lang="ru-RU" dirty="0"/>
              <a:t>затруднения в общении со сверстниками и взрослыми. </a:t>
            </a:r>
            <a:endParaRPr lang="ru-RU" sz="2400" dirty="0"/>
          </a:p>
          <a:p>
            <a:pPr lvl="1"/>
            <a:r>
              <a:rPr lang="ru-RU" b="1" u="sng" dirty="0" smtClean="0"/>
              <a:t>Соматическая </a:t>
            </a:r>
            <a:r>
              <a:rPr lang="ru-RU" u="sng" dirty="0"/>
              <a:t>- </a:t>
            </a:r>
            <a:r>
              <a:rPr lang="ru-RU" dirty="0"/>
              <a:t>отклонения в здоровье ребёнка. </a:t>
            </a:r>
            <a:endParaRPr lang="ru-RU" sz="2400" dirty="0"/>
          </a:p>
          <a:p>
            <a:pPr lvl="1"/>
            <a:r>
              <a:rPr lang="ru-RU" b="1" u="sng" dirty="0"/>
              <a:t>Интеллектуальная </a:t>
            </a:r>
            <a:r>
              <a:rPr lang="ru-RU" u="sng" dirty="0"/>
              <a:t>- </a:t>
            </a:r>
            <a:r>
              <a:rPr lang="ru-RU" dirty="0"/>
              <a:t>нарушение интеллектуальной деятельности. Отставание в развитии от сверстников. </a:t>
            </a:r>
            <a:endParaRPr lang="ru-RU" sz="2400" dirty="0"/>
          </a:p>
          <a:p>
            <a:pPr lvl="1"/>
            <a:r>
              <a:rPr lang="ru-RU" b="1" u="sng" dirty="0" smtClean="0"/>
              <a:t>Эмоциональная </a:t>
            </a:r>
            <a:r>
              <a:rPr lang="ru-RU" u="sng" dirty="0"/>
              <a:t>- </a:t>
            </a:r>
            <a:r>
              <a:rPr lang="ru-RU" dirty="0"/>
              <a:t>эмоциональные трудности, тревоги по поводу переживания проблем в школе. 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02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Чем можно помочь?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47500" lnSpcReduction="20000"/>
          </a:bodyPr>
          <a:lstStyle/>
          <a:p>
            <a:endParaRPr lang="ru-RU" dirty="0" smtClean="0">
              <a:effectLst/>
            </a:endParaRPr>
          </a:p>
          <a:p>
            <a:pPr lvl="1"/>
            <a:r>
              <a:rPr lang="ru-RU" sz="4400" b="1" dirty="0" smtClean="0"/>
              <a:t>Если </a:t>
            </a:r>
            <a:r>
              <a:rPr lang="ru-RU" sz="4400" b="1" dirty="0"/>
              <a:t>вас, что-то беспокоит в поведении ребенка, постарайтесь, как можно скорее встретиться и обсудить это с классным руководителем или </a:t>
            </a:r>
            <a:r>
              <a:rPr lang="ru-RU" sz="4400" b="1" dirty="0" smtClean="0"/>
              <a:t>учителем-предметником.</a:t>
            </a:r>
            <a:endParaRPr lang="ru-RU" sz="4400" b="1" dirty="0"/>
          </a:p>
          <a:p>
            <a:pPr lvl="1"/>
            <a:r>
              <a:rPr lang="ru-RU" sz="4400" b="1" dirty="0" smtClean="0"/>
              <a:t>Если </a:t>
            </a:r>
            <a:r>
              <a:rPr lang="ru-RU" sz="4400" b="1" dirty="0"/>
              <a:t>в семье произошли какие то события, повлиявшие на психологическое состояние ребенка (развод, отъезд в долгую командировку кого-то из родителей, рождение еще одного ребенка и т.д.) сообщите об этом классному руководителю. </a:t>
            </a:r>
          </a:p>
          <a:p>
            <a:pPr lvl="1"/>
            <a:r>
              <a:rPr lang="ru-RU" sz="4400" b="1" dirty="0" smtClean="0"/>
              <a:t>Проявляйте </a:t>
            </a:r>
            <a:r>
              <a:rPr lang="ru-RU" sz="4400" b="1" dirty="0"/>
              <a:t>интерес к школьным делам, обсуждайте сложные ситуации, вместе ищите выход из конфликтов. Неформальное общение со своим ребенком после прошедшего школьного дня. </a:t>
            </a:r>
          </a:p>
          <a:p>
            <a:pPr lvl="1"/>
            <a:r>
              <a:rPr lang="ru-RU" sz="4400" b="1" dirty="0" smtClean="0"/>
              <a:t>Помогите </a:t>
            </a:r>
            <a:r>
              <a:rPr lang="ru-RU" sz="4400" b="1" dirty="0"/>
              <a:t>ребенку выучить имена новых учителей. </a:t>
            </a:r>
          </a:p>
          <a:p>
            <a:pPr lvl="1"/>
            <a:r>
              <a:rPr lang="ru-RU" sz="4400" b="1" dirty="0" smtClean="0"/>
              <a:t>Не </a:t>
            </a:r>
            <a:r>
              <a:rPr lang="ru-RU" sz="4400" b="1" dirty="0"/>
              <a:t>следует сразу ослаблять контроль за учебной деятельностью ребенка, если в период начальной школы он привык к вашему контролю. </a:t>
            </a:r>
          </a:p>
          <a:p>
            <a:pPr lvl="1"/>
            <a:r>
              <a:rPr lang="ru-RU" sz="4400" b="1" dirty="0" smtClean="0"/>
              <a:t>Приучайте </a:t>
            </a:r>
            <a:r>
              <a:rPr lang="ru-RU" sz="4400" b="1" dirty="0"/>
              <a:t>его к самостоятельности </a:t>
            </a:r>
            <a:r>
              <a:rPr lang="ru-RU" sz="4400" b="1" dirty="0" smtClean="0"/>
              <a:t>постепенно.</a:t>
            </a:r>
            <a:endParaRPr lang="ru-RU" sz="44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21656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СПОСОБЫ ПРЕОДОЛЕНИЯ ТРЕВОЖНОСТИ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/>
              <a:t>Не сравнивайте ребенка с окружающими. </a:t>
            </a:r>
            <a:endParaRPr lang="ru-RU" dirty="0"/>
          </a:p>
          <a:p>
            <a:pPr lvl="0"/>
            <a:r>
              <a:rPr lang="ru-RU" b="1" dirty="0" smtClean="0"/>
              <a:t>Доверяйте </a:t>
            </a:r>
            <a:r>
              <a:rPr lang="ru-RU" b="1" dirty="0"/>
              <a:t>ребенку. </a:t>
            </a:r>
            <a:endParaRPr lang="ru-RU" dirty="0"/>
          </a:p>
          <a:p>
            <a:pPr lvl="0"/>
            <a:r>
              <a:rPr lang="ru-RU" b="1" dirty="0" smtClean="0"/>
              <a:t>Чаще </a:t>
            </a:r>
            <a:r>
              <a:rPr lang="ru-RU" b="1" dirty="0"/>
              <a:t>хвалите его, но так, чтобы он знал, за что. </a:t>
            </a:r>
            <a:endParaRPr lang="ru-RU" dirty="0"/>
          </a:p>
          <a:p>
            <a:pPr lvl="0"/>
            <a:r>
              <a:rPr lang="ru-RU" b="1" dirty="0" smtClean="0"/>
              <a:t>Демонстрируйте </a:t>
            </a:r>
            <a:r>
              <a:rPr lang="ru-RU" b="1" dirty="0"/>
              <a:t>образцы уверенного поведения, будьте во всем примером ребенку. </a:t>
            </a:r>
            <a:endParaRPr lang="ru-RU" dirty="0"/>
          </a:p>
          <a:p>
            <a:pPr lvl="0"/>
            <a:r>
              <a:rPr lang="ru-RU" b="1" dirty="0" smtClean="0"/>
              <a:t>Не </a:t>
            </a:r>
            <a:r>
              <a:rPr lang="ru-RU" b="1" dirty="0"/>
              <a:t>предъявляйте к ребенку завышенных требований. </a:t>
            </a:r>
            <a:endParaRPr lang="ru-RU" dirty="0"/>
          </a:p>
          <a:p>
            <a:pPr lvl="0"/>
            <a:r>
              <a:rPr lang="ru-RU" b="1" dirty="0" smtClean="0"/>
              <a:t>Будьте </a:t>
            </a:r>
            <a:r>
              <a:rPr lang="ru-RU" b="1" dirty="0"/>
              <a:t>последовательны в воспитании ребенка. Не запрещайте без всяких причин того, что разрешали раньше. </a:t>
            </a:r>
            <a:endParaRPr lang="ru-RU" dirty="0"/>
          </a:p>
          <a:p>
            <a:pPr lvl="0"/>
            <a:r>
              <a:rPr lang="ru-RU" b="1" dirty="0" smtClean="0"/>
              <a:t>Старайтесь </a:t>
            </a:r>
            <a:r>
              <a:rPr lang="ru-RU" b="1" dirty="0"/>
              <a:t>делать ребенку меньше замечаний. </a:t>
            </a:r>
            <a:endParaRPr lang="ru-RU" dirty="0"/>
          </a:p>
          <a:p>
            <a:pPr lvl="0"/>
            <a:r>
              <a:rPr lang="ru-RU" b="1" dirty="0" smtClean="0"/>
              <a:t>Используйте </a:t>
            </a:r>
            <a:r>
              <a:rPr lang="ru-RU" b="1" dirty="0"/>
              <a:t>наказание лишь в крайних случаях. </a:t>
            </a:r>
            <a:endParaRPr lang="ru-RU" dirty="0"/>
          </a:p>
          <a:p>
            <a:pPr lvl="0"/>
            <a:r>
              <a:rPr lang="ru-RU" b="1" dirty="0" smtClean="0"/>
              <a:t>Не </a:t>
            </a:r>
            <a:r>
              <a:rPr lang="ru-RU" b="1" dirty="0"/>
              <a:t>унижайте ребенка, наказывая его. </a:t>
            </a:r>
            <a:endParaRPr lang="ru-RU" dirty="0"/>
          </a:p>
          <a:p>
            <a:pPr lvl="0"/>
            <a:r>
              <a:rPr lang="ru-RU" b="1" dirty="0" smtClean="0"/>
              <a:t>Общаясь </a:t>
            </a:r>
            <a:r>
              <a:rPr lang="ru-RU" b="1" dirty="0"/>
              <a:t>с ребенком, не подрывайте авторитет других значимых взрослых людей. Например, нельзя говорить ребенку: «Много ваша учительница понимает, лучше меня слушай!». </a:t>
            </a:r>
            <a:endParaRPr lang="ru-RU" dirty="0"/>
          </a:p>
          <a:p>
            <a:pPr lvl="0"/>
            <a:r>
              <a:rPr lang="ru-RU" b="1" dirty="0" smtClean="0"/>
              <a:t>Помогите </a:t>
            </a:r>
            <a:r>
              <a:rPr lang="ru-RU" b="1" dirty="0"/>
              <a:t>ему найти дело по душе.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581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351</Words>
  <Application>Microsoft Office PowerPoint</Application>
  <PresentationFormat>Экран (4:3)</PresentationFormat>
  <Paragraphs>49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Родительское собрание №2</vt:lpstr>
      <vt:lpstr>Признаки успешной адаптации  </vt:lpstr>
      <vt:lpstr> Признаки дезадаптации    </vt:lpstr>
      <vt:lpstr>Возможные реакции   </vt:lpstr>
      <vt:lpstr>Чем можно помочь? </vt:lpstr>
      <vt:lpstr>СПОСОБЫ ПРЕОДОЛЕНИЯ ТРЕВОЖНОСТИ </vt:lpstr>
    </vt:vector>
  </TitlesOfParts>
  <Company>Repack by Conductor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№2</dc:title>
  <dc:creator>Dom</dc:creator>
  <cp:lastModifiedBy>Dom</cp:lastModifiedBy>
  <cp:revision>3</cp:revision>
  <dcterms:created xsi:type="dcterms:W3CDTF">2016-11-30T16:55:53Z</dcterms:created>
  <dcterms:modified xsi:type="dcterms:W3CDTF">2017-02-12T17:38:35Z</dcterms:modified>
</cp:coreProperties>
</file>