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92" r:id="rId3"/>
    <p:sldId id="270" r:id="rId4"/>
    <p:sldId id="268" r:id="rId5"/>
    <p:sldId id="271" r:id="rId6"/>
    <p:sldId id="272" r:id="rId7"/>
    <p:sldId id="273" r:id="rId8"/>
    <p:sldId id="274" r:id="rId9"/>
    <p:sldId id="275" r:id="rId10"/>
    <p:sldId id="291" r:id="rId11"/>
    <p:sldId id="263" r:id="rId12"/>
    <p:sldId id="293" r:id="rId13"/>
    <p:sldId id="276" r:id="rId14"/>
    <p:sldId id="277" r:id="rId15"/>
    <p:sldId id="278" r:id="rId16"/>
    <p:sldId id="284" r:id="rId17"/>
    <p:sldId id="285" r:id="rId18"/>
    <p:sldId id="280" r:id="rId19"/>
    <p:sldId id="281" r:id="rId20"/>
    <p:sldId id="282" r:id="rId21"/>
    <p:sldId id="283" r:id="rId22"/>
    <p:sldId id="286" r:id="rId23"/>
    <p:sldId id="287" r:id="rId24"/>
    <p:sldId id="288" r:id="rId25"/>
    <p:sldId id="289" r:id="rId26"/>
    <p:sldId id="264" r:id="rId2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939242996732839E-2"/>
          <c:y val="3.7266435477905098E-2"/>
          <c:w val="0.9240606955380577"/>
          <c:h val="0.585774546891837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1-1FD5-4051-8999-EA8F5F132FF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3-1FD5-4051-8999-EA8F5F132FF4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5-1FD5-4051-8999-EA8F5F132FF4}"/>
              </c:ext>
            </c:extLst>
          </c:dPt>
          <c:dPt>
            <c:idx val="3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7-1FD5-4051-8999-EA8F5F132FF4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делают зарядку</c:v>
                </c:pt>
                <c:pt idx="1">
                  <c:v>жалуются на здоровье</c:v>
                </c:pt>
                <c:pt idx="2">
                  <c:v>кто болеет чаще</c:v>
                </c:pt>
                <c:pt idx="3">
                  <c:v>питаются  "всухомятку"</c:v>
                </c:pt>
                <c:pt idx="4">
                  <c:v>моют руки перед едой</c:v>
                </c:pt>
                <c:pt idx="5">
                  <c:v>не чистят зубы</c:v>
                </c:pt>
                <c:pt idx="6">
                  <c:v>не посещали школу по болезни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34</c:v>
                </c:pt>
                <c:pt idx="1">
                  <c:v>70</c:v>
                </c:pt>
                <c:pt idx="2">
                  <c:v>43</c:v>
                </c:pt>
                <c:pt idx="3">
                  <c:v>60</c:v>
                </c:pt>
                <c:pt idx="4">
                  <c:v>70</c:v>
                </c:pt>
                <c:pt idx="5">
                  <c:v>4</c:v>
                </c:pt>
                <c:pt idx="6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FD5-4051-8999-EA8F5F132FF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делают зарядку</c:v>
                </c:pt>
                <c:pt idx="1">
                  <c:v>жалуются на здоровье</c:v>
                </c:pt>
                <c:pt idx="2">
                  <c:v>кто болеет чаще</c:v>
                </c:pt>
                <c:pt idx="3">
                  <c:v>питаются  "всухомятку"</c:v>
                </c:pt>
                <c:pt idx="4">
                  <c:v>моют руки перед едой</c:v>
                </c:pt>
                <c:pt idx="5">
                  <c:v>не чистят зубы</c:v>
                </c:pt>
                <c:pt idx="6">
                  <c:v>не посещали школу по болезни</c:v>
                </c:pt>
              </c:strCache>
            </c:strRef>
          </c:cat>
          <c:val>
            <c:numRef>
              <c:f>Лист1!$C$2:$C$8</c:f>
            </c:numRef>
          </c:val>
          <c:extLst>
            <c:ext xmlns:c16="http://schemas.microsoft.com/office/drawing/2014/chart" uri="{C3380CC4-5D6E-409C-BE32-E72D297353CC}">
              <c16:uniqueId val="{00000009-1FD5-4051-8999-EA8F5F132FF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делают зарядку</c:v>
                </c:pt>
                <c:pt idx="1">
                  <c:v>жалуются на здоровье</c:v>
                </c:pt>
                <c:pt idx="2">
                  <c:v>кто болеет чаще</c:v>
                </c:pt>
                <c:pt idx="3">
                  <c:v>питаются  "всухомятку"</c:v>
                </c:pt>
                <c:pt idx="4">
                  <c:v>моют руки перед едой</c:v>
                </c:pt>
                <c:pt idx="5">
                  <c:v>не чистят зубы</c:v>
                </c:pt>
                <c:pt idx="6">
                  <c:v>не посещали школу по болезни</c:v>
                </c:pt>
              </c:strCache>
            </c:strRef>
          </c:cat>
          <c:val>
            <c:numRef>
              <c:f>Лист1!$D$2:$D$8</c:f>
            </c:numRef>
          </c:val>
          <c:extLst>
            <c:ext xmlns:c16="http://schemas.microsoft.com/office/drawing/2014/chart" uri="{C3380CC4-5D6E-409C-BE32-E72D297353CC}">
              <c16:uniqueId val="{0000000A-1FD5-4051-8999-EA8F5F132F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197376"/>
        <c:axId val="106198912"/>
      </c:barChart>
      <c:catAx>
        <c:axId val="106197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 i="0" baseline="0">
                <a:solidFill>
                  <a:srgbClr val="7030A0"/>
                </a:solidFill>
              </a:defRPr>
            </a:pPr>
            <a:endParaRPr lang="ru-RU"/>
          </a:p>
        </c:txPr>
        <c:crossAx val="106198912"/>
        <c:crosses val="autoZero"/>
        <c:auto val="1"/>
        <c:lblAlgn val="ctr"/>
        <c:lblOffset val="100"/>
        <c:noMultiLvlLbl val="0"/>
      </c:catAx>
      <c:valAx>
        <c:axId val="106198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6197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151475232910638E-2"/>
          <c:y val="3.444995919381165E-2"/>
          <c:w val="0.9240606955380577"/>
          <c:h val="0.58577454689183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1-5EF2-44EC-B808-938B717534B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3-5EF2-44EC-B808-938B717534B7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5-5EF2-44EC-B808-938B717534B7}"/>
              </c:ext>
            </c:extLst>
          </c:dPt>
          <c:dPt>
            <c:idx val="3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7-5EF2-44EC-B808-938B717534B7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делают зарядку</c:v>
                </c:pt>
                <c:pt idx="1">
                  <c:v>жалуются на здоровье</c:v>
                </c:pt>
                <c:pt idx="2">
                  <c:v>кто болеет чаще</c:v>
                </c:pt>
                <c:pt idx="3">
                  <c:v>питаются  "всухомятку"</c:v>
                </c:pt>
                <c:pt idx="4">
                  <c:v>моют руки перед едой</c:v>
                </c:pt>
                <c:pt idx="5">
                  <c:v>не чистят зубы</c:v>
                </c:pt>
                <c:pt idx="6">
                  <c:v>не посещали школу по болезни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48</c:v>
                </c:pt>
                <c:pt idx="1">
                  <c:v>56</c:v>
                </c:pt>
                <c:pt idx="2">
                  <c:v>38</c:v>
                </c:pt>
                <c:pt idx="3">
                  <c:v>51</c:v>
                </c:pt>
                <c:pt idx="4">
                  <c:v>82</c:v>
                </c:pt>
                <c:pt idx="5">
                  <c:v>2</c:v>
                </c:pt>
                <c:pt idx="6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EF2-44EC-B808-938B717534B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делают зарядку</c:v>
                </c:pt>
                <c:pt idx="1">
                  <c:v>жалуются на здоровье</c:v>
                </c:pt>
                <c:pt idx="2">
                  <c:v>кто болеет чаще</c:v>
                </c:pt>
                <c:pt idx="3">
                  <c:v>питаются  "всухомятку"</c:v>
                </c:pt>
                <c:pt idx="4">
                  <c:v>моют руки перед едой</c:v>
                </c:pt>
                <c:pt idx="5">
                  <c:v>не чистят зубы</c:v>
                </c:pt>
                <c:pt idx="6">
                  <c:v>не посещали школу по болезни</c:v>
                </c:pt>
              </c:strCache>
            </c:strRef>
          </c:cat>
          <c:val>
            <c:numRef>
              <c:f>Лист1!$C$2:$C$8</c:f>
            </c:numRef>
          </c:val>
          <c:extLst>
            <c:ext xmlns:c16="http://schemas.microsoft.com/office/drawing/2014/chart" uri="{C3380CC4-5D6E-409C-BE32-E72D297353CC}">
              <c16:uniqueId val="{00000009-5EF2-44EC-B808-938B717534B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делают зарядку</c:v>
                </c:pt>
                <c:pt idx="1">
                  <c:v>жалуются на здоровье</c:v>
                </c:pt>
                <c:pt idx="2">
                  <c:v>кто болеет чаще</c:v>
                </c:pt>
                <c:pt idx="3">
                  <c:v>питаются  "всухомятку"</c:v>
                </c:pt>
                <c:pt idx="4">
                  <c:v>моют руки перед едой</c:v>
                </c:pt>
                <c:pt idx="5">
                  <c:v>не чистят зубы</c:v>
                </c:pt>
                <c:pt idx="6">
                  <c:v>не посещали школу по болезни</c:v>
                </c:pt>
              </c:strCache>
            </c:strRef>
          </c:cat>
          <c:val>
            <c:numRef>
              <c:f>Лист1!$D$2:$D$8</c:f>
            </c:numRef>
          </c:val>
          <c:extLst>
            <c:ext xmlns:c16="http://schemas.microsoft.com/office/drawing/2014/chart" uri="{C3380CC4-5D6E-409C-BE32-E72D297353CC}">
              <c16:uniqueId val="{0000000A-5EF2-44EC-B808-938B717534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924480"/>
        <c:axId val="105926016"/>
      </c:barChart>
      <c:catAx>
        <c:axId val="1059244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 i="0" baseline="0">
                <a:solidFill>
                  <a:srgbClr val="7030A0"/>
                </a:solidFill>
              </a:defRPr>
            </a:pPr>
            <a:endParaRPr lang="ru-RU"/>
          </a:p>
        </c:txPr>
        <c:crossAx val="105926016"/>
        <c:crosses val="autoZero"/>
        <c:auto val="1"/>
        <c:lblAlgn val="ctr"/>
        <c:lblOffset val="100"/>
        <c:noMultiLvlLbl val="0"/>
      </c:catAx>
      <c:valAx>
        <c:axId val="105926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59244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18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939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33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522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091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42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38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820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065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82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FCDF-F8EA-4651-8913-EE4F86E07FB3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2A46-18F4-4456-A1B6-DA959E271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65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DFCDF-F8EA-4651-8913-EE4F86E07FB3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42A46-18F4-4456-A1B6-DA959E271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414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539552" y="1124744"/>
            <a:ext cx="7772400" cy="780107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Мое самообразование по теме: «Формирование культуры здорового и безопасного образа жизни в начальной школе»</a:t>
            </a: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4355976" y="2060848"/>
            <a:ext cx="4572000" cy="38884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rgbClr val="002060"/>
                </a:solidFill>
              </a:rPr>
              <a:t>«Учитель многое может, и, если все, что он может сделать для укрепления здоровья школьников, он осуществляет, дети вырастут такими, какими мы все хотим их видеть-хорошими, умными и здоровыми »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                                                                                          </a:t>
            </a:r>
            <a:r>
              <a:rPr lang="en-US" sz="2400" dirty="0">
                <a:solidFill>
                  <a:srgbClr val="002060"/>
                </a:solidFill>
              </a:rPr>
              <a:t>   </a:t>
            </a:r>
            <a:r>
              <a:rPr lang="ru-RU" sz="2400" dirty="0">
                <a:solidFill>
                  <a:srgbClr val="002060"/>
                </a:solidFill>
              </a:rPr>
              <a:t>                                                                          </a:t>
            </a:r>
            <a:r>
              <a:rPr lang="en-US" sz="2400" dirty="0">
                <a:solidFill>
                  <a:srgbClr val="002060"/>
                </a:solidFill>
              </a:rPr>
              <a:t>                               </a:t>
            </a:r>
            <a:r>
              <a:rPr lang="ru-RU" sz="2400" dirty="0">
                <a:solidFill>
                  <a:srgbClr val="002060"/>
                </a:solidFill>
              </a:rPr>
              <a:t>(С.М. </a:t>
            </a:r>
            <a:r>
              <a:rPr lang="ru-RU" sz="2400" dirty="0" err="1">
                <a:solidFill>
                  <a:srgbClr val="002060"/>
                </a:solidFill>
              </a:rPr>
              <a:t>Громбах</a:t>
            </a:r>
            <a:r>
              <a:rPr lang="ru-RU" sz="2400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5" name="Picture 4" descr="IMG_06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4" t="26366" r="49153" b="39944"/>
          <a:stretch>
            <a:fillRect/>
          </a:stretch>
        </p:blipFill>
        <p:spPr bwMode="auto">
          <a:xfrm>
            <a:off x="827584" y="2468454"/>
            <a:ext cx="2030413" cy="34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96652" y="515144"/>
            <a:ext cx="8458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defRPr/>
            </a:pPr>
            <a:r>
              <a:rPr lang="ru-RU" sz="3600" b="1" dirty="0" err="1">
                <a:solidFill>
                  <a:srgbClr val="7030A0"/>
                </a:solidFill>
              </a:rPr>
              <a:t>Чулдум</a:t>
            </a:r>
            <a:r>
              <a:rPr lang="ru-RU" sz="3600" b="1" dirty="0">
                <a:solidFill>
                  <a:srgbClr val="7030A0"/>
                </a:solidFill>
              </a:rPr>
              <a:t> Анна Валерьевна</a:t>
            </a:r>
            <a:br>
              <a:rPr lang="ru-RU" sz="3600" b="1" dirty="0">
                <a:solidFill>
                  <a:srgbClr val="7030A0"/>
                </a:solidFill>
              </a:rPr>
            </a:br>
            <a:endParaRPr lang="ru-RU" sz="3600" b="1" i="1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6431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3731" y="332656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	</a:t>
            </a:r>
            <a:r>
              <a:rPr lang="ru-RU" sz="2800" b="1" dirty="0">
                <a:solidFill>
                  <a:schemeClr val="tx2"/>
                </a:solidFill>
              </a:rPr>
              <a:t>Соблюдение правил ЗОЖ укрепляет здоровье и воспитывает характер человека. Древнее китайское изречение гласит : «Мудрый человек предотвращает болезни, а не лечит их»</a:t>
            </a:r>
          </a:p>
          <a:p>
            <a:r>
              <a:rPr lang="ru-RU" sz="2800" b="1" dirty="0">
                <a:solidFill>
                  <a:schemeClr val="tx2"/>
                </a:solidFill>
              </a:rPr>
              <a:t>	Значительную роль в формировании культуры ЗОЖ играет исследовательская работа, которая способствует: </a:t>
            </a:r>
          </a:p>
          <a:p>
            <a:r>
              <a:rPr lang="ru-RU" sz="2800" b="1" dirty="0">
                <a:solidFill>
                  <a:schemeClr val="tx2"/>
                </a:solidFill>
              </a:rPr>
              <a:t>-повышения престижа знаний и умений, навыков и привычек</a:t>
            </a:r>
          </a:p>
          <a:p>
            <a:r>
              <a:rPr lang="ru-RU" sz="2800" b="1" dirty="0">
                <a:solidFill>
                  <a:schemeClr val="tx2"/>
                </a:solidFill>
              </a:rPr>
              <a:t>- Развитию инициативы; познавательной активности и творческих способностей, формированию исследовательской культуры</a:t>
            </a:r>
          </a:p>
          <a:p>
            <a:r>
              <a:rPr lang="ru-RU" sz="2800" b="1" dirty="0">
                <a:solidFill>
                  <a:schemeClr val="tx2"/>
                </a:solidFill>
              </a:rPr>
              <a:t>-Овладению средствами и методами научного поиска.</a:t>
            </a:r>
          </a:p>
        </p:txBody>
      </p:sp>
    </p:spTree>
    <p:extLst>
      <p:ext uri="{BB962C8B-B14F-4D97-AF65-F5344CB8AC3E}">
        <p14:creationId xmlns:p14="http://schemas.microsoft.com/office/powerpoint/2010/main" val="3665710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238" y="-171400"/>
            <a:ext cx="3600400" cy="1440160"/>
          </a:xfrm>
          <a:prstGeom prst="rect">
            <a:avLst/>
          </a:prstGeom>
        </p:spPr>
      </p:pic>
      <p:pic>
        <p:nvPicPr>
          <p:cNvPr id="12" name="Рисунок 11" descr="E:\DCIM\105_FUJI\DSCF547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68" y="35590"/>
            <a:ext cx="3888432" cy="376075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026150" y="1287969"/>
            <a:ext cx="511785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/>
              <a:t>Здоровье дороже </a:t>
            </a:r>
            <a:r>
              <a:rPr lang="ru-RU" sz="3200" dirty="0">
                <a:solidFill>
                  <a:srgbClr val="C00000"/>
                </a:solidFill>
              </a:rPr>
              <a:t>….!</a:t>
            </a:r>
          </a:p>
          <a:p>
            <a:pPr lvl="0"/>
            <a:r>
              <a:rPr lang="ru-RU" sz="3200" dirty="0"/>
              <a:t>Здоров будешь, всего </a:t>
            </a:r>
            <a:r>
              <a:rPr lang="ru-RU" sz="3200" dirty="0">
                <a:solidFill>
                  <a:srgbClr val="C00000"/>
                </a:solidFill>
              </a:rPr>
              <a:t>….</a:t>
            </a:r>
          </a:p>
          <a:p>
            <a:pPr lvl="0"/>
            <a:r>
              <a:rPr lang="ru-RU" sz="3200" dirty="0"/>
              <a:t>Болен – лечись, а здоров –</a:t>
            </a:r>
            <a:r>
              <a:rPr lang="ru-RU" sz="3200" dirty="0">
                <a:solidFill>
                  <a:srgbClr val="C00000"/>
                </a:solidFill>
              </a:rPr>
              <a:t>…</a:t>
            </a:r>
          </a:p>
          <a:p>
            <a:pPr lvl="0"/>
            <a:r>
              <a:rPr lang="ru-RU" sz="3200" dirty="0"/>
              <a:t>Береги платье </a:t>
            </a:r>
            <a:r>
              <a:rPr lang="ru-RU" sz="3200" dirty="0" err="1"/>
              <a:t>снову</a:t>
            </a:r>
            <a:r>
              <a:rPr lang="ru-RU" sz="3200" dirty="0"/>
              <a:t>, а здоровье </a:t>
            </a:r>
            <a:r>
              <a:rPr lang="ru-RU" sz="3200" dirty="0">
                <a:solidFill>
                  <a:srgbClr val="C00000"/>
                </a:solidFill>
              </a:rPr>
              <a:t>...</a:t>
            </a:r>
          </a:p>
          <a:p>
            <a:pPr lvl="0"/>
            <a:r>
              <a:rPr lang="ru-RU" sz="3200" dirty="0"/>
              <a:t>Здоровье не купишь, его разум </a:t>
            </a:r>
            <a:r>
              <a:rPr lang="ru-RU" sz="3200" dirty="0">
                <a:solidFill>
                  <a:srgbClr val="C00000"/>
                </a:solidFill>
              </a:rPr>
              <a:t>...</a:t>
            </a:r>
          </a:p>
          <a:p>
            <a:pPr lvl="0"/>
            <a:r>
              <a:rPr lang="ru-RU" sz="3200" dirty="0"/>
              <a:t>Здоровье дороже </a:t>
            </a:r>
            <a:r>
              <a:rPr lang="ru-RU" sz="3200" dirty="0">
                <a:solidFill>
                  <a:srgbClr val="C00000"/>
                </a:solidFill>
              </a:rPr>
              <a:t>…</a:t>
            </a:r>
          </a:p>
        </p:txBody>
      </p:sp>
      <p:pic>
        <p:nvPicPr>
          <p:cNvPr id="16" name="Picture 10" descr="j023649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04" y="3810524"/>
            <a:ext cx="2602984" cy="304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8603">
            <a:off x="1794963" y="5263605"/>
            <a:ext cx="2904638" cy="116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238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Проанализировав результаты анкетирование 2013-3014  учебного года  вновь провела тестирование для отслеживание результата по данной проблеме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Анкетирование 2014-2015 учебный год 2 класс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369223387"/>
              </p:ext>
            </p:extLst>
          </p:nvPr>
        </p:nvGraphicFramePr>
        <p:xfrm>
          <a:off x="179512" y="1268760"/>
          <a:ext cx="8784976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0018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0891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– </a:t>
            </a:r>
            <a:r>
              <a:rPr lang="ru-RU" sz="2400" b="1" dirty="0">
                <a:solidFill>
                  <a:srgbClr val="002060"/>
                </a:solidFill>
              </a:rPr>
              <a:t>А вот какого человека мы можем назвать здоровым?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Красивый, сутулый, сильный,  ловкий, бледный, румяный, страшный, стройный, толстый, крепкий, неуклюжий, подтянутый.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– Что же необходимо, чтобы быть таким здоровым человеком мы выясним с помощью журнала: «Здорового образа жизни».</a:t>
            </a:r>
          </a:p>
        </p:txBody>
      </p:sp>
      <p:pic>
        <p:nvPicPr>
          <p:cNvPr id="6" name="Рисунок 5" descr="http://festival.1september.ru/articles/606254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3573016"/>
            <a:ext cx="2520280" cy="287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923928" y="324985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1 страница:  «Гигиена»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22915" y="3851265"/>
            <a:ext cx="53975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tx2"/>
                </a:solidFill>
              </a:rPr>
              <a:t>Гигиена – это меры  и действия для сохранения, поддержания здоровья, чистоты.</a:t>
            </a:r>
          </a:p>
        </p:txBody>
      </p:sp>
    </p:spTree>
    <p:extLst>
      <p:ext uri="{BB962C8B-B14F-4D97-AF65-F5344CB8AC3E}">
        <p14:creationId xmlns:p14="http://schemas.microsoft.com/office/powerpoint/2010/main" val="845044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606254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652" y="404664"/>
            <a:ext cx="4414395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436096" y="439267"/>
            <a:ext cx="286809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</a:rPr>
              <a:t>1 страница: </a:t>
            </a:r>
          </a:p>
          <a:p>
            <a:r>
              <a:rPr lang="ru-RU" sz="4000" b="1" dirty="0">
                <a:solidFill>
                  <a:schemeClr val="tx2"/>
                </a:solidFill>
              </a:rPr>
              <a:t>«Гигиена»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6239" y="1810160"/>
            <a:ext cx="38164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</a:rPr>
              <a:t>Гигиена – это меры  и действия для сохранения, поддержания здоровья, чистоты.</a:t>
            </a:r>
          </a:p>
        </p:txBody>
      </p:sp>
    </p:spTree>
    <p:extLst>
      <p:ext uri="{BB962C8B-B14F-4D97-AF65-F5344CB8AC3E}">
        <p14:creationId xmlns:p14="http://schemas.microsoft.com/office/powerpoint/2010/main" val="3521814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rgbClr val="002060"/>
                </a:solidFill>
              </a:rPr>
              <a:t>Кто аккуратен, – тот людям приятен.</a:t>
            </a:r>
          </a:p>
          <a:p>
            <a:pPr lvl="0"/>
            <a:r>
              <a:rPr lang="ru-RU" sz="4800" b="1" dirty="0">
                <a:solidFill>
                  <a:srgbClr val="0070C0"/>
                </a:solidFill>
              </a:rPr>
              <a:t>Не думай быть нарядным, а думай быть опрятным.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1540" y="3717032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Первое, что мы делаем рано утром?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Picture 8" descr="J023646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724400"/>
            <a:ext cx="1722438" cy="172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J023646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848" y="4757869"/>
            <a:ext cx="1722438" cy="172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J023646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983" y="4724400"/>
            <a:ext cx="1722438" cy="172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J023646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24400"/>
            <a:ext cx="1722438" cy="172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551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476672"/>
            <a:ext cx="8229600" cy="85496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1"/>
                </a:solidFill>
              </a:rPr>
              <a:t>Чтоб улыбки нашей свет сохранить на много лет, вы должны соблюдать памятку:</a:t>
            </a:r>
            <a:br>
              <a:rPr lang="ru-RU" b="1" dirty="0">
                <a:solidFill>
                  <a:schemeClr val="accent1"/>
                </a:solidFill>
              </a:rPr>
            </a:b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349" y="1484784"/>
            <a:ext cx="5688632" cy="18002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3600" b="1" dirty="0"/>
              <a:t>Чисти зубы два раза в день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1916832"/>
            <a:ext cx="5832648" cy="1800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3600" b="1" dirty="0"/>
              <a:t>Ешь здоровую пищу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96715" y="2805661"/>
            <a:ext cx="6823992" cy="1800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4000" b="1" dirty="0"/>
              <a:t>Меняй зубную щётку каждые три месяца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61077" y="3429000"/>
            <a:ext cx="6823992" cy="1800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3200" b="1" dirty="0"/>
              <a:t>Посещай стоматолога два раза в год</a:t>
            </a:r>
          </a:p>
        </p:txBody>
      </p:sp>
      <p:sp>
        <p:nvSpPr>
          <p:cNvPr id="19" name="Объект 18"/>
          <p:cNvSpPr>
            <a:spLocks noGrp="1"/>
          </p:cNvSpPr>
          <p:nvPr>
            <p:ph idx="1"/>
          </p:nvPr>
        </p:nvSpPr>
        <p:spPr>
          <a:xfrm>
            <a:off x="611560" y="4605861"/>
            <a:ext cx="6823992" cy="19585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lvl="0" indent="0">
              <a:buNone/>
            </a:pPr>
            <a:r>
              <a:rPr lang="ru-RU" sz="3600" b="1" dirty="0"/>
              <a:t>Не грызи орехи, ручки, ногти и твёрдые предметы</a:t>
            </a:r>
          </a:p>
        </p:txBody>
      </p:sp>
    </p:spTree>
    <p:extLst>
      <p:ext uri="{BB962C8B-B14F-4D97-AF65-F5344CB8AC3E}">
        <p14:creationId xmlns:p14="http://schemas.microsoft.com/office/powerpoint/2010/main" val="330619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  <p:bldP spid="16" grpId="0" animBg="1"/>
      <p:bldP spid="1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2924944"/>
            <a:ext cx="529208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 «Надо, надо  умываться по утрам и вечерам…»</a:t>
            </a:r>
            <a:br>
              <a:rPr lang="ru-RU" sz="2800" b="1" dirty="0">
                <a:solidFill>
                  <a:schemeClr val="tx2"/>
                </a:solidFill>
              </a:rPr>
            </a:br>
            <a:r>
              <a:rPr lang="ru-RU" sz="2800" b="1" dirty="0">
                <a:solidFill>
                  <a:schemeClr val="tx2"/>
                </a:solidFill>
              </a:rPr>
              <a:t>Конечно, надо не только умываться. Надо мыть руки, чистить зубы, принимать душ, мыться с мылом и мочалкой, чистить обувь и одежду, проветривать помещение, регулярно делать влажную уборку в квартире, содержать в чистоте свой двор, никогда не бросать на улицах мусор мимо урны… Здоровый образ жизни начинается с чистоты!</a:t>
            </a:r>
            <a:br>
              <a:rPr lang="ru-RU" sz="2800" b="1" dirty="0">
                <a:solidFill>
                  <a:schemeClr val="tx2"/>
                </a:solidFill>
              </a:rPr>
            </a:b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4" name="Объект 3" descr="http://img0.liveinternet.ru/images/attach/c/2/67/869/67869213_1292344302_07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3240360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00373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6500" b="1" dirty="0">
                <a:solidFill>
                  <a:srgbClr val="7030A0"/>
                </a:solidFill>
              </a:rPr>
              <a:t>Содержи в чистоте своё тело, одежду и жилище. Корней Иванович Чуковский не зря говорил: «Надо, надо  умываться по утрам и вечерам…»</a:t>
            </a:r>
            <a:br>
              <a:rPr lang="ru-RU" sz="6500" b="1" dirty="0">
                <a:solidFill>
                  <a:srgbClr val="7030A0"/>
                </a:solidFill>
              </a:rPr>
            </a:br>
            <a:r>
              <a:rPr lang="ru-RU" sz="6500" b="1" dirty="0">
                <a:solidFill>
                  <a:srgbClr val="7030A0"/>
                </a:solidFill>
              </a:rPr>
              <a:t>Конечно, надо не только умываться. Надо мыть руки, чистить зубы, принимать душ, мыться с мылом и мочалкой, чистить обувь и одежду, проветривать помещение, регулярно делать влажную уборку в квартире, содержать в чистоте свой двор, никогда не бросать на улицах мусор мимо урны… Здоровый образ жизни начинается с чистоты!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13" descr="2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5411803"/>
            <a:ext cx="1152128" cy="1603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2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9326" y="5512785"/>
            <a:ext cx="1080120" cy="150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2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075035"/>
            <a:ext cx="1439863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2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0"/>
            <a:ext cx="1439863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7416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540552" cy="634082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7030A0"/>
                </a:solidFill>
              </a:rPr>
              <a:t>2 страница: «Правильное питание»</a:t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 descr="http://festival.1september.ru/articles/606254/img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1124744"/>
            <a:ext cx="352839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9424" y="1124743"/>
            <a:ext cx="51845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Здоровое питание – одна из основ здорового образа жизни.</a:t>
            </a:r>
            <a:br>
              <a:rPr lang="ru-RU" sz="2800" b="1" dirty="0">
                <a:solidFill>
                  <a:schemeClr val="tx2"/>
                </a:solidFill>
              </a:rPr>
            </a:br>
            <a:r>
              <a:rPr lang="ru-RU" sz="2800" b="1" dirty="0">
                <a:solidFill>
                  <a:schemeClr val="tx2"/>
                </a:solidFill>
              </a:rPr>
              <a:t>Какое питание можно назвать здоровым?</a:t>
            </a:r>
            <a:br>
              <a:rPr lang="ru-RU" sz="2800" b="1" dirty="0">
                <a:solidFill>
                  <a:schemeClr val="tx2"/>
                </a:solidFill>
              </a:rPr>
            </a:br>
            <a:r>
              <a:rPr lang="ru-RU" sz="2800" b="1" dirty="0">
                <a:solidFill>
                  <a:schemeClr val="tx2"/>
                </a:solidFill>
              </a:rPr>
              <a:t>Разнообразное, однообразное, богатое овощами и фруктами, богатое сладостями, регулярное, от случая к случаю, без спешки, второпях.</a:t>
            </a:r>
            <a:br>
              <a:rPr lang="ru-RU" sz="2800" b="1" dirty="0">
                <a:solidFill>
                  <a:schemeClr val="tx2"/>
                </a:solidFill>
              </a:rPr>
            </a:br>
            <a:r>
              <a:rPr lang="ru-RU" sz="2800" b="1" dirty="0">
                <a:solidFill>
                  <a:schemeClr val="tx2"/>
                </a:solidFill>
              </a:rPr>
              <a:t>Подумай о том, правильно ли ты питаешься. Если нет, постарайся поправить дело.</a:t>
            </a:r>
          </a:p>
        </p:txBody>
      </p:sp>
    </p:spTree>
    <p:extLst>
      <p:ext uri="{BB962C8B-B14F-4D97-AF65-F5344CB8AC3E}">
        <p14:creationId xmlns:p14="http://schemas.microsoft.com/office/powerpoint/2010/main" val="1404132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60031" y="2492376"/>
            <a:ext cx="3488631" cy="63579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endParaRPr lang="ru-RU" sz="6600" dirty="0"/>
          </a:p>
          <a:p>
            <a:pPr>
              <a:lnSpc>
                <a:spcPct val="90000"/>
              </a:lnSpc>
            </a:pPr>
            <a:endParaRPr lang="ru-RU" b="0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endParaRPr lang="ru-RU" b="0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endParaRPr lang="ru-RU" b="0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endParaRPr lang="ru-RU" b="0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endParaRPr lang="ru-RU" b="0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endParaRPr lang="ru-RU" b="0" dirty="0">
              <a:solidFill>
                <a:srgbClr val="0000FF"/>
              </a:solidFill>
            </a:endParaRPr>
          </a:p>
        </p:txBody>
      </p:sp>
      <p:pic>
        <p:nvPicPr>
          <p:cNvPr id="27659" name="Picture 11" descr="Изображение 64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69119"/>
            <a:ext cx="1366837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2"/>
          <p:cNvSpPr txBox="1">
            <a:spLocks noChangeArrowheads="1"/>
          </p:cNvSpPr>
          <p:nvPr/>
        </p:nvSpPr>
        <p:spPr>
          <a:xfrm>
            <a:off x="499826" y="1412776"/>
            <a:ext cx="4176836" cy="4367312"/>
          </a:xfrm>
          <a:prstGeom prst="rect">
            <a:avLst/>
          </a:prstGeom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120" y="328613"/>
            <a:ext cx="1676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0992" y="569119"/>
            <a:ext cx="853052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ребенка отнесено к приоритетным направлениям социальной политики в области образования. Обеспечить физическое, психическое и духовное здоровье младшего школьника сегодня – значит обеспечить здоровье всего общества завтра. Здоровье, здоровый образ жизни и безопасность детей – одно из  направлений моей воспитательной работы в классе. 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 	Девиз нашего класса:</a:t>
            </a:r>
            <a:endParaRPr lang="en-US" sz="2400" dirty="0">
              <a:solidFill>
                <a:srgbClr val="7030A0"/>
              </a:solidFill>
            </a:endParaRP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 « </a:t>
            </a:r>
            <a:r>
              <a:rPr lang="ru-RU" sz="2400" b="1" dirty="0">
                <a:solidFill>
                  <a:srgbClr val="7030A0"/>
                </a:solidFill>
              </a:rPr>
              <a:t>Спорт у нас каждый день, ЗОЖ у нас круглый год» </a:t>
            </a:r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68960"/>
            <a:ext cx="490139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3803899"/>
      </p:ext>
    </p:extLst>
  </p:cSld>
  <p:clrMapOvr>
    <a:masterClrMapping/>
  </p:clrMapOvr>
  <p:transition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3 страница: «Режим дня»</a:t>
            </a:r>
            <a:br>
              <a:rPr lang="ru-RU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Объект 3" descr="http://festival.1september.ru/articles/606254/img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908720"/>
            <a:ext cx="388843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3968" y="836712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– Давайте обсудим, какой должен быть режим у школьников. Ответы детей.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Сочетайте труд и отдых.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Учёба в школе, выполнение домашних заданий – серьёзный труд. Бывает, что третьеклассник занят не меньше взрослого. Чтобы при этом сохранить здоровье, надо обязательно чередовать труд с отдыхом.</a:t>
            </a:r>
          </a:p>
        </p:txBody>
      </p:sp>
    </p:spTree>
    <p:extLst>
      <p:ext uri="{BB962C8B-B14F-4D97-AF65-F5344CB8AC3E}">
        <p14:creationId xmlns:p14="http://schemas.microsoft.com/office/powerpoint/2010/main" val="13210917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А теперь давайте подведём итог: каким же должен быть правильный режим дня?</a:t>
            </a:r>
            <a:br>
              <a:rPr lang="ru-RU" b="1" dirty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1. Зарядка;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2. Умывание;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3. Завтрак;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4. Школьные уроки;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5. Обед;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6. Прогулка;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7. Домашнее задание;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8. Прогулка;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9. Игры по интересам, чтение книг;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10. Душ;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11. Сон.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savepic.net/173876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84175"/>
            <a:ext cx="2350135" cy="29002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0086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1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Физкультминутка</a:t>
            </a:r>
            <a:br>
              <a:rPr lang="ru-RU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324528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7030A0"/>
                </a:solidFill>
              </a:rPr>
              <a:t>1. Изображаем жирафа. </a:t>
            </a:r>
            <a:r>
              <a:rPr lang="ru-RU" sz="2800" b="1" i="1" dirty="0">
                <a:solidFill>
                  <a:srgbClr val="7030A0"/>
                </a:solidFill>
              </a:rPr>
              <a:t>(Поднимаем голову вверх, опускаем вниз, выполняем круговые движения головой вправо, влево).</a:t>
            </a:r>
            <a:br>
              <a:rPr lang="ru-RU" sz="2800" b="1" dirty="0">
                <a:solidFill>
                  <a:srgbClr val="7030A0"/>
                </a:solidFill>
              </a:rPr>
            </a:br>
            <a:r>
              <a:rPr lang="ru-RU" sz="2800" b="1" dirty="0">
                <a:solidFill>
                  <a:srgbClr val="7030A0"/>
                </a:solidFill>
              </a:rPr>
              <a:t>2. Изображаем осьминога.  </a:t>
            </a:r>
            <a:r>
              <a:rPr lang="ru-RU" sz="2800" b="1" i="1" dirty="0">
                <a:solidFill>
                  <a:srgbClr val="7030A0"/>
                </a:solidFill>
              </a:rPr>
              <a:t>(Выполняем круговые движения плечами назад, затем вперёд. Вытягиваем поочерёдно руки вперёд, в стороны).</a:t>
            </a:r>
            <a:br>
              <a:rPr lang="ru-RU" sz="2800" b="1" dirty="0">
                <a:solidFill>
                  <a:srgbClr val="7030A0"/>
                </a:solidFill>
              </a:rPr>
            </a:br>
            <a:r>
              <a:rPr lang="ru-RU" sz="2800" b="1" dirty="0">
                <a:solidFill>
                  <a:srgbClr val="7030A0"/>
                </a:solidFill>
              </a:rPr>
              <a:t>3. Изображаем птицу. </a:t>
            </a:r>
            <a:r>
              <a:rPr lang="ru-RU" sz="2800" b="1" i="1" dirty="0">
                <a:solidFill>
                  <a:srgbClr val="7030A0"/>
                </a:solidFill>
              </a:rPr>
              <a:t>(Руки поднять, опустить, имитируя движения крыльев. Выполнить круговые движения руками).</a:t>
            </a:r>
            <a:br>
              <a:rPr lang="ru-RU" sz="2800" b="1" dirty="0">
                <a:solidFill>
                  <a:srgbClr val="7030A0"/>
                </a:solidFill>
              </a:rPr>
            </a:br>
            <a:r>
              <a:rPr lang="ru-RU" sz="2800" b="1" dirty="0">
                <a:solidFill>
                  <a:srgbClr val="7030A0"/>
                </a:solidFill>
              </a:rPr>
              <a:t>4. Изображаем обезьяну. </a:t>
            </a:r>
            <a:r>
              <a:rPr lang="ru-RU" sz="2800" b="1" i="1" dirty="0">
                <a:solidFill>
                  <a:srgbClr val="7030A0"/>
                </a:solidFill>
              </a:rPr>
              <a:t>(Наклон вперёд, назад, вправо, влево. Выполняем круговые движения правой ногой, затем левой ногой).</a:t>
            </a:r>
            <a:br>
              <a:rPr lang="ru-RU" sz="2800" b="1" dirty="0">
                <a:solidFill>
                  <a:srgbClr val="7030A0"/>
                </a:solidFill>
              </a:rPr>
            </a:br>
            <a:r>
              <a:rPr lang="ru-RU" sz="2800" b="1" dirty="0">
                <a:solidFill>
                  <a:srgbClr val="7030A0"/>
                </a:solidFill>
              </a:rPr>
              <a:t>5. Изображаем кошку. </a:t>
            </a:r>
            <a:r>
              <a:rPr lang="ru-RU" sz="2800" b="1" i="1" dirty="0">
                <a:solidFill>
                  <a:srgbClr val="7030A0"/>
                </a:solidFill>
              </a:rPr>
              <a:t>(Потягивание всем телом, встать на цыпочки, вытянув сначала правую, затем левую руку).</a:t>
            </a:r>
            <a:endParaRPr lang="ru-RU" sz="28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35834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4 страница: «Спортивная»</a:t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 descr="http://festival.1september.ru/articles/606254/img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548680"/>
            <a:ext cx="396044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357686" y="764705"/>
            <a:ext cx="4786314" cy="5236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Больше двигайся! Малоподвижный образ жизни вредит здоровью, поэтому старайся больше двигаться. Утром делай зарядку. Почаще играй в подвижные игры, особенно на свежем воздухе. Занимайся физическим трудом, физкультурой. Если есть возможность, посещай бассейн. Лыжи, плавание, спортивные игры надёжно служат здоровью детей и взрослых во всём мире. </a:t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2845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/>
                </a:solidFill>
              </a:rPr>
              <a:t>Итак, мы озвучили всё основное, что поможет нам сохранить и укрепить здоровье.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rgbClr val="7030A0"/>
                </a:solidFill>
              </a:rPr>
              <a:t>красивыми</a:t>
            </a:r>
            <a:br>
              <a:rPr lang="ru-RU" sz="4000" b="1" dirty="0">
                <a:solidFill>
                  <a:srgbClr val="7030A0"/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>сильными</a:t>
            </a:r>
            <a:br>
              <a:rPr lang="ru-RU" sz="4000" b="1" dirty="0">
                <a:solidFill>
                  <a:srgbClr val="7030A0"/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>ловкими</a:t>
            </a:r>
            <a:br>
              <a:rPr lang="ru-RU" sz="4000" b="1" dirty="0">
                <a:solidFill>
                  <a:srgbClr val="7030A0"/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>румяными</a:t>
            </a:r>
            <a:br>
              <a:rPr lang="ru-RU" sz="4000" b="1" dirty="0">
                <a:solidFill>
                  <a:srgbClr val="7030A0"/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>стройными</a:t>
            </a:r>
            <a:br>
              <a:rPr lang="ru-RU" sz="4000" b="1" dirty="0">
                <a:solidFill>
                  <a:srgbClr val="7030A0"/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>крепкими</a:t>
            </a:r>
            <a:br>
              <a:rPr lang="ru-RU" sz="4000" b="1" dirty="0">
                <a:solidFill>
                  <a:srgbClr val="7030A0"/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>подтянутыми</a:t>
            </a:r>
          </a:p>
          <a:p>
            <a:pPr marL="0" indent="0">
              <a:buNone/>
            </a:pP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4" name="Picture 14" descr="Изображение 85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353" y="1700808"/>
            <a:ext cx="4148286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3121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2616" y="260648"/>
            <a:ext cx="5616624" cy="7647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Кроссворд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://festival.1september.ru/articles/606254/img5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581708"/>
            <a:ext cx="8136904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779912" y="51858"/>
            <a:ext cx="4392488" cy="10008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/>
          </a:p>
          <a:p>
            <a:r>
              <a:rPr lang="ru-RU" sz="14400" b="1" dirty="0">
                <a:solidFill>
                  <a:schemeClr val="accent1"/>
                </a:solidFill>
              </a:rPr>
              <a:t>«Здоровье»</a:t>
            </a:r>
            <a:br>
              <a:rPr lang="ru-RU" sz="14400" dirty="0"/>
            </a:br>
            <a:endParaRPr lang="ru-RU" sz="14400" dirty="0"/>
          </a:p>
        </p:txBody>
      </p:sp>
    </p:spTree>
    <p:extLst>
      <p:ext uri="{BB962C8B-B14F-4D97-AF65-F5344CB8AC3E}">
        <p14:creationId xmlns:p14="http://schemas.microsoft.com/office/powerpoint/2010/main" val="220509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61"/>
            <a:ext cx="9144000" cy="6847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02" y="3914010"/>
            <a:ext cx="4104456" cy="19442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373216"/>
            <a:ext cx="820455" cy="9310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90" y="5229200"/>
            <a:ext cx="1245867" cy="9717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6349">
            <a:off x="5657401" y="3619415"/>
            <a:ext cx="1097923" cy="99880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65421" y="1620095"/>
            <a:ext cx="857857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0066"/>
                </a:solidFill>
              </a:rPr>
              <a:t>Каждый человек должен заботиться  о своём здоровье. Ведь никто не позаботится о тебе лучше, чем ты сам. Я желаю вам здоровья!</a:t>
            </a:r>
          </a:p>
          <a:p>
            <a:r>
              <a:rPr lang="ru-RU" sz="4000" b="1" dirty="0">
                <a:solidFill>
                  <a:srgbClr val="000066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94372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451" y="620688"/>
            <a:ext cx="87129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	</a:t>
            </a:r>
            <a:r>
              <a:rPr lang="ru-RU" sz="2400" dirty="0"/>
              <a:t>Я считаю, что необходимо еще в начальном звене научить детей воспринимать свою жизнь и здоровье, как величайшую ценность, дарованную нам. Поэтому с первого дня поступления ребенка в школу  начинаю работу по формированию здорового образа жизни. Эта задача включает в себя формирование у ребенка основ физиологической, физической, психической и интеллектуальной культуры. </a:t>
            </a:r>
          </a:p>
        </p:txBody>
      </p:sp>
      <p:pic>
        <p:nvPicPr>
          <p:cNvPr id="3" name="Picture 4" descr="C:\Users\завуч\Documents\дети-детям 9май\DSC00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5935" y="3419223"/>
            <a:ext cx="3877985" cy="2908489"/>
          </a:xfrm>
          <a:prstGeom prst="snip2DiagRect">
            <a:avLst/>
          </a:prstGeom>
          <a:noFill/>
        </p:spPr>
      </p:pic>
      <p:pic>
        <p:nvPicPr>
          <p:cNvPr id="4" name="Рисунок 3" descr="E:\DCIM\111CANON\IMG_116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" y="3573016"/>
            <a:ext cx="3215268" cy="24651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1721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Работа строится по следующим направлениям: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1224136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2000" b="1" dirty="0">
                <a:solidFill>
                  <a:schemeClr val="tx2"/>
                </a:solidFill>
              </a:rPr>
              <a:t>Диагностика, коррекция и развитие учащихся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chemeClr val="tx2"/>
                </a:solidFill>
              </a:rPr>
              <a:t>Формирование </a:t>
            </a:r>
            <a:r>
              <a:rPr lang="ru-RU" sz="2000" b="1" dirty="0" err="1">
                <a:solidFill>
                  <a:schemeClr val="tx2"/>
                </a:solidFill>
              </a:rPr>
              <a:t>здоровьесберегающих</a:t>
            </a:r>
            <a:r>
              <a:rPr lang="ru-RU" sz="2000" b="1" dirty="0">
                <a:solidFill>
                  <a:schemeClr val="tx2"/>
                </a:solidFill>
              </a:rPr>
              <a:t> знаний у учащихся и их родителей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chemeClr val="tx2"/>
                </a:solidFill>
              </a:rPr>
              <a:t>Соблюдение санитарных норм и правил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chemeClr val="tx2"/>
                </a:solidFill>
              </a:rPr>
              <a:t>Выполнение мероприятий по укреплению и сохранению здоровья у учащихся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tx2"/>
                </a:solidFill>
              </a:rPr>
              <a:t>                    Результаты анкетирование 2013- 2014 учебный год</a:t>
            </a:r>
          </a:p>
          <a:p>
            <a:pPr>
              <a:buFontTx/>
              <a:buChar char="-"/>
            </a:pPr>
            <a:endParaRPr lang="ru-RU" sz="20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21513907"/>
              </p:ext>
            </p:extLst>
          </p:nvPr>
        </p:nvGraphicFramePr>
        <p:xfrm>
          <a:off x="251520" y="2348880"/>
          <a:ext cx="8568952" cy="450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2757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232" y="0"/>
            <a:ext cx="849694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	</a:t>
            </a:r>
            <a:r>
              <a:rPr lang="ru-RU" sz="2400" dirty="0">
                <a:solidFill>
                  <a:srgbClr val="7030A0"/>
                </a:solidFill>
              </a:rPr>
              <a:t>Таким образом, были выявлены</a:t>
            </a:r>
            <a:r>
              <a:rPr lang="ru-RU" sz="2400" b="1" dirty="0">
                <a:solidFill>
                  <a:srgbClr val="7030A0"/>
                </a:solidFill>
              </a:rPr>
              <a:t> проблемы, требующие особого внимания:</a:t>
            </a:r>
            <a:endParaRPr lang="ru-RU" sz="2400" dirty="0">
              <a:solidFill>
                <a:srgbClr val="7030A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Здоровье и здоровый образ жизни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Режим дня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Основы рационального питания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Личная гигиена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Значение физкультуры и закаливания  для сохранения  здоровья</a:t>
            </a:r>
          </a:p>
          <a:p>
            <a:r>
              <a:rPr lang="ru-RU" sz="2400" dirty="0">
                <a:solidFill>
                  <a:srgbClr val="7030A0"/>
                </a:solidFill>
              </a:rPr>
              <a:t>В связи с этим </a:t>
            </a:r>
            <a:r>
              <a:rPr lang="ru-RU" sz="2400" b="1" dirty="0">
                <a:solidFill>
                  <a:srgbClr val="7030A0"/>
                </a:solidFill>
              </a:rPr>
              <a:t>был составлен тематический план проведения классных часов,</a:t>
            </a:r>
            <a:r>
              <a:rPr lang="ru-RU" sz="2400" dirty="0">
                <a:solidFill>
                  <a:srgbClr val="7030A0"/>
                </a:solidFill>
              </a:rPr>
              <a:t> внеклассных мероприятий, бесед,  игр, экскурсий введены часы «Уроки здоровья», ежедневно  проводилась общеукрепляющая зарядка.</a:t>
            </a:r>
          </a:p>
        </p:txBody>
      </p:sp>
      <p:pic>
        <p:nvPicPr>
          <p:cNvPr id="3" name="Рисунок 2" descr="E:\DCIM\105CANON\IMG_054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509120"/>
            <a:ext cx="3240360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E:\DCIM\106CANON\IMG_063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09120"/>
            <a:ext cx="3384376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3596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485" y="52738"/>
            <a:ext cx="8568952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По формированию здорового и безопасного образа жизни   запланированы   следующие  классные  часы: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/>
              <a:t>Чтобы гриппа не бояться, надо, братцы, закаляться.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/>
              <a:t>Чтоб болезней не бояться, надо спортом заниматься.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/>
              <a:t>Каждый знает, что режим в жизни всем необходим.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/>
              <a:t>Знай правила движения, как таблицу умножения!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/>
              <a:t>Шалости и травмы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/>
              <a:t>Чем можно отравиться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/>
              <a:t>Гигиена и здоровье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000" dirty="0"/>
              <a:t>Питание и здоровье</a:t>
            </a:r>
          </a:p>
        </p:txBody>
      </p:sp>
    </p:spTree>
    <p:extLst>
      <p:ext uri="{BB962C8B-B14F-4D97-AF65-F5344CB8AC3E}">
        <p14:creationId xmlns:p14="http://schemas.microsoft.com/office/powerpoint/2010/main" val="2191413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313" y="117693"/>
            <a:ext cx="885698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Кроме того, рекомендую проводить беседы и практические занятия с учащимися по разделам:</a:t>
            </a:r>
          </a:p>
          <a:p>
            <a:r>
              <a:rPr lang="ru-RU" sz="2400" b="1" i="1" u="sng" dirty="0"/>
              <a:t>Личная гигиена</a:t>
            </a:r>
            <a:endParaRPr lang="ru-RU" sz="2400" b="1" i="1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Чтобы зубы не болели (беседа - практикум)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Беречь глаз, как алмаз (беседа, практическое занятие на </a:t>
            </a:r>
            <a:r>
              <a:rPr lang="ru-RU" sz="2400" dirty="0" err="1"/>
              <a:t>офтальмотренажере</a:t>
            </a:r>
            <a:r>
              <a:rPr lang="ru-RU" sz="2400" dirty="0"/>
              <a:t>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Да здравствует мыло душистое! (беседа – практикум)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Слово о носовом платке (беседа)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Солнце, воздух и вода – наши лучшие друзья! (игры на свежем воздухе).</a:t>
            </a:r>
          </a:p>
          <a:p>
            <a:r>
              <a:rPr lang="ru-RU" sz="2400" b="1" i="1" u="sng" dirty="0"/>
              <a:t>Профилактика вредных привычек:</a:t>
            </a:r>
            <a:endParaRPr lang="ru-RU" sz="2400" b="1" i="1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О хороших привычках (деловая игра)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Умей отдыхать (беседа)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Растите стройными! (беседа – практикум)</a:t>
            </a:r>
          </a:p>
          <a:p>
            <a:r>
              <a:rPr lang="ru-RU" sz="2400" b="1" i="1" u="sng" dirty="0"/>
              <a:t>Здоровый образ жизни:</a:t>
            </a:r>
            <a:endParaRPr lang="ru-RU" sz="2400" b="1" i="1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Ты и компьютер (беседа)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Телевидение и  здоровье (беседа, просмотр фильма)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Всей семьей на природу! (поход)</a:t>
            </a:r>
          </a:p>
        </p:txBody>
      </p:sp>
    </p:spTree>
    <p:extLst>
      <p:ext uri="{BB962C8B-B14F-4D97-AF65-F5344CB8AC3E}">
        <p14:creationId xmlns:p14="http://schemas.microsoft.com/office/powerpoint/2010/main" val="3774081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114" y="620688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	Беседе отводится важная роль. Дети участвуют в беседе в форме диалога, выступают с заранее приготовленным по теме сообщением или делятся опытом из собственной жизни. </a:t>
            </a:r>
          </a:p>
          <a:p>
            <a:r>
              <a:rPr lang="ru-RU" sz="3200" dirty="0"/>
              <a:t>Необходимым звеном в организации воспитания здорового образа жизни являются коллективные творческие дела, например, «Путешествие по станциям Здоровья» или занятие на тему «Вежливое слово должен знать каждый», где рассматриваются аспекты нравственного здоровья учащихся.</a:t>
            </a:r>
          </a:p>
        </p:txBody>
      </p:sp>
    </p:spTree>
    <p:extLst>
      <p:ext uri="{BB962C8B-B14F-4D97-AF65-F5344CB8AC3E}">
        <p14:creationId xmlns:p14="http://schemas.microsoft.com/office/powerpoint/2010/main" val="1023695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3731" y="332656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	В период учебы в начальной школе у детей формируется осанка, идет активный рост и развитие всех систем организма. На уроках я использую различные комплексы упражнений, направленные на профилактику и коррекцию нарушений осанки, укрепление глазной мышцы  и общее оздоровление организма. Также использую массаж пальцев рук. Большое внимание уделяю проведению оздоровительных физкультминуток  – это обязательный компонент школьного урока. Время урока после физкультминутки используется более эффективно. Ребята становятся активнее, усиливается их внимание, интерес к уроку. Регулярное проведение на уроках физкультминуток способствует улучшению психоэмоционального состояния учащихся. Постоянно проводятся оздоровительные минутки  с участием самих детей. </a:t>
            </a:r>
          </a:p>
        </p:txBody>
      </p:sp>
    </p:spTree>
    <p:extLst>
      <p:ext uri="{BB962C8B-B14F-4D97-AF65-F5344CB8AC3E}">
        <p14:creationId xmlns:p14="http://schemas.microsoft.com/office/powerpoint/2010/main" val="4811543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650</Words>
  <Application>Microsoft Office PowerPoint</Application>
  <PresentationFormat>Экран (4:3)</PresentationFormat>
  <Paragraphs>102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Работа строится по следующим направлениям: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Проанализировав результаты анкетирование 2013-3014  учебного года  вновь провела тестирование для отслеживание результата по данной проблеме Анкетирование 2014-2015 учебный год 2 класс</vt:lpstr>
      <vt:lpstr>Презентация PowerPoint</vt:lpstr>
      <vt:lpstr>Презентация PowerPoint</vt:lpstr>
      <vt:lpstr>Презентация PowerPoint</vt:lpstr>
      <vt:lpstr>Чтоб улыбки нашей свет сохранить на много лет, вы должны соблюдать памятку: </vt:lpstr>
      <vt:lpstr> «Надо, надо  умываться по утрам и вечерам…» Конечно, надо не только умываться. Надо мыть руки, чистить зубы, принимать душ, мыться с мылом и мочалкой, чистить обувь и одежду, проветривать помещение, регулярно делать влажную уборку в квартире, содержать в чистоте свой двор, никогда не бросать на улицах мусор мимо урны… Здоровый образ жизни начинается с чистоты! </vt:lpstr>
      <vt:lpstr>Презентация PowerPoint</vt:lpstr>
      <vt:lpstr>2 страница: «Правильное питание» </vt:lpstr>
      <vt:lpstr>3 страница: «Режим дня» </vt:lpstr>
      <vt:lpstr>А теперь давайте подведём итог: каким же должен быть правильный режим дня? </vt:lpstr>
      <vt:lpstr>Физкультминутка </vt:lpstr>
      <vt:lpstr>4 страница: «Спортивная» </vt:lpstr>
      <vt:lpstr>Итак, мы озвучили всё основное, что поможет нам сохранить и укрепить здоровье. </vt:lpstr>
      <vt:lpstr>Кроссворд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Доржу</cp:lastModifiedBy>
  <cp:revision>66</cp:revision>
  <cp:lastPrinted>2015-11-06T13:55:10Z</cp:lastPrinted>
  <dcterms:created xsi:type="dcterms:W3CDTF">2012-02-11T14:57:47Z</dcterms:created>
  <dcterms:modified xsi:type="dcterms:W3CDTF">2017-02-13T16:29:56Z</dcterms:modified>
</cp:coreProperties>
</file>