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5" r:id="rId3"/>
    <p:sldId id="258" r:id="rId4"/>
    <p:sldId id="266" r:id="rId5"/>
    <p:sldId id="260" r:id="rId6"/>
    <p:sldId id="263" r:id="rId7"/>
    <p:sldId id="268" r:id="rId8"/>
    <p:sldId id="262" r:id="rId9"/>
    <p:sldId id="264" r:id="rId10"/>
    <p:sldId id="270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0" autoAdjust="0"/>
    <p:restoredTop sz="94704" autoAdjust="0"/>
  </p:normalViewPr>
  <p:slideViewPr>
    <p:cSldViewPr>
      <p:cViewPr varScale="1">
        <p:scale>
          <a:sx n="92" d="100"/>
          <a:sy n="92" d="100"/>
        </p:scale>
        <p:origin x="-5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978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407764-97C1-48EF-B2B7-320A92580744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4F3532-BD4F-4C26-895E-FEF94BD32A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A35457-EAFF-4DD1-BEA2-7AB8FB439FAC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4B3288-4F0E-4A9E-A6F4-52B775557C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75749E8-81D6-4E03-8A95-6149EE95137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67B4733-6D95-4469-84D8-5265FEE0EDDC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B198AE7-1794-4579-8775-8F646A2928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10000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B4733-6D95-4469-84D8-5265FEE0EDDC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98AE7-1794-4579-8775-8F646A2928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0000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B4733-6D95-4469-84D8-5265FEE0EDDC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98AE7-1794-4579-8775-8F646A2928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0000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67B4733-6D95-4469-84D8-5265FEE0EDDC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B198AE7-1794-4579-8775-8F646A2928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 advTm="10000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67B4733-6D95-4469-84D8-5265FEE0EDDC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B198AE7-1794-4579-8775-8F646A2928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Tm="10000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B4733-6D95-4469-84D8-5265FEE0EDDC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98AE7-1794-4579-8775-8F646A2928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 advTm="10000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B4733-6D95-4469-84D8-5265FEE0EDDC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98AE7-1794-4579-8775-8F646A2928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 advTm="10000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67B4733-6D95-4469-84D8-5265FEE0EDDC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B198AE7-1794-4579-8775-8F646A2928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 advTm="10000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B4733-6D95-4469-84D8-5265FEE0EDDC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98AE7-1794-4579-8775-8F646A2928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0000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67B4733-6D95-4469-84D8-5265FEE0EDDC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B198AE7-1794-4579-8775-8F646A2928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10000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67B4733-6D95-4469-84D8-5265FEE0EDDC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B198AE7-1794-4579-8775-8F646A2928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 advTm="10000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67B4733-6D95-4469-84D8-5265FEE0EDDC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B198AE7-1794-4579-8775-8F646A2928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slow" advTm="10000">
    <p:wedge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azbez.com/sites/azbez.com/files/images/3_1.preview.jpg" TargetMode="External"/><Relationship Id="rId4" Type="http://schemas.openxmlformats.org/officeDocument/2006/relationships/image" Target="../media/image3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3108" y="285728"/>
            <a:ext cx="6172200" cy="1894362"/>
          </a:xfrm>
        </p:spPr>
        <p:txBody>
          <a:bodyPr>
            <a:noAutofit/>
          </a:bodyPr>
          <a:lstStyle/>
          <a:p>
            <a:r>
              <a:rPr lang="ru-RU" sz="4000" smtClean="0"/>
              <a:t>БЕЗОПАСНОЕ ПОВЕДЕНИЕ НА УЛИЦЕ И В ШКОЛЕ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857892"/>
            <a:ext cx="4214810" cy="785818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Подготовили учащиеся 7 класса Санаторной </a:t>
            </a:r>
            <a:r>
              <a:rPr lang="ru-RU" dirty="0" err="1" smtClean="0"/>
              <a:t>Школы-интернат</a:t>
            </a:r>
            <a:r>
              <a:rPr lang="ru-RU" dirty="0" smtClean="0"/>
              <a:t> г.Шуя.</a:t>
            </a:r>
          </a:p>
          <a:p>
            <a:r>
              <a:rPr lang="ru-RU" dirty="0" smtClean="0"/>
              <a:t>Воспитатель Ильина М.В.</a:t>
            </a:r>
            <a:endParaRPr lang="ru-RU" dirty="0"/>
          </a:p>
        </p:txBody>
      </p:sp>
      <p:pic>
        <p:nvPicPr>
          <p:cNvPr id="1028" name="Picture 4" descr="C:\Users\Марина\Documents\осень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2143116"/>
            <a:ext cx="2762270" cy="2071703"/>
          </a:xfrm>
          <a:prstGeom prst="rect">
            <a:avLst/>
          </a:prstGeom>
          <a:noFill/>
        </p:spPr>
      </p:pic>
      <p:pic>
        <p:nvPicPr>
          <p:cNvPr id="1029" name="Picture 5" descr="C:\Users\Марина\Documents\ЗИМА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71736" y="2857496"/>
            <a:ext cx="2786082" cy="2071702"/>
          </a:xfrm>
          <a:prstGeom prst="rect">
            <a:avLst/>
          </a:prstGeom>
          <a:noFill/>
        </p:spPr>
      </p:pic>
      <p:pic>
        <p:nvPicPr>
          <p:cNvPr id="1030" name="Picture 6" descr="C:\Users\Марина\Documents\ВЕСНА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7686" y="3357562"/>
            <a:ext cx="2786082" cy="2071702"/>
          </a:xfrm>
          <a:prstGeom prst="rect">
            <a:avLst/>
          </a:prstGeom>
          <a:noFill/>
        </p:spPr>
      </p:pic>
      <p:pic>
        <p:nvPicPr>
          <p:cNvPr id="1031" name="Picture 7" descr="C:\Users\Марина\Documents\ЛЕТО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43636" y="3714752"/>
            <a:ext cx="2786082" cy="2071702"/>
          </a:xfrm>
          <a:prstGeom prst="rect">
            <a:avLst/>
          </a:prstGeom>
          <a:noFill/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571472" y="4075189"/>
            <a:ext cx="214314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осенью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00298" y="4929198"/>
            <a:ext cx="18573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зимой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57686" y="5214950"/>
            <a:ext cx="17145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весной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286644" y="5643578"/>
            <a:ext cx="18573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летом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1" grpId="0"/>
      <p:bldP spid="9" grpId="0"/>
      <p:bldP spid="11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71802" y="4857760"/>
            <a:ext cx="5867400" cy="16764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C0000"/>
                </a:solidFill>
              </a:rPr>
              <a:t>Будь внимателен и осторожен.</a:t>
            </a:r>
            <a:br>
              <a:rPr lang="ru-RU" sz="2400" dirty="0" smtClean="0">
                <a:solidFill>
                  <a:srgbClr val="CC0000"/>
                </a:solidFill>
              </a:rPr>
            </a:br>
            <a:r>
              <a:rPr lang="ru-RU" sz="2400" dirty="0" smtClean="0">
                <a:solidFill>
                  <a:srgbClr val="CC0000"/>
                </a:solidFill>
              </a:rPr>
              <a:t>  Береги себя!</a:t>
            </a:r>
            <a:br>
              <a:rPr lang="ru-RU" sz="2400" dirty="0" smtClean="0">
                <a:solidFill>
                  <a:srgbClr val="CC0000"/>
                </a:solidFill>
              </a:rPr>
            </a:br>
            <a:endParaRPr lang="ru-RU" sz="2400" b="1" i="1" dirty="0" smtClean="0">
              <a:solidFill>
                <a:srgbClr val="A01822"/>
              </a:solidFill>
              <a:latin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720" y="214290"/>
            <a:ext cx="3429024" cy="457203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4400" b="1" i="1" dirty="0" smtClean="0">
                <a:solidFill>
                  <a:srgbClr val="2C1482"/>
                </a:solidFill>
              </a:rPr>
              <a:t>Самое главное для человека – это его здоровье и жизнь!</a:t>
            </a:r>
          </a:p>
        </p:txBody>
      </p:sp>
      <p:pic>
        <p:nvPicPr>
          <p:cNvPr id="26626" name="Picture 2" descr="http://powerpoint4you.ru/wp-content/uploads/2009/11/pre24-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28992" y="500042"/>
            <a:ext cx="5429288" cy="464347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newbur.ru/system/assets/9627/main/th-171.jpg?134907144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500042"/>
            <a:ext cx="7929618" cy="602182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142852"/>
            <a:ext cx="671696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  l 0 0.048  l 0.036 0  l 0 0.048  l 0.036 0  l 0 0.048  l 0.036 0  l 0 0.048  l 0.036 0  l 0 0.048  l 0.036 0  l 0 0.048  l 0.036 0  l 0 0.048  E" pathEditMode="relative" ptsTypes="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a6920b3852aft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06227" cy="7052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WordArt 3"/>
          <p:cNvSpPr>
            <a:spLocks noChangeArrowheads="1" noChangeShapeType="1" noTextEdit="1"/>
          </p:cNvSpPr>
          <p:nvPr/>
        </p:nvSpPr>
        <p:spPr bwMode="auto">
          <a:xfrm>
            <a:off x="285720" y="142852"/>
            <a:ext cx="3429024" cy="13573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 dirty="0">
                <a:ln w="12700">
                  <a:solidFill>
                    <a:srgbClr val="FC1818"/>
                  </a:solidFill>
                  <a:round/>
                  <a:headEnd/>
                  <a:tailEnd/>
                </a:ln>
                <a:solidFill>
                  <a:srgbClr val="FC1818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j-lt"/>
                <a:cs typeface="Arial"/>
              </a:rPr>
              <a:t>Осен</a:t>
            </a:r>
            <a:r>
              <a:rPr lang="ru-RU" sz="4000" kern="10" dirty="0">
                <a:ln w="12700">
                  <a:solidFill>
                    <a:srgbClr val="FC1818"/>
                  </a:solidFill>
                  <a:round/>
                  <a:headEnd/>
                  <a:tailEnd/>
                </a:ln>
                <a:solidFill>
                  <a:srgbClr val="FC1818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j-lt"/>
                <a:cs typeface="Aharoni" pitchFamily="2" charset="-79"/>
              </a:rPr>
              <a:t>ь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4030663" y="4365625"/>
            <a:ext cx="5113337" cy="400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6" tIns="45719" rIns="91436" bIns="45719">
            <a:spAutoFit/>
          </a:bodyPr>
          <a:lstStyle/>
          <a:p>
            <a:endParaRPr lang="ru-RU" sz="2000" b="1" dirty="0">
              <a:solidFill>
                <a:srgbClr val="008000"/>
              </a:solidFill>
            </a:endParaRPr>
          </a:p>
        </p:txBody>
      </p:sp>
      <p:pic>
        <p:nvPicPr>
          <p:cNvPr id="5" name="Picture 2" descr="http://itd2.mycdn.me/image?id=524138915510&amp;bid=524138915510&amp;t=13&amp;plc=WEB&amp;tkn=wj6A2OcNXbTQ-XDtJ_wv03lO2SQ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1785926"/>
            <a:ext cx="2643206" cy="3524276"/>
          </a:xfrm>
          <a:prstGeom prst="rect">
            <a:avLst/>
          </a:prstGeom>
          <a:noFill/>
        </p:spPr>
      </p:pic>
      <p:pic>
        <p:nvPicPr>
          <p:cNvPr id="6" name="Picture 4" descr="http://www.ivsan.ru/images/stories/foto/2014.10.1/img_72875b15d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14744" y="3357562"/>
            <a:ext cx="2122628" cy="3276597"/>
          </a:xfrm>
          <a:prstGeom prst="rect">
            <a:avLst/>
          </a:prstGeom>
          <a:noFill/>
        </p:spPr>
      </p:pic>
      <p:pic>
        <p:nvPicPr>
          <p:cNvPr id="7" name="Picture 6" descr="http://www.ivsan.ru/images/stories/foto/2014.10.1/img_7286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00760" y="428604"/>
            <a:ext cx="2902996" cy="2428868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286512" y="3357562"/>
            <a:ext cx="2459785" cy="2570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2714612" y="1571612"/>
            <a:ext cx="407196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Помни, каждый ученик,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Знай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любая кроха: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Безопасность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— хорошо,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халатность — плохо!</a:t>
            </a:r>
          </a:p>
        </p:txBody>
      </p:sp>
    </p:spTree>
  </p:cSld>
  <p:clrMapOvr>
    <a:masterClrMapping/>
  </p:clrMapOvr>
  <p:transition spd="slow"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a6920b3852aft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06227" cy="7052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900618" cy="351155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Нужно, друзья, за здоровьем следить.</a:t>
            </a:r>
            <a:b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 потому полагается мыть </a:t>
            </a:r>
            <a:b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фрукты и овощи перед едой</a:t>
            </a:r>
            <a:b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чисто и тщательно тёплой водой!!!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5549469" y="165515"/>
            <a:ext cx="3214710" cy="331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488" y="3786190"/>
            <a:ext cx="595022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 descr="C:\Users\Марина\Documents\апельсин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282" y="3786190"/>
            <a:ext cx="1143008" cy="857256"/>
          </a:xfrm>
          <a:prstGeom prst="rect">
            <a:avLst/>
          </a:prstGeom>
          <a:noFill/>
        </p:spPr>
      </p:pic>
      <p:pic>
        <p:nvPicPr>
          <p:cNvPr id="1029" name="Picture 5" descr="C:\Users\Марина\Documents\яблоко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429124" y="2786058"/>
            <a:ext cx="1143008" cy="857256"/>
          </a:xfrm>
          <a:prstGeom prst="rect">
            <a:avLst/>
          </a:prstGeom>
          <a:noFill/>
        </p:spPr>
      </p:pic>
      <p:pic>
        <p:nvPicPr>
          <p:cNvPr id="1030" name="Picture 6" descr="C:\Users\Марина\Documents\яблоко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857356" y="3786190"/>
            <a:ext cx="986267" cy="1063196"/>
          </a:xfrm>
          <a:prstGeom prst="rect">
            <a:avLst/>
          </a:prstGeom>
          <a:noFill/>
        </p:spPr>
      </p:pic>
      <p:pic>
        <p:nvPicPr>
          <p:cNvPr id="1032" name="Picture 8" descr="http://supercook.ru/images-bluda-0/zz102-salad-1-7-x-1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14282" y="5000636"/>
            <a:ext cx="2321071" cy="1643074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0730d629ed727a4836c838517e4b00ab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WordArt 4"/>
          <p:cNvSpPr>
            <a:spLocks noChangeArrowheads="1" noChangeShapeType="1" noTextEdit="1"/>
          </p:cNvSpPr>
          <p:nvPr/>
        </p:nvSpPr>
        <p:spPr bwMode="auto">
          <a:xfrm>
            <a:off x="214283" y="428604"/>
            <a:ext cx="3500461" cy="107157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E44A30"/>
                  </a:solidFill>
                  <a:round/>
                  <a:headEnd/>
                  <a:tailEnd/>
                </a:ln>
                <a:solidFill>
                  <a:srgbClr val="8ADFEA">
                    <a:alpha val="50195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Зима</a:t>
            </a:r>
          </a:p>
        </p:txBody>
      </p:sp>
      <p:sp>
        <p:nvSpPr>
          <p:cNvPr id="5124" name="Text Box 6"/>
          <p:cNvSpPr txBox="1">
            <a:spLocks noChangeArrowheads="1"/>
          </p:cNvSpPr>
          <p:nvPr/>
        </p:nvSpPr>
        <p:spPr bwMode="auto">
          <a:xfrm>
            <a:off x="1403350" y="4221163"/>
            <a:ext cx="68405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6" tIns="45719" rIns="91436" bIns="45719"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pic>
        <p:nvPicPr>
          <p:cNvPr id="25602" name="Picture 2" descr="http://itd2.mycdn.me/image?id=548448082614&amp;bid=548448082614&amp;t=13&amp;plc=WEB&amp;tkn=Nif7epvI4fZcDxF69PQNYhXP2OE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1571612"/>
            <a:ext cx="2286000" cy="1714500"/>
          </a:xfrm>
          <a:prstGeom prst="rect">
            <a:avLst/>
          </a:prstGeom>
          <a:noFill/>
        </p:spPr>
      </p:pic>
      <p:pic>
        <p:nvPicPr>
          <p:cNvPr id="25605" name="Picture 5" descr="C:\Users\Марина\Pictures\Работа\IMG_417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57818" y="214290"/>
            <a:ext cx="3563933" cy="2672950"/>
          </a:xfrm>
          <a:prstGeom prst="rect">
            <a:avLst/>
          </a:prstGeom>
          <a:noFill/>
        </p:spPr>
      </p:pic>
      <p:pic>
        <p:nvPicPr>
          <p:cNvPr id="25606" name="Picture 6" descr="C:\Users\Марина\Pictures\Работа\IMG_417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57884" y="4286256"/>
            <a:ext cx="3063868" cy="2286016"/>
          </a:xfrm>
          <a:prstGeom prst="rect">
            <a:avLst/>
          </a:prstGeom>
          <a:noFill/>
        </p:spPr>
      </p:pic>
      <p:pic>
        <p:nvPicPr>
          <p:cNvPr id="25607" name="Picture 7" descr="D:\фото - школа\Фото031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5400000">
            <a:off x="3161095" y="4268401"/>
            <a:ext cx="2713044" cy="2034374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14282" y="4286256"/>
            <a:ext cx="321471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Кататься с горки так прекрасно!</a:t>
            </a:r>
          </a:p>
          <a:p>
            <a:r>
              <a:rPr lang="ru-RU" sz="2800" dirty="0" smtClean="0"/>
              <a:t>Но, друг мой, не безопасно!</a:t>
            </a:r>
            <a:endParaRPr lang="ru-RU" sz="2800" dirty="0"/>
          </a:p>
        </p:txBody>
      </p:sp>
      <p:pic>
        <p:nvPicPr>
          <p:cNvPr id="25608" name="Picture 8" descr="C:\Users\Марина\Pictures\Работа\IMG_418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14678" y="1857364"/>
            <a:ext cx="3238523" cy="2428892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10000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0730d629ed727a4836c838517e4b00ab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572560" cy="171451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Морозец, трескучий, но не слишком, ясное небо, солнышко - самая лыжно-саночная погода!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1357298"/>
            <a:ext cx="864399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которые помогут тебе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свести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 минимуму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риск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упасть и получить травму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3" name="Picture 1" descr="C:\Users\Марина\Pictures\Работа\IMG_417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15140" y="1071546"/>
            <a:ext cx="2206612" cy="1643074"/>
          </a:xfrm>
          <a:prstGeom prst="rect">
            <a:avLst/>
          </a:prstGeom>
          <a:noFill/>
        </p:spPr>
      </p:pic>
      <p:pic>
        <p:nvPicPr>
          <p:cNvPr id="8194" name="Picture 2" descr="C:\Users\Марина\Pictures\Работа\IMG_416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15140" y="3214686"/>
            <a:ext cx="2214546" cy="150019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42844" y="2143116"/>
            <a:ext cx="88583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поскользнувшись, постарайся упасть вперед, на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живот, вытянув вперед руки, слегка согнутые в локтях – чтобы не было перелома. Помни, что ладони смягчают удар;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2844" y="3214686"/>
            <a:ext cx="878687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при падении голову нужно приподнять, чтобы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поранить лицо;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2844" y="3929066"/>
            <a:ext cx="878687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не падай на колени: лучше запачкать одежду,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нежели получить серьезную травму;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4282" y="4643446"/>
            <a:ext cx="878687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если ты падаешь назад, успей сгруппироваться, округлив спину и поджав колени к животу. Падение на спину плашмя может привести к травме позвоночника;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14282" y="5786454"/>
            <a:ext cx="89297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на склоне безопаснее всего падать на бок, выставив вперед и вверх одну руку, чтобы не удариться головой.</a:t>
            </a:r>
            <a:endParaRPr lang="ru-RU" sz="24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1"/>
      <p:bldP spid="10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весна</a:t>
            </a:r>
            <a:endParaRPr lang="ru-RU" dirty="0"/>
          </a:p>
        </p:txBody>
      </p:sp>
      <p:pic>
        <p:nvPicPr>
          <p:cNvPr id="4097" name="Picture 1" descr="C:\Users\Марина\Documents\ВЕСНА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350" y="142852"/>
            <a:ext cx="8877300" cy="650085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214291"/>
            <a:ext cx="300036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весна</a:t>
            </a:r>
            <a:endParaRPr lang="ru-RU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3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D:\ФОТО\ПРОГУЛКА ПО ПЛЁСУ\IMG_671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2066" y="214290"/>
            <a:ext cx="3822704" cy="292895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4282" y="1571612"/>
            <a:ext cx="48577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Снег тает и бежит ручьями,</a:t>
            </a:r>
            <a:br>
              <a:rPr lang="ru-RU" b="1" dirty="0"/>
            </a:br>
            <a:r>
              <a:rPr lang="ru-RU" b="1" dirty="0"/>
              <a:t>Весна-красавица идет.</a:t>
            </a:r>
            <a:br>
              <a:rPr lang="ru-RU" b="1" dirty="0"/>
            </a:br>
            <a:r>
              <a:rPr lang="ru-RU" b="1" dirty="0" smtClean="0"/>
              <a:t>В школе правила движенья повторяем!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Хороший ученик- отличный пешеход!</a:t>
            </a:r>
            <a:r>
              <a:rPr lang="ru-RU" b="1" dirty="0"/>
              <a:t> </a:t>
            </a:r>
            <a:endParaRPr lang="ru-RU" dirty="0"/>
          </a:p>
        </p:txBody>
      </p:sp>
      <p:pic>
        <p:nvPicPr>
          <p:cNvPr id="4099" name="Picture 3" descr="C:\Users\Марина\Pictures\Работа\фото 6 класс\DSCN032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3571876"/>
            <a:ext cx="3758733" cy="2819369"/>
          </a:xfrm>
          <a:prstGeom prst="rect">
            <a:avLst/>
          </a:prstGeom>
          <a:noFill/>
        </p:spPr>
      </p:pic>
      <p:pic>
        <p:nvPicPr>
          <p:cNvPr id="4102" name="Picture 6" descr="http://itd2.mycdn.me/image?id=531689610934&amp;bid=531689610934&amp;t=13&amp;plc=WEB&amp;tkn=kofFCOAIQUzpvLDIYXOdHkWaCb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14810" y="3571876"/>
            <a:ext cx="2928958" cy="2786082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10000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Марина\Documents\ВЕСНА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EDEFA4"/>
              </a:clrFrom>
              <a:clrTo>
                <a:srgbClr val="EDEFA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3350" y="142852"/>
            <a:ext cx="8877300" cy="6500858"/>
          </a:xfrm>
          <a:prstGeom prst="rect">
            <a:avLst/>
          </a:prstGeom>
          <a:noFill/>
        </p:spPr>
      </p:pic>
      <p:pic>
        <p:nvPicPr>
          <p:cNvPr id="4098" name="Picture 2" descr="http://www.54.mchs.gov.ru/upload/images/New%20Folder/PDD/PDD_1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248" y="2357430"/>
            <a:ext cx="2819400" cy="2038350"/>
          </a:xfrm>
          <a:prstGeom prst="rect">
            <a:avLst/>
          </a:prstGeom>
          <a:noFill/>
        </p:spPr>
      </p:pic>
      <p:sp>
        <p:nvSpPr>
          <p:cNvPr id="6" name="Прямоугольник 5" hidden="1"/>
          <p:cNvSpPr/>
          <p:nvPr/>
        </p:nvSpPr>
        <p:spPr>
          <a:xfrm>
            <a:off x="357158" y="2428868"/>
            <a:ext cx="307183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На дорожном знаке том</a:t>
            </a:r>
            <a:br>
              <a:rPr lang="ru-RU" dirty="0" smtClean="0"/>
            </a:br>
            <a:r>
              <a:rPr lang="ru-RU" dirty="0" smtClean="0"/>
              <a:t>Человек идет пешком.</a:t>
            </a:r>
            <a:br>
              <a:rPr lang="ru-RU" dirty="0" smtClean="0"/>
            </a:br>
            <a:r>
              <a:rPr lang="ru-RU" dirty="0" smtClean="0"/>
              <a:t>Полосатые дорожки </a:t>
            </a:r>
            <a:br>
              <a:rPr lang="ru-RU" dirty="0" smtClean="0"/>
            </a:br>
            <a:r>
              <a:rPr lang="ru-RU" dirty="0" smtClean="0"/>
              <a:t>Постелили нам под ножки.</a:t>
            </a:r>
            <a:br>
              <a:rPr lang="ru-RU" dirty="0" smtClean="0"/>
            </a:br>
            <a:r>
              <a:rPr lang="ru-RU" dirty="0" smtClean="0"/>
              <a:t>Чтобы мы забот не знали</a:t>
            </a:r>
            <a:br>
              <a:rPr lang="ru-RU" dirty="0" smtClean="0"/>
            </a:br>
            <a:r>
              <a:rPr lang="ru-RU" dirty="0" smtClean="0"/>
              <a:t>И по ним вперед шагали.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500562" y="4429132"/>
            <a:ext cx="2581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Пешеходный переход</a:t>
            </a:r>
            <a:endParaRPr lang="ru-RU" dirty="0"/>
          </a:p>
        </p:txBody>
      </p:sp>
      <p:pic>
        <p:nvPicPr>
          <p:cNvPr id="5122" name="Picture 2" descr="http://deti-online.com/images/zagadki-pro-dorozhnoe-dvizhenie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214290"/>
            <a:ext cx="1905000" cy="2143116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000496" y="500042"/>
            <a:ext cx="4572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Там, где сложный перекресток,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 – машин руководитель.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Там, где он, легко и просто,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 для всех – путеводитель.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29190" y="1928802"/>
            <a:ext cx="2012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Регулировщик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85720" y="2714620"/>
            <a:ext cx="30003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Место есть для перехода,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знают пешеходы.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Нам его разлиновали,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Где ходить - всем указали.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4" name="Picture 4" descr="http://luntiki.ru/uploads/images/7/b/f/1/5/0e6649585a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357422" y="285728"/>
            <a:ext cx="1466852" cy="2071702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3286116" y="5143512"/>
            <a:ext cx="36433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Тихо ехать нас обяжет,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Поворот вблизи покажет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напомнит, что и как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Вам в пути…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643570" y="6215082"/>
            <a:ext cx="19559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Дорожный знак</a:t>
            </a:r>
            <a:endParaRPr lang="ru-RU" dirty="0"/>
          </a:p>
        </p:txBody>
      </p:sp>
      <p:pic>
        <p:nvPicPr>
          <p:cNvPr id="5126" name="Picture 6" descr="http://luntiki.ru/uploads/images/e/2/c/7/5/b2629617e9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000892" y="4857760"/>
            <a:ext cx="1928826" cy="1428760"/>
          </a:xfrm>
          <a:prstGeom prst="rect">
            <a:avLst/>
          </a:prstGeom>
          <a:noFill/>
        </p:spPr>
      </p:pic>
      <p:pic>
        <p:nvPicPr>
          <p:cNvPr id="2" name="Picture 2" descr="http://steer.ru/sites/default/files/imagecache/img_260_200/0018-025-Sobljudajte-pravila-dorozhnogo-dvizhenija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85720" y="4572008"/>
            <a:ext cx="2476500" cy="1905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1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лето</a:t>
            </a:r>
            <a:endParaRPr lang="ru-RU" dirty="0"/>
          </a:p>
        </p:txBody>
      </p:sp>
      <p:pic>
        <p:nvPicPr>
          <p:cNvPr id="5121" name="Picture 1" descr="C:\Users\Марина\Documents\лето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4282" y="214290"/>
            <a:ext cx="8572560" cy="121444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Лето </a:t>
            </a:r>
            <a:r>
              <a:rPr lang="ru-RU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лето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лето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лето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лето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643050"/>
            <a:ext cx="32861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Я- огонь! Я – друг ребят.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Но когда со мной шалят,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Становлюсь тогда врагом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И сжигаю все кругом!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" name="Picture 4" descr="D:\ФОТО\фото 2012-2013\IMG_453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868" y="1714488"/>
            <a:ext cx="2762269" cy="2071702"/>
          </a:xfrm>
          <a:prstGeom prst="rect">
            <a:avLst/>
          </a:prstGeom>
          <a:noFill/>
        </p:spPr>
      </p:pic>
      <p:pic>
        <p:nvPicPr>
          <p:cNvPr id="7" name="Picture 2" descr="D:\ФОТО\фото 2012-2013\IMG_450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58016" y="1571612"/>
            <a:ext cx="2087549" cy="185738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57158" y="3214686"/>
            <a:ext cx="35719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Чтобы лес, звериный дом,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Не пылал нигде огнём,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Чтоб не плакали букашки,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Не теряли гнёзда пташки,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А лишь пели песни птички,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Не берите в руки спички!</a:t>
            </a:r>
          </a:p>
          <a:p>
            <a:r>
              <a:rPr lang="ru-RU" b="1" dirty="0" smtClean="0">
                <a:hlinkClick r:id="rId5"/>
              </a:rPr>
              <a:t/>
            </a:r>
            <a:br>
              <a:rPr lang="ru-RU" b="1" dirty="0" smtClean="0">
                <a:hlinkClick r:id="rId5"/>
              </a:rPr>
            </a:b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786050" y="5286388"/>
            <a:ext cx="60722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Правила пожарной безопасности в лесу</a:t>
            </a:r>
            <a:endParaRPr lang="ru-RU" sz="3600" b="1" dirty="0">
              <a:solidFill>
                <a:schemeClr val="accent5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3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1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лето</a:t>
            </a:r>
            <a:endParaRPr lang="ru-RU" dirty="0"/>
          </a:p>
        </p:txBody>
      </p:sp>
      <p:pic>
        <p:nvPicPr>
          <p:cNvPr id="3073" name="Picture 1" descr="C:\Users\Марина\Documents\лето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пожарная безопасность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57356" y="2143116"/>
            <a:ext cx="4762500" cy="245745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14282" y="214290"/>
            <a:ext cx="8572560" cy="121444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Лето </a:t>
            </a:r>
            <a:r>
              <a:rPr lang="ru-RU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лето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лето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лето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лето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1500175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Запрещается разжигать костры в сухую, тёплую (жаркую) и ветреную погоду.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 smtClean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2285992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Разжигать костры следует на специально отведённых для этого местах.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214686"/>
            <a:ext cx="90011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Желательно, чтобы вблизи костра была вода, а также ветки для захлёстывания пламени на случай распространения горения.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4429132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 следует разжигать костёр вблизи деревьев, так как от этого они могут погибнуть.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5143512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Сознательное поведение в лесу и строгое соблюдение несложных правил пожарной безопасности будет гарантией сбережения лесов от пожаров.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5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  <p:bldP spid="10" grpId="0"/>
      <p:bldP spid="11" grpId="0"/>
      <p:bldP spid="1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434</TotalTime>
  <Words>302</Words>
  <Application>Microsoft Office PowerPoint</Application>
  <PresentationFormat>Экран (4:3)</PresentationFormat>
  <Paragraphs>51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БЕЗОПАСНОЕ ПОВЕДЕНИЕ НА УЛИЦЕ И В ШКОЛЕ</vt:lpstr>
      <vt:lpstr>Слайд 2</vt:lpstr>
      <vt:lpstr>Нужно, друзья, за здоровьем следить. И потому полагается мыть  фрукты и овощи перед едой чисто и тщательно тёплой водой!!!</vt:lpstr>
      <vt:lpstr>Слайд 4</vt:lpstr>
      <vt:lpstr>Морозец, трескучий, но не слишком, ясное небо, солнышко - самая лыжно-саночная погода! </vt:lpstr>
      <vt:lpstr>весна</vt:lpstr>
      <vt:lpstr>Слайд 7</vt:lpstr>
      <vt:lpstr>лето</vt:lpstr>
      <vt:lpstr>лето</vt:lpstr>
      <vt:lpstr>Будь внимателен и осторожен.   Береги себя! 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БЕЗОПАСНОЕ ПОВЕДЕНИЕ НА УЛИЦЕ И В ШКОЛЕ</dc:title>
  <dc:creator>Марина</dc:creator>
  <cp:lastModifiedBy>Марина</cp:lastModifiedBy>
  <cp:revision>46</cp:revision>
  <dcterms:created xsi:type="dcterms:W3CDTF">2014-10-08T05:10:22Z</dcterms:created>
  <dcterms:modified xsi:type="dcterms:W3CDTF">2017-02-14T07:11:55Z</dcterms:modified>
</cp:coreProperties>
</file>