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EA"/>
    <a:srgbClr val="3CC206"/>
    <a:srgbClr val="5C8E26"/>
    <a:srgbClr val="006F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0488437947677842"/>
          <c:y val="0.12464485289459318"/>
          <c:w val="0.56263460940901489"/>
          <c:h val="0.62905731531157194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"Нет"/ иностранные</c:v>
                </c:pt>
              </c:strCache>
            </c:strRef>
          </c:tx>
          <c:spPr>
            <a:solidFill>
              <a:srgbClr val="FF4633"/>
            </a:solidFill>
          </c:spPr>
          <c:cat>
            <c:strRef>
              <c:f>Лист1!$A$2:$A$3</c:f>
              <c:strCache>
                <c:ptCount val="2"/>
                <c:pt idx="0">
                  <c:v>Любите ли вы смотреть м/ф?</c:v>
                </c:pt>
                <c:pt idx="1">
                  <c:v>Иностранные или русские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</c:v>
                </c:pt>
                <c:pt idx="1">
                  <c:v>20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"Да"/                      русские</c:v>
                </c:pt>
              </c:strCache>
            </c:strRef>
          </c:tx>
          <c:spPr>
            <a:solidFill>
              <a:srgbClr val="038B10"/>
            </a:solidFill>
          </c:spPr>
          <c:cat>
            <c:strRef>
              <c:f>Лист1!$A$2:$A$3</c:f>
              <c:strCache>
                <c:ptCount val="2"/>
                <c:pt idx="0">
                  <c:v>Любите ли вы смотреть м/ф?</c:v>
                </c:pt>
                <c:pt idx="1">
                  <c:v>Иностранные или русские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23</c:v>
                </c:pt>
                <c:pt idx="1">
                  <c:v>4</c:v>
                </c:pt>
              </c:numCache>
            </c:numRef>
          </c:val>
        </c:ser>
        <c:axId val="36866688"/>
        <c:axId val="36876672"/>
      </c:barChart>
      <c:catAx>
        <c:axId val="36866688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 b="1" i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36876672"/>
        <c:crosses val="autoZero"/>
        <c:auto val="1"/>
        <c:lblAlgn val="ctr"/>
        <c:lblOffset val="100"/>
      </c:catAx>
      <c:valAx>
        <c:axId val="36876672"/>
        <c:scaling>
          <c:orientation val="minMax"/>
          <c:max val="24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 b="1">
                <a:solidFill>
                  <a:srgbClr val="01453A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36866688"/>
        <c:crosses val="autoZero"/>
        <c:crossBetween val="between"/>
        <c:majorUnit val="2"/>
      </c:valAx>
    </c:plotArea>
    <c:legend>
      <c:legendPos val="r"/>
      <c:layout>
        <c:manualLayout>
          <c:xMode val="edge"/>
          <c:yMode val="edge"/>
          <c:x val="0.72743394876173373"/>
          <c:y val="0.17621856371099368"/>
          <c:w val="0.23809953080718468"/>
          <c:h val="0.35683303838980984"/>
        </c:manualLayout>
      </c:layout>
      <c:txPr>
        <a:bodyPr/>
        <a:lstStyle/>
        <a:p>
          <a:pPr>
            <a:defRPr sz="1800" b="1" i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7000"/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18" Type="http://schemas.openxmlformats.org/officeDocument/2006/relationships/image" Target="../media/image1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17" Type="http://schemas.openxmlformats.org/officeDocument/2006/relationships/image" Target="../media/image18.jpeg"/><Relationship Id="rId2" Type="http://schemas.openxmlformats.org/officeDocument/2006/relationships/image" Target="../media/image3.jpeg"/><Relationship Id="rId16" Type="http://schemas.openxmlformats.org/officeDocument/2006/relationships/image" Target="../media/image17.jpeg"/><Relationship Id="rId20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10" Type="http://schemas.openxmlformats.org/officeDocument/2006/relationships/image" Target="../media/image11.jpeg"/><Relationship Id="rId19" Type="http://schemas.openxmlformats.org/officeDocument/2006/relationships/image" Target="../media/image20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13" Type="http://schemas.openxmlformats.org/officeDocument/2006/relationships/image" Target="../media/image32.gif"/><Relationship Id="rId3" Type="http://schemas.openxmlformats.org/officeDocument/2006/relationships/image" Target="../media/image22.gif"/><Relationship Id="rId7" Type="http://schemas.openxmlformats.org/officeDocument/2006/relationships/image" Target="../media/image26.jpeg"/><Relationship Id="rId12" Type="http://schemas.openxmlformats.org/officeDocument/2006/relationships/image" Target="../media/image31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yandex.ru/images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3887416" y="4437112"/>
            <a:ext cx="5256584" cy="10715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  <a:ea typeface="+mj-ea"/>
                <a:cs typeface="+mj-cs"/>
              </a:rPr>
              <a:t>Презентацию подготовили</a:t>
            </a:r>
            <a:r>
              <a:rPr kumimoji="0" lang="ru-RU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  <a:ea typeface="+mj-ea"/>
                <a:cs typeface="+mj-cs"/>
              </a:rPr>
              <a:t>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  <a:ea typeface="+mj-ea"/>
                <a:cs typeface="+mj-cs"/>
              </a:rPr>
              <a:t>ученица 4б класса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  <a:ea typeface="+mj-ea"/>
                <a:cs typeface="+mj-cs"/>
              </a:rPr>
              <a:t>Агафонова Екатерина и</a:t>
            </a:r>
            <a:r>
              <a:rPr kumimoji="0" lang="ru-RU" b="1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  <a:ea typeface="+mj-ea"/>
                <a:cs typeface="+mj-cs"/>
              </a:rPr>
              <a:t>учитель начальных классов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  <a:ea typeface="+mj-ea"/>
                <a:cs typeface="+mj-cs"/>
              </a:rPr>
              <a:t>Пакуть Екатерина</a:t>
            </a:r>
            <a:r>
              <a:rPr kumimoji="0" lang="ru-RU" b="1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  <a:ea typeface="+mj-ea"/>
                <a:cs typeface="+mj-cs"/>
              </a:rPr>
              <a:t> </a:t>
            </a:r>
            <a:r>
              <a:rPr kumimoji="0" lang="ru-RU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  <a:ea typeface="+mj-ea"/>
                <a:cs typeface="+mj-cs"/>
              </a:rPr>
              <a:t>А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лександровна</a:t>
            </a:r>
            <a:endParaRPr kumimoji="0" lang="ru-RU" b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187624" y="188640"/>
            <a:ext cx="6404248" cy="5339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  <a:ea typeface="+mj-ea"/>
                <a:cs typeface="+mj-cs"/>
              </a:rPr>
              <a:t>МКОУ «Медвежьегорская СОШ №3»</a:t>
            </a:r>
            <a:endParaRPr kumimoji="0" lang="ru-RU" b="1" i="0" u="sng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467544" y="1628800"/>
            <a:ext cx="7772400" cy="1470025"/>
          </a:xfrm>
        </p:spPr>
        <p:txBody>
          <a:bodyPr>
            <a:normAutofit/>
          </a:bodyPr>
          <a:lstStyle/>
          <a:p>
            <a:r>
              <a:rPr lang="ru-RU" b="1" i="1" u="sng" dirty="0" smtClean="0">
                <a:solidFill>
                  <a:srgbClr val="8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«Ка</a:t>
            </a:r>
            <a:r>
              <a:rPr lang="ru-RU" b="1" i="1" u="sng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 </a:t>
            </a:r>
            <a:r>
              <a:rPr lang="ru-RU" b="1" i="1" u="sng" dirty="0" smtClean="0">
                <a:solidFill>
                  <a:srgbClr val="FD56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</a:t>
            </a:r>
            <a:r>
              <a:rPr lang="ru-RU" b="1" i="1" u="sng" dirty="0" smtClean="0">
                <a:solidFill>
                  <a:srgbClr val="FCAC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ж</a:t>
            </a:r>
            <a:r>
              <a:rPr lang="ru-RU" b="1" i="1" u="sng" dirty="0" smtClean="0">
                <a:solidFill>
                  <a:srgbClr val="FCD9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ив</a:t>
            </a:r>
            <a:r>
              <a:rPr lang="ru-RU" b="1" i="1" u="sng" dirty="0" smtClean="0">
                <a:solidFill>
                  <a:srgbClr val="3CC2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а</a:t>
            </a:r>
            <a:r>
              <a:rPr lang="ru-RU" b="1" i="1" u="sng" dirty="0" smtClean="0">
                <a:solidFill>
                  <a:srgbClr val="0AA2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ю</a:t>
            </a:r>
            <a:r>
              <a:rPr lang="ru-RU" b="1" i="1" u="sng" dirty="0" smtClean="0">
                <a:solidFill>
                  <a:srgbClr val="0667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т</a:t>
            </a:r>
            <a:br>
              <a:rPr lang="ru-RU" b="1" i="1" u="sng" dirty="0" smtClean="0">
                <a:solidFill>
                  <a:srgbClr val="0667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b="1" i="1" u="sng" dirty="0" smtClean="0">
                <a:solidFill>
                  <a:srgbClr val="434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</a:t>
            </a:r>
            <a:r>
              <a:rPr lang="ru-RU" b="1" i="1" u="sng" dirty="0" smtClean="0">
                <a:solidFill>
                  <a:srgbClr val="191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</a:t>
            </a:r>
            <a:r>
              <a:rPr lang="ru-RU" b="1" i="1" u="sng" dirty="0" smtClean="0">
                <a:solidFill>
                  <a:srgbClr val="0000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</a:t>
            </a:r>
            <a:r>
              <a:rPr lang="ru-RU" b="1" i="1" u="sng" dirty="0" smtClean="0">
                <a:solidFill>
                  <a:srgbClr val="0000B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</a:t>
            </a:r>
            <a:r>
              <a:rPr lang="ru-RU" b="1" i="1" u="sng" dirty="0" smtClean="0">
                <a:solidFill>
                  <a:srgbClr val="5C22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</a:t>
            </a:r>
            <a:r>
              <a:rPr lang="ru-RU" b="1" i="1" u="sng" dirty="0" smtClean="0">
                <a:solidFill>
                  <a:srgbClr val="4018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ки</a:t>
            </a:r>
            <a:r>
              <a:rPr lang="ru-RU" b="1" i="1" u="sng" dirty="0" smtClean="0">
                <a:solidFill>
                  <a:srgbClr val="270F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?»</a:t>
            </a:r>
            <a:endParaRPr lang="ru-RU" b="1" i="1" u="sng" dirty="0">
              <a:solidFill>
                <a:srgbClr val="270F2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2050" name="Picture 2" descr="G:\Школьное\Исследовательские 4б\Агафонова Катя 4б - Как оживают рисунки\banner_2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56992"/>
            <a:ext cx="3200400" cy="3248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G:\Школьное\Исследовательские 4б\Агафонова Катя 4б - Как оживают рисунки\1eab4826-abaa-43e4-986c-d591dfa0a11b_fullsiz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980728"/>
            <a:ext cx="6222964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G:\Школьное\Исследовательские 4б\Агафонова Катя 4б - Как оживают рисунки\80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380312" y="1196752"/>
            <a:ext cx="1547664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7544" y="1196752"/>
            <a:ext cx="7128792" cy="42399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fontAlgn="base"/>
            <a:r>
              <a:rPr lang="ru-RU" sz="20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Цель исследования</a:t>
            </a:r>
            <a:r>
              <a:rPr lang="ru-RU" sz="2000" b="1" dirty="0" smtClean="0">
                <a:solidFill>
                  <a:srgbClr val="002060"/>
                </a:solidFill>
                <a:latin typeface="Segoe Print" pitchFamily="2" charset="0"/>
                <a:ea typeface="+mj-ea"/>
                <a:cs typeface="+mj-cs"/>
              </a:rPr>
              <a:t>: выяснить, как оживают персонажи мультфильмов</a:t>
            </a:r>
          </a:p>
          <a:p>
            <a:pPr fontAlgn="base"/>
            <a:endParaRPr lang="ru-RU" sz="2000" b="1" dirty="0" smtClean="0">
              <a:solidFill>
                <a:srgbClr val="002060"/>
              </a:solidFill>
              <a:latin typeface="Segoe Print" pitchFamily="2" charset="0"/>
              <a:ea typeface="+mj-ea"/>
              <a:cs typeface="+mj-cs"/>
            </a:endParaRPr>
          </a:p>
          <a:p>
            <a:pPr fontAlgn="base"/>
            <a:r>
              <a:rPr lang="ru-RU" sz="20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Задачи исследования</a:t>
            </a:r>
            <a:r>
              <a:rPr lang="ru-RU" sz="2000" b="1" dirty="0" smtClean="0">
                <a:solidFill>
                  <a:srgbClr val="002060"/>
                </a:solidFill>
                <a:latin typeface="Segoe Print" pitchFamily="2" charset="0"/>
                <a:ea typeface="+mj-ea"/>
                <a:cs typeface="+mj-cs"/>
              </a:rPr>
              <a:t>: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Segoe Print" pitchFamily="2" charset="0"/>
                <a:ea typeface="+mj-ea"/>
                <a:cs typeface="+mj-cs"/>
              </a:rPr>
              <a:t>Найти информацию об истории возникновения мультфильмов, о видах мультфильмов;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Segoe Print" pitchFamily="2" charset="0"/>
                <a:ea typeface="+mj-ea"/>
                <a:cs typeface="+mj-cs"/>
              </a:rPr>
              <a:t>Узнать, как удаётся «оживить» рисунки и кто этим занимается;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Segoe Print" pitchFamily="2" charset="0"/>
                <a:ea typeface="+mj-ea"/>
                <a:cs typeface="+mj-cs"/>
              </a:rPr>
              <a:t>Провести опрос среди одноклассников и определить популярность мультфильмов.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Segoe Print" pitchFamily="2" charset="0"/>
                <a:ea typeface="+mj-ea"/>
                <a:cs typeface="+mj-cs"/>
              </a:rPr>
              <a:t>Попробовать создать мультфильм самостоятельно.</a:t>
            </a:r>
          </a:p>
          <a:p>
            <a:pPr lvl="0"/>
            <a:endParaRPr lang="ru-RU" sz="2000" b="1" dirty="0" smtClean="0">
              <a:solidFill>
                <a:srgbClr val="002060"/>
              </a:solidFill>
              <a:latin typeface="Segoe Print" pitchFamily="2" charset="0"/>
              <a:ea typeface="+mj-ea"/>
              <a:cs typeface="+mj-cs"/>
            </a:endParaRPr>
          </a:p>
          <a:p>
            <a:pPr fontAlgn="base"/>
            <a:r>
              <a:rPr lang="ru-RU" sz="20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ea typeface="+mj-ea"/>
                <a:cs typeface="+mj-cs"/>
              </a:rPr>
              <a:t>Гипотеза</a:t>
            </a:r>
            <a:r>
              <a:rPr lang="ru-RU" sz="2000" b="1" dirty="0" smtClean="0">
                <a:solidFill>
                  <a:srgbClr val="002060"/>
                </a:solidFill>
                <a:latin typeface="Segoe Print" pitchFamily="2" charset="0"/>
                <a:ea typeface="+mj-ea"/>
                <a:cs typeface="+mj-cs"/>
              </a:rPr>
              <a:t>: Я предполагаю, что персонажи мультфильмов не существуют на самом деле, они «оживают» с помощью специальных технологий.</a:t>
            </a:r>
          </a:p>
        </p:txBody>
      </p:sp>
      <p:pic>
        <p:nvPicPr>
          <p:cNvPr id="1027" name="Picture 3" descr="G:\Школьное\Исследовательские 4б\Агафонова Катя 4б - Как оживают рисунки\78161497_3996605_souzmyltfilm1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1484784"/>
            <a:ext cx="5411844" cy="3883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G:\Школьное\Исследовательские 4б\Агафонова Катя 4б - Как оживают рисунки\976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2204864"/>
            <a:ext cx="5588000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G:\Школьное\Исследовательские 4б\Агафонова Катя 4б - Как оживают рисунки\nnnnnnnn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188640"/>
            <a:ext cx="3748253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3" name="Picture 9" descr="G:\Школьное\Исследовательские 4б\Агафонова Катя 4б - Как оживают рисунки\3b4ddf5fddf8c90fea52c4703c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332656"/>
            <a:ext cx="4267200" cy="32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5" name="Picture 11" descr="G:\Школьное\Исследовательские 4б\Агафонова Катя 4б - Как оживают рисунки\maxresdefault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4008" y="260648"/>
            <a:ext cx="4141031" cy="3537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G:\Школьное\Исследовательские 4б\Агафонова Катя 4б - Как оживают рисунки\372251_original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95736" y="2780928"/>
            <a:ext cx="4770835" cy="38140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6" name="Picture 12" descr="G:\Школьное\Исследовательские 4б\Агафонова Катя 4б - Как оживают рисунки\a3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1520" y="188640"/>
            <a:ext cx="5210135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7" name="Picture 13" descr="G:\Школьное\Исследовательские 4б\Агафонова Катя 4б - Как оживают рисунки\6614064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1960" y="3176651"/>
            <a:ext cx="4635704" cy="3466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G:\Школьное\Исследовательские 4б\Агафонова Катя 4б - Как оживают рисунки\mirror-facial-expression-disney-animator-11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9512" y="548680"/>
            <a:ext cx="3991719" cy="56591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9" name="Picture 15" descr="G:\Школьное\Исследовательские 4б\Агафонова Катя 4б - Как оживают рисунки\383607902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23528" y="476672"/>
            <a:ext cx="3995936" cy="2988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1" name="Picture 17" descr="G:\Школьное\Исследовательские 4б\Агафонова Катя 4б - Как оживают рисунки\3_7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499992" y="325520"/>
            <a:ext cx="4392488" cy="27747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2" name="Picture 18" descr="G:\Школьное\Исследовательские 4б\Агафонова Катя 4б - Как оживают рисунки\maxresdefault (1)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51520" y="3717032"/>
            <a:ext cx="4352484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3" name="Picture 19" descr="G:\Школьное\Исследовательские 4б\Агафонова Катя 4б - Как оживают рисунки\smile15022014-kartinki-smeshnye-kartinki-fotoprikoly_202351578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644008" y="3356992"/>
            <a:ext cx="4267200" cy="3019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8" name="Picture 24" descr="G:\Школьное\Исследовательские 4б\Агафонова Катя 4б - Как оживают рисунки\disney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95536" y="2996952"/>
            <a:ext cx="5347627" cy="33780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9" name="Picture 25" descr="G:\Школьное\Исследовательские 4б\Агафонова Катя 4б - Как оживают рисунки\Walt_Disney_1946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724128" y="260648"/>
            <a:ext cx="2921000" cy="431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7" name="Picture 23" descr="G:\Школьное\Исследовательские 4б\Агафонова Катя 4б - Как оживают рисунки\1-5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251520" y="188640"/>
            <a:ext cx="6372200" cy="3318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50" name="Picture 26" descr="G:\Школьное\Исследовательские 4б\Агафонова Катя 4б - Как оживают рисунки\2536.jp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419872" y="2996952"/>
            <a:ext cx="5545585" cy="3701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9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8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4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5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8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4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5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8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1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4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8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1" dur="5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5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8" dur="5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2" dur="5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5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187624" y="332656"/>
            <a:ext cx="648072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i="1" u="sng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Р</a:t>
            </a:r>
            <a:r>
              <a:rPr kumimoji="0" lang="ru-RU" sz="4400" b="1" i="1" u="sng" strike="noStrike" kern="1200" cap="none" spc="0" normalizeH="0" baseline="0" noProof="0" dirty="0" smtClean="0">
                <a:ln>
                  <a:noFill/>
                </a:ln>
                <a:solidFill>
                  <a:srgbClr val="FD56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е</a:t>
            </a:r>
            <a:r>
              <a:rPr lang="ru-RU" sz="4400" b="1" i="1" u="sng" dirty="0" err="1" smtClean="0">
                <a:solidFill>
                  <a:srgbClr val="FCAC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з</a:t>
            </a:r>
            <a:r>
              <a:rPr lang="ru-RU" sz="4400" b="1" i="1" u="sng" dirty="0" err="1" smtClean="0">
                <a:solidFill>
                  <a:srgbClr val="FCD9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у</a:t>
            </a:r>
            <a:r>
              <a:rPr kumimoji="0" lang="ru-RU" sz="4400" b="1" i="1" u="sng" strike="noStrike" kern="1200" cap="none" spc="0" normalizeH="0" baseline="0" noProof="0" dirty="0" smtClean="0">
                <a:ln>
                  <a:noFill/>
                </a:ln>
                <a:solidFill>
                  <a:srgbClr val="0BB6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л</a:t>
            </a:r>
            <a:r>
              <a:rPr lang="ru-RU" sz="4400" b="1" i="1" u="sng" dirty="0" err="1" smtClean="0">
                <a:solidFill>
                  <a:srgbClr val="434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ь</a:t>
            </a:r>
            <a:r>
              <a:rPr kumimoji="0" lang="ru-RU" sz="44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т</a:t>
            </a:r>
            <a:r>
              <a:rPr kumimoji="0" lang="ru-RU" sz="4400" b="1" i="1" u="sng" strike="noStrike" kern="1200" cap="none" spc="0" normalizeH="0" baseline="0" noProof="0" dirty="0" smtClean="0">
                <a:ln>
                  <a:noFill/>
                </a:ln>
                <a:solidFill>
                  <a:srgbClr val="5C22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а</a:t>
            </a:r>
            <a:r>
              <a:rPr kumimoji="0" lang="ru-RU" sz="4400" b="1" i="1" u="sng" strike="noStrike" kern="1200" cap="none" spc="0" normalizeH="0" baseline="0" noProof="0" dirty="0" smtClean="0">
                <a:ln>
                  <a:noFill/>
                </a:ln>
                <a:solidFill>
                  <a:srgbClr val="270F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т</a:t>
            </a:r>
            <a:r>
              <a:rPr lang="ru-RU" sz="4400" b="1" i="1" u="sng" dirty="0" err="1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ы</a:t>
            </a:r>
            <a:r>
              <a:rPr lang="ru-RU" sz="4400" b="1" i="1" u="sng" dirty="0" smtClean="0">
                <a:solidFill>
                  <a:srgbClr val="FD56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 </a:t>
            </a:r>
            <a:r>
              <a:rPr lang="ru-RU" sz="4400" b="1" i="1" u="sng" dirty="0" err="1" smtClean="0">
                <a:solidFill>
                  <a:srgbClr val="FCAC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о</a:t>
            </a:r>
            <a:r>
              <a:rPr lang="ru-RU" sz="4400" b="1" i="1" u="sng" dirty="0" err="1" smtClean="0">
                <a:solidFill>
                  <a:srgbClr val="FCD9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п</a:t>
            </a:r>
            <a:r>
              <a:rPr lang="ru-RU" sz="4400" b="1" i="1" u="sng" dirty="0" smtClean="0">
                <a:solidFill>
                  <a:srgbClr val="0BB6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р</a:t>
            </a:r>
            <a:r>
              <a:rPr lang="ru-RU" sz="4400" b="1" i="1" u="sng" dirty="0" smtClean="0">
                <a:solidFill>
                  <a:srgbClr val="434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о</a:t>
            </a:r>
            <a:r>
              <a:rPr lang="ru-RU" sz="4400" b="1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с</a:t>
            </a:r>
            <a:r>
              <a:rPr lang="ru-RU" sz="4400" b="1" i="1" u="sng" dirty="0" smtClean="0">
                <a:solidFill>
                  <a:srgbClr val="5C22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а</a:t>
            </a:r>
            <a:r>
              <a:rPr lang="ru-RU" sz="4400" b="1" i="1" u="sng" dirty="0" smtClean="0">
                <a:solidFill>
                  <a:srgbClr val="270F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:</a:t>
            </a:r>
            <a:endParaRPr kumimoji="0" lang="ru-RU" sz="4400" b="1" i="1" u="sng" strike="noStrike" kern="1200" cap="none" spc="0" normalizeH="0" baseline="0" noProof="0" dirty="0">
              <a:ln>
                <a:noFill/>
              </a:ln>
              <a:solidFill>
                <a:srgbClr val="270F2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571604" y="928670"/>
          <a:ext cx="7143800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571604" y="5143512"/>
            <a:ext cx="5256584" cy="10715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/>
            <a:r>
              <a:rPr lang="ru-RU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Скуби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Ду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»</a:t>
            </a:r>
          </a:p>
          <a:p>
            <a:pPr lvl="0" algn="ctr"/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«</a:t>
            </a:r>
            <a:r>
              <a:rPr lang="ru-RU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Гравити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Фолз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»</a:t>
            </a:r>
          </a:p>
          <a:p>
            <a:pPr lvl="0" algn="ctr"/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«</a:t>
            </a:r>
            <a:r>
              <a:rPr lang="ru-RU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Трансформеры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»</a:t>
            </a:r>
          </a:p>
          <a:p>
            <a:pPr lvl="0" algn="ctr"/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«Губка Боб квадратные</a:t>
            </a:r>
          </a:p>
          <a:p>
            <a:pPr lvl="0" algn="ctr"/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 штаны»</a:t>
            </a:r>
          </a:p>
        </p:txBody>
      </p:sp>
      <p:pic>
        <p:nvPicPr>
          <p:cNvPr id="1026" name="Picture 2" descr="H:\Школьное\Исследовательские 4б\Агафонова Катя 4б - Как оживают рисунки\gubkabob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14282" y="4786322"/>
            <a:ext cx="1688631" cy="16763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H:\Школьное\Исследовательские 4б\Агафонова Катя 4б - Как оживают рисунки\Scooby-Doo_одежда_Скуби-Ду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4572008"/>
            <a:ext cx="2323689" cy="19637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G:\Школьное\Исследовательские 4б\Агафонова Катя 4б - Как оживают рисунки\анимация\анимация\DSC0268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332656"/>
            <a:ext cx="1663541" cy="2427781"/>
          </a:xfrm>
          <a:prstGeom prst="rect">
            <a:avLst/>
          </a:prstGeom>
          <a:noFill/>
        </p:spPr>
      </p:pic>
      <p:pic>
        <p:nvPicPr>
          <p:cNvPr id="7" name="Picture 3" descr="G:\Школьное\Исследовательские 4б\Агафонова Катя 4б - Как оживают рисунки\анимация\анимация\DSC0268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92080" y="332656"/>
            <a:ext cx="1614128" cy="2427781"/>
          </a:xfrm>
          <a:prstGeom prst="rect">
            <a:avLst/>
          </a:prstGeom>
          <a:noFill/>
        </p:spPr>
      </p:pic>
      <p:pic>
        <p:nvPicPr>
          <p:cNvPr id="1028" name="Picture 4" descr="G:\Школьное\Исследовательские 4б\Агафонова Катя 4б - Как оживают рисунки\анимация\анимация\DSC0268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76256" y="332656"/>
            <a:ext cx="1614128" cy="2427781"/>
          </a:xfrm>
          <a:prstGeom prst="rect">
            <a:avLst/>
          </a:prstGeom>
          <a:noFill/>
        </p:spPr>
      </p:pic>
      <p:pic>
        <p:nvPicPr>
          <p:cNvPr id="8" name="Picture 5" descr="G:\Школьное\Исследовательские 4б\Агафонова Катя 4б - Как оживают рисунки\анимация\анимация\DSC0267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332656"/>
            <a:ext cx="1614128" cy="2427781"/>
          </a:xfrm>
          <a:prstGeom prst="rect">
            <a:avLst/>
          </a:prstGeom>
          <a:noFill/>
        </p:spPr>
      </p:pic>
      <p:pic>
        <p:nvPicPr>
          <p:cNvPr id="9" name="Picture 6" descr="G:\Школьное\Исследовательские 4б\Агафонова Катя 4б - Как оживают рисунки\анимация\анимация\DSC0268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79712" y="332656"/>
            <a:ext cx="1689894" cy="2427781"/>
          </a:xfrm>
          <a:prstGeom prst="rect">
            <a:avLst/>
          </a:prstGeom>
          <a:noFill/>
        </p:spPr>
      </p:pic>
      <p:pic>
        <p:nvPicPr>
          <p:cNvPr id="20" name="Picture 5" descr="G:\Школьное\Исследовательские 4б\Агафонова Катя 4б - Как оживают рисунки\анимация\анимация\DSC0267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47864" y="2852936"/>
            <a:ext cx="2448272" cy="3682402"/>
          </a:xfrm>
          <a:prstGeom prst="rect">
            <a:avLst/>
          </a:prstGeom>
          <a:noFill/>
        </p:spPr>
      </p:pic>
      <p:pic>
        <p:nvPicPr>
          <p:cNvPr id="21" name="Picture 6" descr="G:\Школьное\Исследовательские 4б\Агафонова Катя 4б - Как оживают рисунки\анимация\анимация\DSC0268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75856" y="2852936"/>
            <a:ext cx="2563192" cy="3682402"/>
          </a:xfrm>
          <a:prstGeom prst="rect">
            <a:avLst/>
          </a:prstGeom>
          <a:noFill/>
        </p:spPr>
      </p:pic>
      <p:pic>
        <p:nvPicPr>
          <p:cNvPr id="17" name="Picture 2" descr="G:\Школьное\Исследовательские 4б\Агафонова Катя 4б - Как оживают рисунки\анимация\анимация\DSC0268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2852936"/>
            <a:ext cx="2523220" cy="3682401"/>
          </a:xfrm>
          <a:prstGeom prst="rect">
            <a:avLst/>
          </a:prstGeom>
          <a:noFill/>
        </p:spPr>
      </p:pic>
      <p:pic>
        <p:nvPicPr>
          <p:cNvPr id="18" name="Picture 3" descr="G:\Школьное\Исследовательские 4б\Агафонова Катя 4б - Как оживают рисунки\анимация\анимация\DSC0268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5856" y="2852936"/>
            <a:ext cx="2520280" cy="3682402"/>
          </a:xfrm>
          <a:prstGeom prst="rect">
            <a:avLst/>
          </a:prstGeom>
          <a:noFill/>
        </p:spPr>
      </p:pic>
      <p:pic>
        <p:nvPicPr>
          <p:cNvPr id="19" name="Picture 4" descr="G:\Школьное\Исследовательские 4б\Агафонова Катя 4б - Как оживают рисунки\анимация\анимация\DSC0268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7864" y="2852936"/>
            <a:ext cx="2448272" cy="3682402"/>
          </a:xfrm>
          <a:prstGeom prst="rect">
            <a:avLst/>
          </a:prstGeom>
          <a:noFill/>
        </p:spPr>
      </p:pic>
      <p:pic>
        <p:nvPicPr>
          <p:cNvPr id="1029" name="Picture 5" descr="H:\Школьное\Исследовательские 4б\Агафонова Катя 4б - Как оживают рисунки\DSC02113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7727" y="404664"/>
            <a:ext cx="4150719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:\Школьное\Исследовательские 4б\Агафонова Катя 4б - Как оживают рисунки\DSC02116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644008" y="404664"/>
            <a:ext cx="3767134" cy="2673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7" descr="H:\Школьное\Исследовательские 4б\Агафонова Катя 4б - Как оживают рисунки\анимация елка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858496" y="2403788"/>
            <a:ext cx="5524539" cy="4143404"/>
          </a:xfrm>
          <a:prstGeom prst="rect">
            <a:avLst/>
          </a:prstGeom>
          <a:noFill/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785786" y="57148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sng" strike="noStrike" kern="1200" cap="none" spc="0" normalizeH="0" baseline="0" noProof="0" dirty="0" smtClean="0">
                <a:ln>
                  <a:noFill/>
                </a:ln>
                <a:solidFill>
                  <a:srgbClr val="8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«С</a:t>
            </a:r>
            <a:r>
              <a:rPr kumimoji="0" lang="ru-RU" sz="4400" b="1" i="1" u="sng" strike="noStrike" kern="1200" cap="none" spc="0" normalizeH="0" baseline="0" noProof="0" dirty="0" smtClean="0">
                <a:ln>
                  <a:noFill/>
                </a:ln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па</a:t>
            </a:r>
            <a:r>
              <a:rPr kumimoji="0" lang="ru-RU" sz="4400" b="1" i="1" u="sng" strike="noStrike" kern="1200" cap="none" spc="0" normalizeH="0" baseline="0" noProof="0" dirty="0" smtClean="0">
                <a:ln>
                  <a:noFill/>
                </a:ln>
                <a:solidFill>
                  <a:srgbClr val="FD56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си</a:t>
            </a:r>
            <a:r>
              <a:rPr kumimoji="0" lang="ru-RU" sz="4400" b="1" i="1" u="sng" strike="noStrike" kern="1200" cap="none" spc="0" normalizeH="0" baseline="0" noProof="0" dirty="0" smtClean="0">
                <a:ln>
                  <a:noFill/>
                </a:ln>
                <a:solidFill>
                  <a:srgbClr val="FCAC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б</a:t>
            </a:r>
            <a:r>
              <a:rPr kumimoji="0" lang="ru-RU" sz="4400" b="1" i="1" u="sng" strike="noStrike" kern="1200" cap="none" spc="0" normalizeH="0" baseline="0" noProof="0" dirty="0" smtClean="0">
                <a:ln>
                  <a:noFill/>
                </a:ln>
                <a:solidFill>
                  <a:srgbClr val="FCD9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о </a:t>
            </a:r>
            <a:r>
              <a:rPr kumimoji="0" lang="ru-RU" sz="44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за </a:t>
            </a:r>
            <a:r>
              <a:rPr kumimoji="0" lang="ru-RU" sz="4400" b="1" i="1" u="sng" strike="noStrike" kern="1200" cap="none" spc="0" normalizeH="0" baseline="0" noProof="0" dirty="0" err="1" smtClean="0">
                <a:ln>
                  <a:noFill/>
                </a:ln>
                <a:solidFill>
                  <a:srgbClr val="0BB6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в</a:t>
            </a:r>
            <a:r>
              <a:rPr kumimoji="0" lang="ru-RU" sz="4400" b="1" i="1" u="sng" strike="noStrike" kern="1200" cap="none" spc="0" normalizeH="0" baseline="0" noProof="0" dirty="0" err="1" smtClean="0">
                <a:ln>
                  <a:noFill/>
                </a:ln>
                <a:solidFill>
                  <a:srgbClr val="0667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н</a:t>
            </a:r>
            <a:r>
              <a:rPr kumimoji="0" lang="ru-RU" sz="4400" b="1" i="1" u="sng" strike="noStrike" kern="1200" cap="none" spc="0" normalizeH="0" baseline="0" noProof="0" dirty="0" err="1" smtClean="0">
                <a:ln>
                  <a:noFill/>
                </a:ln>
                <a:solidFill>
                  <a:srgbClr val="434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и</a:t>
            </a:r>
            <a:r>
              <a:rPr kumimoji="0" lang="ru-RU" sz="4400" b="1" i="1" u="sng" strike="noStrike" kern="1200" cap="none" spc="0" normalizeH="0" baseline="0" noProof="0" dirty="0" err="1" smtClean="0">
                <a:ln>
                  <a:noFill/>
                </a:ln>
                <a:solidFill>
                  <a:srgbClr val="191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м</a:t>
            </a:r>
            <a:r>
              <a:rPr kumimoji="0" lang="ru-RU" sz="4400" b="1" i="1" u="sng" strike="noStrike" kern="1200" cap="none" spc="0" normalizeH="0" baseline="0" noProof="0" dirty="0" err="1" smtClean="0">
                <a:ln>
                  <a:noFill/>
                </a:ln>
                <a:solidFill>
                  <a:srgbClr val="0000B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а</a:t>
            </a:r>
            <a:r>
              <a:rPr lang="ru-RU" sz="4400" b="1" i="1" u="sng" dirty="0" err="1" smtClean="0">
                <a:solidFill>
                  <a:srgbClr val="5C22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н</a:t>
            </a:r>
            <a:r>
              <a:rPr kumimoji="0" lang="ru-RU" sz="4400" b="1" i="1" u="sng" strike="noStrike" kern="1200" cap="none" spc="0" normalizeH="0" baseline="0" noProof="0" dirty="0" err="1" smtClean="0">
                <a:ln>
                  <a:noFill/>
                </a:ln>
                <a:solidFill>
                  <a:srgbClr val="5C22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и</a:t>
            </a:r>
            <a:r>
              <a:rPr kumimoji="0" lang="ru-RU" sz="4400" b="1" i="1" u="sng" strike="noStrike" kern="1200" cap="none" spc="0" normalizeH="0" baseline="0" noProof="0" dirty="0" err="1" smtClean="0">
                <a:ln>
                  <a:noFill/>
                </a:ln>
                <a:solidFill>
                  <a:srgbClr val="4018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е</a:t>
            </a:r>
            <a:r>
              <a:rPr kumimoji="0" lang="ru-RU" sz="4400" b="1" i="1" u="sng" strike="noStrike" kern="1200" cap="none" spc="0" normalizeH="0" baseline="0" noProof="0" dirty="0" smtClean="0">
                <a:ln>
                  <a:noFill/>
                </a:ln>
                <a:solidFill>
                  <a:srgbClr val="270F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!»</a:t>
            </a:r>
            <a:endParaRPr kumimoji="0" lang="ru-RU" sz="4400" b="1" i="1" u="sng" strike="noStrike" kern="1200" cap="none" spc="0" normalizeH="0" baseline="0" noProof="0" dirty="0">
              <a:ln>
                <a:noFill/>
              </a:ln>
              <a:solidFill>
                <a:srgbClr val="270F2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11" name="Picture 2" descr="H:\Школьное\Исследовательские 4б\Агафонова Катя 4б - Как оживают рисунки\Анимация Ёлка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47664" y="2204864"/>
            <a:ext cx="5991863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3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4" grpId="0">
        <p:bldAsOne/>
      </p:bldGraphic>
      <p:bldP spid="5" grpId="0"/>
      <p:bldP spid="5" grpId="1"/>
      <p:bldP spid="1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1124744"/>
            <a:ext cx="7599788" cy="27022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endParaRPr lang="ru-RU" sz="2000" b="1" i="1" dirty="0" smtClean="0">
              <a:solidFill>
                <a:srgbClr val="AA360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+mj-lt"/>
              <a:buAutoNum type="arabicPeriod"/>
            </a:pPr>
            <a:r>
              <a:rPr lang="ru-RU" sz="20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Яндекс.Картинки</a:t>
            </a:r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Электронный ресурс</a:t>
            </a:r>
            <a:r>
              <a:rPr lang="en-US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– Режим доступа : </a:t>
            </a:r>
            <a:r>
              <a:rPr lang="en-US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https://yandex.ru/images/</a:t>
            </a:r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Font typeface="+mj-lt"/>
              <a:buAutoNum type="arabicPeriod"/>
            </a:pPr>
            <a:endParaRPr lang="ru-RU" sz="20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Фото из личного архива </a:t>
            </a:r>
            <a:r>
              <a:rPr lang="ru-RU" sz="20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Пакуть</a:t>
            </a:r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Е.А.;</a:t>
            </a:r>
          </a:p>
          <a:p>
            <a:pPr lvl="0" algn="just">
              <a:buFont typeface="+mj-lt"/>
              <a:buAutoNum type="arabicPeriod"/>
            </a:pP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+mj-lt"/>
              <a:buAutoNum type="arabicPeriod"/>
            </a:pP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+mj-lt"/>
              <a:buAutoNum type="arabicPeriod"/>
            </a:pP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187624" y="332656"/>
            <a:ext cx="648072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i="1" u="sng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И</a:t>
            </a:r>
            <a:r>
              <a:rPr kumimoji="0" lang="ru-RU" sz="4400" b="1" i="1" u="sng" strike="noStrike" kern="1200" cap="none" spc="0" normalizeH="0" baseline="0" noProof="0" dirty="0" smtClean="0">
                <a:ln>
                  <a:noFill/>
                </a:ln>
                <a:solidFill>
                  <a:srgbClr val="FD56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с</a:t>
            </a:r>
            <a:r>
              <a:rPr lang="ru-RU" sz="4400" b="1" i="1" u="sng" dirty="0" smtClean="0">
                <a:solidFill>
                  <a:srgbClr val="FCAC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т</a:t>
            </a:r>
            <a:r>
              <a:rPr lang="ru-RU" sz="4400" b="1" i="1" u="sng" dirty="0" smtClean="0">
                <a:solidFill>
                  <a:srgbClr val="FCD9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о</a:t>
            </a:r>
            <a:r>
              <a:rPr kumimoji="0" lang="ru-RU" sz="4400" b="1" i="1" u="sng" strike="noStrike" kern="1200" cap="none" spc="0" normalizeH="0" baseline="0" noProof="0" dirty="0" smtClean="0">
                <a:ln>
                  <a:noFill/>
                </a:ln>
                <a:solidFill>
                  <a:srgbClr val="0BB6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ч</a:t>
            </a:r>
            <a:r>
              <a:rPr lang="ru-RU" sz="4400" b="1" i="1" u="sng" dirty="0" err="1" smtClean="0">
                <a:solidFill>
                  <a:srgbClr val="434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н</a:t>
            </a:r>
            <a:r>
              <a:rPr kumimoji="0" lang="ru-RU" sz="4400" b="1" i="1" u="sng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и</a:t>
            </a:r>
            <a:r>
              <a:rPr kumimoji="0" lang="ru-RU" sz="4400" b="1" i="1" u="sng" strike="noStrike" kern="1200" cap="none" spc="0" normalizeH="0" baseline="0" noProof="0" dirty="0" err="1" smtClean="0">
                <a:ln>
                  <a:noFill/>
                </a:ln>
                <a:solidFill>
                  <a:srgbClr val="5C22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к</a:t>
            </a:r>
            <a:r>
              <a:rPr kumimoji="0" lang="ru-RU" sz="4400" b="1" i="1" u="sng" strike="noStrike" kern="1200" cap="none" spc="0" normalizeH="0" baseline="0" noProof="0" dirty="0" err="1" smtClean="0">
                <a:ln>
                  <a:noFill/>
                </a:ln>
                <a:solidFill>
                  <a:srgbClr val="270F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и</a:t>
            </a:r>
            <a:r>
              <a:rPr lang="ru-RU" sz="4400" b="1" i="1" u="sng" dirty="0" smtClean="0">
                <a:solidFill>
                  <a:srgbClr val="270F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:</a:t>
            </a:r>
            <a:endParaRPr kumimoji="0" lang="ru-RU" sz="4400" b="1" i="1" u="sng" strike="noStrike" kern="1200" cap="none" spc="0" normalizeH="0" baseline="0" noProof="0" dirty="0">
              <a:ln>
                <a:noFill/>
              </a:ln>
              <a:solidFill>
                <a:srgbClr val="270F2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6" name="Picture 7" descr="E:\Школьное\Исследовательские 4б\Агафонова Катя 4б - Как оживают рисунки\78161497_3996605_souzmyltfilm1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3000372"/>
            <a:ext cx="4536504" cy="32550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147</Words>
  <Application>Microsoft Office PowerPoint</Application>
  <PresentationFormat>Экран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«Как оживают рисунки?»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21</cp:revision>
  <dcterms:created xsi:type="dcterms:W3CDTF">2016-11-09T12:06:43Z</dcterms:created>
  <dcterms:modified xsi:type="dcterms:W3CDTF">2017-02-14T12:40:10Z</dcterms:modified>
</cp:coreProperties>
</file>