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2" r:id="rId6"/>
  </p:sldMasterIdLst>
  <p:sldIdLst>
    <p:sldId id="256" r:id="rId7"/>
    <p:sldId id="270" r:id="rId8"/>
    <p:sldId id="259" r:id="rId9"/>
    <p:sldId id="257" r:id="rId10"/>
    <p:sldId id="258" r:id="rId11"/>
    <p:sldId id="260" r:id="rId12"/>
    <p:sldId id="261" r:id="rId13"/>
    <p:sldId id="262" r:id="rId14"/>
    <p:sldId id="263" r:id="rId15"/>
    <p:sldId id="271" r:id="rId16"/>
    <p:sldId id="265" r:id="rId17"/>
    <p:sldId id="264" r:id="rId18"/>
    <p:sldId id="266" r:id="rId19"/>
    <p:sldId id="267" r:id="rId20"/>
    <p:sldId id="268" r:id="rId21"/>
    <p:sldId id="269" r:id="rId22"/>
    <p:sldId id="272" r:id="rId23"/>
    <p:sldId id="27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66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4" autoAdjust="0"/>
    <p:restoredTop sz="94660"/>
  </p:normalViewPr>
  <p:slideViewPr>
    <p:cSldViewPr>
      <p:cViewPr varScale="1">
        <p:scale>
          <a:sx n="99" d="100"/>
          <a:sy n="99" d="100"/>
        </p:scale>
        <p:origin x="90" y="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s://traditio.wiki/%D0%A1%D0%A1%D0%A1%D0%A0" TargetMode="Externa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7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s://traditio.wiki/%D0%A1%D0%A1%D0%A1%D0%A0" TargetMode="External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E914EE-8D1C-4152-B2B0-B22B5680879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5DA39C6-1990-4134-997A-8A0FE95F098D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Укрепление красного знамени над разгромленным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Рейхстагом 30 апреля 1945 года, символизировало победу Советского Союза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1" tooltip="СССР"/>
            </a:rPr>
            <a:t> 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над Германией  во Второй Мировой войне. 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5BAD52-9771-4530-AC9A-7364DE592BEC}" type="parTrans" cxnId="{509FAD89-B5E2-4F3B-9D13-39B1AD938ED5}">
      <dgm:prSet/>
      <dgm:spPr/>
      <dgm:t>
        <a:bodyPr/>
        <a:lstStyle/>
        <a:p>
          <a:endParaRPr lang="ru-RU"/>
        </a:p>
      </dgm:t>
    </dgm:pt>
    <dgm:pt modelId="{E3239116-0CF2-4A41-9959-310539EDD577}" type="sibTrans" cxnId="{509FAD89-B5E2-4F3B-9D13-39B1AD938ED5}">
      <dgm:prSet/>
      <dgm:spPr/>
      <dgm:t>
        <a:bodyPr/>
        <a:lstStyle/>
        <a:p>
          <a:endParaRPr lang="ru-RU"/>
        </a:p>
      </dgm:t>
    </dgm:pt>
    <dgm:pt modelId="{A9A9C9A9-9DC9-4CDA-AB6A-2114F944295B}" type="pres">
      <dgm:prSet presAssocID="{7FE914EE-8D1C-4152-B2B0-B22B568087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BCC164-D704-46CD-B924-2E0B958BFDC0}" type="pres">
      <dgm:prSet presAssocID="{75DA39C6-1990-4134-997A-8A0FE95F098D}" presName="parentText" presStyleLbl="node1" presStyleIdx="0" presStyleCnt="1" custLinFactNeighborY="-1121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7AE8BA-CA1D-4B7B-8CE0-EA631218AB7E}" type="presOf" srcId="{75DA39C6-1990-4134-997A-8A0FE95F098D}" destId="{F5BCC164-D704-46CD-B924-2E0B958BFDC0}" srcOrd="0" destOrd="0" presId="urn:microsoft.com/office/officeart/2005/8/layout/vList2"/>
    <dgm:cxn modelId="{509FAD89-B5E2-4F3B-9D13-39B1AD938ED5}" srcId="{7FE914EE-8D1C-4152-B2B0-B22B56808797}" destId="{75DA39C6-1990-4134-997A-8A0FE95F098D}" srcOrd="0" destOrd="0" parTransId="{7A5BAD52-9771-4530-AC9A-7364DE592BEC}" sibTransId="{E3239116-0CF2-4A41-9959-310539EDD577}"/>
    <dgm:cxn modelId="{82480384-95F3-479B-8952-BCF11734AFC5}" type="presOf" srcId="{7FE914EE-8D1C-4152-B2B0-B22B56808797}" destId="{A9A9C9A9-9DC9-4CDA-AB6A-2114F944295B}" srcOrd="0" destOrd="0" presId="urn:microsoft.com/office/officeart/2005/8/layout/vList2"/>
    <dgm:cxn modelId="{811BC9DF-9760-4547-8890-23EB492D64C5}" type="presParOf" srcId="{A9A9C9A9-9DC9-4CDA-AB6A-2114F944295B}" destId="{F5BCC164-D704-46CD-B924-2E0B958BFDC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86F6E7-04D1-4EC2-9F42-8D7E563491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EAE984D-9C05-42EB-B939-072FE4DA6BA6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Хотя знамён над Рейхстагом было водружено несколько, в  истории вошло знамя, укреплённое </a:t>
          </a:r>
          <a:r>
            <a:rPr lang="ru-RU" dirty="0" smtClean="0">
              <a:effectLst/>
              <a:latin typeface="Times New Roman" pitchFamily="18" charset="0"/>
              <a:cs typeface="Times New Roman" pitchFamily="18" charset="0"/>
            </a:rPr>
            <a:t>сержантами</a:t>
          </a:r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Егоровым и </a:t>
          </a:r>
          <a:r>
            <a:rPr lang="ru-RU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Кантария</a:t>
          </a:r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.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FD4D3675-FD15-488B-924B-3308E0435D7D}" type="parTrans" cxnId="{B97645DE-FB37-4B6A-8CBE-FB65B70E6877}">
      <dgm:prSet/>
      <dgm:spPr/>
      <dgm:t>
        <a:bodyPr/>
        <a:lstStyle/>
        <a:p>
          <a:endParaRPr lang="ru-RU"/>
        </a:p>
      </dgm:t>
    </dgm:pt>
    <dgm:pt modelId="{7E813F2E-44A1-4D1C-9808-0775719D25A1}" type="sibTrans" cxnId="{B97645DE-FB37-4B6A-8CBE-FB65B70E6877}">
      <dgm:prSet/>
      <dgm:spPr/>
      <dgm:t>
        <a:bodyPr/>
        <a:lstStyle/>
        <a:p>
          <a:endParaRPr lang="ru-RU"/>
        </a:p>
      </dgm:t>
    </dgm:pt>
    <dgm:pt modelId="{778F0367-995B-4F68-B966-6A9864670853}" type="pres">
      <dgm:prSet presAssocID="{1B86F6E7-04D1-4EC2-9F42-8D7E563491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4025A3-DF31-44F8-B500-4110BAFB5C70}" type="pres">
      <dgm:prSet presAssocID="{5EAE984D-9C05-42EB-B939-072FE4DA6BA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78D5AE-E9E5-47A9-9C8F-5CCE534AA8BF}" type="presOf" srcId="{5EAE984D-9C05-42EB-B939-072FE4DA6BA6}" destId="{934025A3-DF31-44F8-B500-4110BAFB5C70}" srcOrd="0" destOrd="0" presId="urn:microsoft.com/office/officeart/2005/8/layout/vList2"/>
    <dgm:cxn modelId="{B97645DE-FB37-4B6A-8CBE-FB65B70E6877}" srcId="{1B86F6E7-04D1-4EC2-9F42-8D7E56349171}" destId="{5EAE984D-9C05-42EB-B939-072FE4DA6BA6}" srcOrd="0" destOrd="0" parTransId="{FD4D3675-FD15-488B-924B-3308E0435D7D}" sibTransId="{7E813F2E-44A1-4D1C-9808-0775719D25A1}"/>
    <dgm:cxn modelId="{6251D0C7-DE5F-4226-8D02-7AE76C6CBCF4}" type="presOf" srcId="{1B86F6E7-04D1-4EC2-9F42-8D7E56349171}" destId="{778F0367-995B-4F68-B966-6A9864670853}" srcOrd="0" destOrd="0" presId="urn:microsoft.com/office/officeart/2005/8/layout/vList2"/>
    <dgm:cxn modelId="{5BEAB3BB-09F7-482A-B1E3-26D5B59582FC}" type="presParOf" srcId="{778F0367-995B-4F68-B966-6A9864670853}" destId="{934025A3-DF31-44F8-B500-4110BAFB5C7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BC0399-FA98-4A85-B69F-D867A4D7085C}" type="doc">
      <dgm:prSet loTypeId="urn:microsoft.com/office/officeart/2009/layout/CirclePictureHierarchy" loCatId="hierarchy" qsTypeId="urn:microsoft.com/office/officeart/2005/8/quickstyle/3d7" qsCatId="3D" csTypeId="urn:microsoft.com/office/officeart/2005/8/colors/accent2_2" csCatId="accent2" phldr="1"/>
      <dgm:spPr/>
    </dgm:pt>
    <dgm:pt modelId="{A6822366-0500-4558-8E58-16D9C96CC268}">
      <dgm:prSet phldrT="[Текст]" custT="1"/>
      <dgm:spPr/>
      <dgm:t>
        <a:bodyPr/>
        <a:lstStyle/>
        <a:p>
          <a:r>
            <a:rPr lang="ru-RU" sz="2400" b="1" i="1" cap="none" spc="0" dirty="0" smtClean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0070C0"/>
              </a:solidFill>
              <a:effectLst/>
            </a:rPr>
            <a:t>По замыслу учредителей, награда должна была отражать всеобщую идею народной борьбы с фашистскими захватчиками.</a:t>
          </a:r>
          <a:endParaRPr lang="ru-RU" sz="2400" b="1" i="1" cap="none" spc="0" dirty="0">
            <a:ln w="12700" cmpd="sng">
              <a:solidFill>
                <a:schemeClr val="accent4"/>
              </a:solidFill>
              <a:prstDash val="solid"/>
            </a:ln>
            <a:solidFill>
              <a:srgbClr val="0070C0"/>
            </a:solidFill>
            <a:effectLst/>
          </a:endParaRPr>
        </a:p>
      </dgm:t>
    </dgm:pt>
    <dgm:pt modelId="{2DD9EBF9-E4E7-4964-A078-4297BD01A963}" type="parTrans" cxnId="{4EB145D7-E212-41B5-BAFB-8C28FB19F723}">
      <dgm:prSet/>
      <dgm:spPr/>
      <dgm:t>
        <a:bodyPr/>
        <a:lstStyle/>
        <a:p>
          <a:endParaRPr lang="ru-RU"/>
        </a:p>
      </dgm:t>
    </dgm:pt>
    <dgm:pt modelId="{559966D5-F7D7-4771-97BF-9E8C6C6001F8}" type="sibTrans" cxnId="{4EB145D7-E212-41B5-BAFB-8C28FB19F723}">
      <dgm:prSet/>
      <dgm:spPr/>
      <dgm:t>
        <a:bodyPr/>
        <a:lstStyle/>
        <a:p>
          <a:endParaRPr lang="ru-RU"/>
        </a:p>
      </dgm:t>
    </dgm:pt>
    <dgm:pt modelId="{09C52C3F-50C8-45CE-BE71-F288F3ACCAF7}" type="pres">
      <dgm:prSet presAssocID="{6EBC0399-FA98-4A85-B69F-D867A4D7085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01B2D3E-7864-4BD4-B7C1-8C32476A6BD1}" type="pres">
      <dgm:prSet presAssocID="{A6822366-0500-4558-8E58-16D9C96CC268}" presName="hierRoot1" presStyleCnt="0"/>
      <dgm:spPr/>
    </dgm:pt>
    <dgm:pt modelId="{4CEBB6B0-8B86-4042-9813-FEE8CF6779C6}" type="pres">
      <dgm:prSet presAssocID="{A6822366-0500-4558-8E58-16D9C96CC268}" presName="composite" presStyleCnt="0"/>
      <dgm:spPr/>
    </dgm:pt>
    <dgm:pt modelId="{B758A3CC-E897-40F5-A7B6-A15AD22847DC}" type="pres">
      <dgm:prSet presAssocID="{A6822366-0500-4558-8E58-16D9C96CC268}" presName="image" presStyleLbl="node0" presStyleIdx="0" presStyleCnt="1" custLinFactNeighborX="-9897" custLinFactNeighborY="-1974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Орден Отечественной войны 1 степени"/>
        </a:ext>
      </dgm:extLst>
    </dgm:pt>
    <dgm:pt modelId="{726DC028-B2CD-464E-9743-9FB9B5F619EB}" type="pres">
      <dgm:prSet presAssocID="{A6822366-0500-4558-8E58-16D9C96CC268}" presName="text" presStyleLbl="revTx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309237-2033-4370-8735-3B65D02566E3}" type="pres">
      <dgm:prSet presAssocID="{A6822366-0500-4558-8E58-16D9C96CC268}" presName="hierChild2" presStyleCnt="0"/>
      <dgm:spPr/>
    </dgm:pt>
  </dgm:ptLst>
  <dgm:cxnLst>
    <dgm:cxn modelId="{1E0A9C4D-560E-4D4D-849C-506DE58D5AAC}" type="presOf" srcId="{6EBC0399-FA98-4A85-B69F-D867A4D7085C}" destId="{09C52C3F-50C8-45CE-BE71-F288F3ACCAF7}" srcOrd="0" destOrd="0" presId="urn:microsoft.com/office/officeart/2009/layout/CirclePictureHierarchy"/>
    <dgm:cxn modelId="{D834885D-1A15-44FD-A72B-08C9D958FFCC}" type="presOf" srcId="{A6822366-0500-4558-8E58-16D9C96CC268}" destId="{726DC028-B2CD-464E-9743-9FB9B5F619EB}" srcOrd="0" destOrd="0" presId="urn:microsoft.com/office/officeart/2009/layout/CirclePictureHierarchy"/>
    <dgm:cxn modelId="{4EB145D7-E212-41B5-BAFB-8C28FB19F723}" srcId="{6EBC0399-FA98-4A85-B69F-D867A4D7085C}" destId="{A6822366-0500-4558-8E58-16D9C96CC268}" srcOrd="0" destOrd="0" parTransId="{2DD9EBF9-E4E7-4964-A078-4297BD01A963}" sibTransId="{559966D5-F7D7-4771-97BF-9E8C6C6001F8}"/>
    <dgm:cxn modelId="{3971A440-4886-42E3-A2F4-D2D44354CE87}" type="presParOf" srcId="{09C52C3F-50C8-45CE-BE71-F288F3ACCAF7}" destId="{601B2D3E-7864-4BD4-B7C1-8C32476A6BD1}" srcOrd="0" destOrd="0" presId="urn:microsoft.com/office/officeart/2009/layout/CirclePictureHierarchy"/>
    <dgm:cxn modelId="{E15E1329-8E16-46D3-8F8A-75F7DA78E680}" type="presParOf" srcId="{601B2D3E-7864-4BD4-B7C1-8C32476A6BD1}" destId="{4CEBB6B0-8B86-4042-9813-FEE8CF6779C6}" srcOrd="0" destOrd="0" presId="urn:microsoft.com/office/officeart/2009/layout/CirclePictureHierarchy"/>
    <dgm:cxn modelId="{7E07B867-184E-48F8-A4BF-D2FAC6BC3DE0}" type="presParOf" srcId="{4CEBB6B0-8B86-4042-9813-FEE8CF6779C6}" destId="{B758A3CC-E897-40F5-A7B6-A15AD22847DC}" srcOrd="0" destOrd="0" presId="urn:microsoft.com/office/officeart/2009/layout/CirclePictureHierarchy"/>
    <dgm:cxn modelId="{415DE127-7A2F-4E08-88A6-768880B7FF43}" type="presParOf" srcId="{4CEBB6B0-8B86-4042-9813-FEE8CF6779C6}" destId="{726DC028-B2CD-464E-9743-9FB9B5F619EB}" srcOrd="1" destOrd="0" presId="urn:microsoft.com/office/officeart/2009/layout/CirclePictureHierarchy"/>
    <dgm:cxn modelId="{3CB72FE8-8D4D-4942-AF07-A2CF32E47C95}" type="presParOf" srcId="{601B2D3E-7864-4BD4-B7C1-8C32476A6BD1}" destId="{40309237-2033-4370-8735-3B65D02566E3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BCC164-D704-46CD-B924-2E0B958BFDC0}">
      <dsp:nvSpPr>
        <dsp:cNvPr id="0" name=""/>
        <dsp:cNvSpPr/>
      </dsp:nvSpPr>
      <dsp:spPr>
        <a:xfrm>
          <a:off x="0" y="0"/>
          <a:ext cx="7488832" cy="719824"/>
        </a:xfrm>
        <a:prstGeom prst="roundRect">
          <a:avLst/>
        </a:prstGeom>
        <a:gradFill rotWithShape="1">
          <a:gsLst>
            <a:gs pos="0">
              <a:schemeClr val="accent2">
                <a:tint val="70000"/>
                <a:satMod val="130000"/>
              </a:schemeClr>
            </a:gs>
            <a:gs pos="43000">
              <a:schemeClr val="accent2">
                <a:tint val="44000"/>
                <a:satMod val="165000"/>
              </a:schemeClr>
            </a:gs>
            <a:gs pos="93000">
              <a:schemeClr val="accent2">
                <a:tint val="15000"/>
                <a:satMod val="165000"/>
              </a:schemeClr>
            </a:gs>
            <a:gs pos="100000">
              <a:schemeClr val="accent2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2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Укрепление красного знамени над разгромленным</a:t>
          </a:r>
          <a:r>
            <a:rPr lang="en-US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Рейхстагом 30 апреля 1945 года, символизировало победу Советского Союза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1" tooltip="СССР"/>
            </a:rPr>
            <a:t> 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над Германией  во Второй Мировой войне. 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139" y="35139"/>
        <a:ext cx="7418554" cy="6495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4025A3-DF31-44F8-B500-4110BAFB5C70}">
      <dsp:nvSpPr>
        <dsp:cNvPr id="0" name=""/>
        <dsp:cNvSpPr/>
      </dsp:nvSpPr>
      <dsp:spPr>
        <a:xfrm>
          <a:off x="0" y="14285"/>
          <a:ext cx="7128792" cy="617760"/>
        </a:xfrm>
        <a:prstGeom prst="roundRect">
          <a:avLst/>
        </a:prstGeom>
        <a:gradFill rotWithShape="1">
          <a:gsLst>
            <a:gs pos="0">
              <a:schemeClr val="accent2">
                <a:tint val="70000"/>
                <a:satMod val="130000"/>
              </a:schemeClr>
            </a:gs>
            <a:gs pos="43000">
              <a:schemeClr val="accent2">
                <a:tint val="44000"/>
                <a:satMod val="165000"/>
              </a:schemeClr>
            </a:gs>
            <a:gs pos="93000">
              <a:schemeClr val="accent2">
                <a:tint val="15000"/>
                <a:satMod val="165000"/>
              </a:schemeClr>
            </a:gs>
            <a:gs pos="100000">
              <a:schemeClr val="accent2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2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Хотя знамён над Рейхстагом было водружено несколько, в  истории вошло знамя, укреплённое </a:t>
          </a:r>
          <a:r>
            <a:rPr lang="ru-RU" sz="1600" kern="1200" dirty="0" smtClean="0">
              <a:effectLst/>
              <a:latin typeface="Times New Roman" pitchFamily="18" charset="0"/>
              <a:cs typeface="Times New Roman" pitchFamily="18" charset="0"/>
            </a:rPr>
            <a:t>сержантами</a:t>
          </a:r>
          <a:r>
            <a:rPr lang="ru-RU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Егоровым и </a:t>
          </a:r>
          <a:r>
            <a:rPr lang="ru-RU" sz="16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Кантария</a:t>
          </a:r>
          <a:r>
            <a:rPr lang="ru-RU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.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30157" y="44442"/>
        <a:ext cx="7068478" cy="5574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58A3CC-E897-40F5-A7B6-A15AD22847DC}">
      <dsp:nvSpPr>
        <dsp:cNvPr id="0" name=""/>
        <dsp:cNvSpPr/>
      </dsp:nvSpPr>
      <dsp:spPr>
        <a:xfrm>
          <a:off x="0" y="1224127"/>
          <a:ext cx="2910204" cy="2910204"/>
        </a:xfrm>
        <a:prstGeom prst="ellipse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26DC028-B2CD-464E-9743-9FB9B5F619EB}">
      <dsp:nvSpPr>
        <dsp:cNvPr id="0" name=""/>
        <dsp:cNvSpPr/>
      </dsp:nvSpPr>
      <dsp:spPr>
        <a:xfrm>
          <a:off x="2910204" y="1208820"/>
          <a:ext cx="4365307" cy="2910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cap="none" spc="0" dirty="0" smtClean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0070C0"/>
              </a:solidFill>
              <a:effectLst/>
            </a:rPr>
            <a:t>По замыслу учредителей, награда должна была отражать всеобщую идею народной борьбы с фашистскими захватчиками.</a:t>
          </a:r>
          <a:endParaRPr lang="ru-RU" sz="2400" b="1" i="1" kern="1200" cap="none" spc="0" dirty="0">
            <a:ln w="12700" cmpd="sng">
              <a:solidFill>
                <a:schemeClr val="accent4"/>
              </a:solidFill>
              <a:prstDash val="solid"/>
            </a:ln>
            <a:solidFill>
              <a:srgbClr val="0070C0"/>
            </a:solidFill>
            <a:effectLst/>
          </a:endParaRPr>
        </a:p>
      </dsp:txBody>
      <dsp:txXfrm>
        <a:off x="2910204" y="1208820"/>
        <a:ext cx="4365307" cy="29102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2130425"/>
            <a:ext cx="7391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62163" y="3886200"/>
            <a:ext cx="6086475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A30B8A3F-B6CD-4FC9-806F-318C3A1F381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4BBF6D0-CF13-47CE-BCE9-5C2F6C7AF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B8A3F-B6CD-4FC9-806F-318C3A1F381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BF6D0-CF13-47CE-BCE9-5C2F6C7AF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5150" y="274638"/>
            <a:ext cx="17716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00200" y="274638"/>
            <a:ext cx="51625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B8A3F-B6CD-4FC9-806F-318C3A1F381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BF6D0-CF13-47CE-BCE9-5C2F6C7AF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B8A3F-B6CD-4FC9-806F-318C3A1F381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BF6D0-CF13-47CE-BCE9-5C2F6C7AF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B8A3F-B6CD-4FC9-806F-318C3A1F381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BF6D0-CF13-47CE-BCE9-5C2F6C7AF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00200" y="1600200"/>
            <a:ext cx="3467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19700" y="1600200"/>
            <a:ext cx="3467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B8A3F-B6CD-4FC9-806F-318C3A1F381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BF6D0-CF13-47CE-BCE9-5C2F6C7AF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B8A3F-B6CD-4FC9-806F-318C3A1F381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BF6D0-CF13-47CE-BCE9-5C2F6C7AF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B8A3F-B6CD-4FC9-806F-318C3A1F381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BF6D0-CF13-47CE-BCE9-5C2F6C7AF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B8A3F-B6CD-4FC9-806F-318C3A1F381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BF6D0-CF13-47CE-BCE9-5C2F6C7AF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B8A3F-B6CD-4FC9-806F-318C3A1F381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BF6D0-CF13-47CE-BCE9-5C2F6C7AF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B8A3F-B6CD-4FC9-806F-318C3A1F381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BF6D0-CF13-47CE-BCE9-5C2F6C7AF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274638"/>
            <a:ext cx="7086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600200"/>
            <a:ext cx="7086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30B8A3F-B6CD-4FC9-806F-318C3A1F381E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4BBF6D0-CF13-47CE-BCE9-5C2F6C7AF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50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9D1BC0F-BA62-4172-9608-EF4A80548CF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08820AE-37C1-4871-BD1B-39C74401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diagramColors" Target="../diagrams/colors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9.jpeg"/><Relationship Id="rId12" Type="http://schemas.openxmlformats.org/officeDocument/2006/relationships/diagramQuickStyle" Target="../diagrams/quickStyle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diagramLayout" Target="../diagrams/layout2.xml"/><Relationship Id="rId5" Type="http://schemas.openxmlformats.org/officeDocument/2006/relationships/diagramColors" Target="../diagrams/colors1.xml"/><Relationship Id="rId10" Type="http://schemas.openxmlformats.org/officeDocument/2006/relationships/diagramData" Target="../diagrams/data2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1.png"/><Relationship Id="rId14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268760"/>
            <a:ext cx="8388424" cy="2016224"/>
          </a:xfrm>
        </p:spPr>
        <p:txBody>
          <a:bodyPr/>
          <a:lstStyle/>
          <a:p>
            <a:r>
              <a:rPr lang="ru-RU" sz="43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Вечные символы доблести</a:t>
            </a:r>
            <a:endParaRPr lang="ru-RU" sz="43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2996952"/>
            <a:ext cx="6086475" cy="792088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Геральдика Победы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4725144"/>
            <a:ext cx="25202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Работу выполнили 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ученики 10 «А» класса МБОУ «Школа № 82»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Черкашина Елизавета,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Ерицян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Рафик</a:t>
            </a:r>
          </a:p>
        </p:txBody>
      </p:sp>
    </p:spTree>
  </p:cSld>
  <p:clrMapOvr>
    <a:masterClrMapping/>
  </p:clrMapOvr>
  <p:transition advTm="2657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2492896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Геральдика- </a:t>
            </a:r>
          </a:p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ордена и медали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4" descr="http://www.zasluga.net/Europe/Bulgaria/NRB/PRBGoldStar/PRBGoldSta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04664"/>
            <a:ext cx="1150693" cy="1707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obyava.ua/img/classified/0/5/668/91vdkkwpjb7cypyg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48680"/>
            <a:ext cx="1351935" cy="14651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2" descr="Орден красного знамени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CFF"/>
              </a:clrFrom>
              <a:clrTo>
                <a:srgbClr val="FEFC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221088"/>
            <a:ext cx="2122291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help-rus-student.ru/pictures/55/996_8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2EFE8"/>
              </a:clrFrom>
              <a:clrTo>
                <a:srgbClr val="F2EFE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293096"/>
            <a:ext cx="2448272" cy="18998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" name="Picture 2" descr="Орден Победа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221088"/>
            <a:ext cx="1893715" cy="19442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noFill/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" name="Picture 2" descr="http://ya.clan.su/_ph/1/56313013.jpg?1441705529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548680"/>
            <a:ext cx="2376264" cy="14851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516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28392" y="498401"/>
            <a:ext cx="4572000" cy="92333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txBody>
          <a:bodyPr>
            <a:spAutoFit/>
          </a:bodyPr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 началом Великой Отечественной войны в наградной системе СССР произошли значительные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изменения.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4704580"/>
            <a:ext cx="4752528" cy="147732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Они нужны были для того, чтобы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более полно отметить мужество и героизм советских солдат, офицеров и гражданских лиц, принимавших активное участие в борьбе с фашистскими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захватчиками.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http://ya.clan.su/_ph/1/56313013.jpg?144170552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628800"/>
            <a:ext cx="4644720" cy="29029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zasluga.net/Europe/Bulgaria/NRB/PRBGoldStar/PRBGoldStar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867" y="2636912"/>
            <a:ext cx="1150693" cy="17076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obyava.ua/img/classified/0/5/668/91vdkkwpjb7cypyg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869160"/>
            <a:ext cx="1351935" cy="14651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50828"/>
      </p:ext>
    </p:extLst>
  </p:cSld>
  <p:clrMapOvr>
    <a:masterClrMapping/>
  </p:clrMapOvr>
  <p:transition advTm="13398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779912" y="836712"/>
            <a:ext cx="4680520" cy="102155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Первая новая боевая награда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 Орден Отечественной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войны была учреждена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20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мая.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646153653"/>
              </p:ext>
            </p:extLst>
          </p:nvPr>
        </p:nvGraphicFramePr>
        <p:xfrm>
          <a:off x="1043608" y="836712"/>
          <a:ext cx="727551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Picture 4" descr="http://feyzedinalpkiray.com/photo/55f1ab5df060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35696" y="4653136"/>
            <a:ext cx="5904656" cy="1825754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2967984"/>
      </p:ext>
    </p:extLst>
  </p:cSld>
  <p:clrMapOvr>
    <a:masterClrMapping/>
  </p:clrMapOvr>
  <p:transition advTm="12016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8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404664"/>
            <a:ext cx="4572000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1600" dirty="0" smtClean="0">
                <a:solidFill>
                  <a:srgbClr val="000000"/>
                </a:solidFill>
                <a:latin typeface="Arial" panose="020B0604020202020204" pitchFamily="34" charset="0"/>
              </a:rPr>
              <a:t>Данный орден имел 2 степени. Первая </a:t>
            </a:r>
            <a:r>
              <a:rPr lang="ru-RU" sz="1600" dirty="0">
                <a:solidFill>
                  <a:srgbClr val="000000"/>
                </a:solidFill>
                <a:latin typeface="Arial" panose="020B0604020202020204" pitchFamily="34" charset="0"/>
              </a:rPr>
              <a:t>степень отличалась от второй тем, что его центральная часть была выполнена из золота.</a:t>
            </a:r>
            <a:endParaRPr lang="ru-RU" sz="1600" dirty="0"/>
          </a:p>
        </p:txBody>
      </p:sp>
      <p:sp>
        <p:nvSpPr>
          <p:cNvPr id="3" name="7-конечная звезда 2"/>
          <p:cNvSpPr/>
          <p:nvPr/>
        </p:nvSpPr>
        <p:spPr>
          <a:xfrm>
            <a:off x="827584" y="4869160"/>
            <a:ext cx="6568540" cy="1285577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Arial" panose="020B0604020202020204" pitchFamily="34" charset="0"/>
              </a:rPr>
              <a:t>2 степенью награждался тот, кто лично артиллерийским огнём уничтожит 1 </a:t>
            </a:r>
            <a:r>
              <a:rPr lang="ru-RU" sz="1600" dirty="0" smtClean="0">
                <a:solidFill>
                  <a:srgbClr val="000000"/>
                </a:solidFill>
                <a:latin typeface="Arial" panose="020B0604020202020204" pitchFamily="34" charset="0"/>
              </a:rPr>
              <a:t>средний </a:t>
            </a:r>
            <a:r>
              <a:rPr lang="ru-RU" sz="1600" dirty="0">
                <a:solidFill>
                  <a:srgbClr val="000000"/>
                </a:solidFill>
                <a:latin typeface="Arial" panose="020B0604020202020204" pitchFamily="34" charset="0"/>
              </a:rPr>
              <a:t>или 2 лёгких танка, а за уничтожение большего числа вражеской </a:t>
            </a:r>
            <a:r>
              <a:rPr lang="ru-RU" sz="1600" dirty="0" smtClean="0">
                <a:solidFill>
                  <a:srgbClr val="000000"/>
                </a:solidFill>
                <a:latin typeface="Arial" panose="020B0604020202020204" pitchFamily="34" charset="0"/>
              </a:rPr>
              <a:t>техники артиллерист </a:t>
            </a:r>
            <a:r>
              <a:rPr lang="ru-RU" sz="1600" dirty="0">
                <a:solidFill>
                  <a:srgbClr val="000000"/>
                </a:solidFill>
                <a:latin typeface="Arial" panose="020B0604020202020204" pitchFamily="34" charset="0"/>
              </a:rPr>
              <a:t>награждался уже орденом </a:t>
            </a:r>
            <a:r>
              <a:rPr lang="ru-RU" sz="1600" dirty="0" smtClean="0">
                <a:solidFill>
                  <a:srgbClr val="000000"/>
                </a:solidFill>
                <a:latin typeface="Arial" panose="020B0604020202020204" pitchFamily="34" charset="0"/>
              </a:rPr>
              <a:t>1 </a:t>
            </a:r>
            <a:r>
              <a:rPr lang="ru-RU" sz="1600" dirty="0">
                <a:solidFill>
                  <a:srgbClr val="000000"/>
                </a:solidFill>
                <a:latin typeface="Arial" panose="020B0604020202020204" pitchFamily="34" charset="0"/>
              </a:rPr>
              <a:t>степени.</a:t>
            </a:r>
            <a:endParaRPr lang="ru-RU" sz="1600" dirty="0"/>
          </a:p>
        </p:txBody>
      </p:sp>
      <p:pic>
        <p:nvPicPr>
          <p:cNvPr id="3074" name="Picture 2" descr="http://www.help-rus-student.ru/pictures/55/996_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844824"/>
            <a:ext cx="3416861" cy="265148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1168724"/>
      </p:ext>
    </p:extLst>
  </p:cSld>
  <p:clrMapOvr>
    <a:masterClrMapping/>
  </p:clrMapOvr>
  <p:transition advTm="1521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548680"/>
            <a:ext cx="4860032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</a:rPr>
              <a:t>Орден Красного Знамени 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</a:rPr>
              <a:t>первая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</a:rPr>
              <a:t>, учреждённая в Светском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</a:rPr>
              <a:t>Союзе в августе 1924 года награда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</a:rPr>
              <a:t>.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157192"/>
            <a:ext cx="7560840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</a:rPr>
              <a:t>Им награждаются за личное мужество в боевой обстановке, при обеспечении государственной безопасности, выполнение специальных заданий.</a:t>
            </a:r>
          </a:p>
        </p:txBody>
      </p:sp>
      <p:pic>
        <p:nvPicPr>
          <p:cNvPr id="4098" name="Picture 2" descr="Орден красного знамен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2132856"/>
            <a:ext cx="2808312" cy="25726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823695"/>
      </p:ext>
    </p:extLst>
  </p:cSld>
  <p:clrMapOvr>
    <a:masterClrMapping/>
  </p:clrMapOvr>
  <p:transition advTm="13518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611560" y="5157192"/>
            <a:ext cx="3528393" cy="1226939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8 ноября 1943 года был учреждён высший </a:t>
            </a: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военный орден "Победа"</a:t>
            </a:r>
            <a:endParaRPr lang="ru-RU" dirty="0"/>
          </a:p>
        </p:txBody>
      </p:sp>
      <p:pic>
        <p:nvPicPr>
          <p:cNvPr id="5122" name="Picture 2" descr="Орден Побед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348880"/>
            <a:ext cx="2356339" cy="24191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5" name="Вертикальный свиток 4"/>
          <p:cNvSpPr/>
          <p:nvPr/>
        </p:nvSpPr>
        <p:spPr>
          <a:xfrm>
            <a:off x="4283968" y="692696"/>
            <a:ext cx="4469466" cy="3160395"/>
          </a:xfrm>
          <a:prstGeom prst="verticalScroll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За правильные 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стратегические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разработки по успешному проведению боевых операций, повлекших за собой резкую перемену обстановки в пользу Красной Армии было решено награждать лиц высшего командного состава особенным орденом.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0654445"/>
      </p:ext>
    </p:extLst>
  </p:cSld>
  <p:clrMapOvr>
    <a:masterClrMapping/>
  </p:clrMapOvr>
  <p:transition advTm="16013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карточка 2"/>
          <p:cNvSpPr/>
          <p:nvPr/>
        </p:nvSpPr>
        <p:spPr>
          <a:xfrm>
            <a:off x="971600" y="4293096"/>
            <a:ext cx="7344816" cy="1681639"/>
          </a:xfrm>
          <a:prstGeom prst="flowChartPunchedCard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  <a:latin typeface="Arial" panose="020B0604020202020204" pitchFamily="34" charset="0"/>
              </a:rPr>
              <a:t>Военный орден «Победа» представляет собой рубиновую пятиконечную звезду, </a:t>
            </a:r>
            <a:r>
              <a:rPr lang="ru-RU" sz="1600" dirty="0">
                <a:solidFill>
                  <a:srgbClr val="7030A0"/>
                </a:solidFill>
                <a:latin typeface="Arial" panose="020B0604020202020204" pitchFamily="34" charset="0"/>
              </a:rPr>
              <a:t>между концами которой расходятся лучи, усыпанные 174 мелкими бриллиантами. </a:t>
            </a:r>
            <a:r>
              <a:rPr lang="ru-RU" sz="1600" dirty="0" smtClean="0">
                <a:solidFill>
                  <a:srgbClr val="7030A0"/>
                </a:solidFill>
                <a:latin typeface="Arial" panose="020B0604020202020204" pitchFamily="34" charset="0"/>
              </a:rPr>
              <a:t>В Середине </a:t>
            </a:r>
            <a:r>
              <a:rPr lang="ru-RU" sz="1600" dirty="0">
                <a:solidFill>
                  <a:srgbClr val="7030A0"/>
                </a:solidFill>
                <a:latin typeface="Arial" panose="020B0604020202020204" pitchFamily="34" charset="0"/>
              </a:rPr>
              <a:t>ордена </a:t>
            </a:r>
            <a:r>
              <a:rPr lang="ru-RU" sz="1600" dirty="0" smtClean="0">
                <a:solidFill>
                  <a:srgbClr val="7030A0"/>
                </a:solidFill>
                <a:latin typeface="Arial" panose="020B0604020202020204" pitchFamily="34" charset="0"/>
              </a:rPr>
              <a:t>изображена </a:t>
            </a:r>
            <a:r>
              <a:rPr lang="ru-RU" sz="1600" dirty="0">
                <a:solidFill>
                  <a:srgbClr val="7030A0"/>
                </a:solidFill>
                <a:latin typeface="Arial" panose="020B0604020202020204" pitchFamily="34" charset="0"/>
              </a:rPr>
              <a:t>кремлёвская стена с Мавзолеем Ленина в виде пятиступенчатой пирамиды и Спасской башней в </a:t>
            </a:r>
            <a:r>
              <a:rPr lang="ru-RU" sz="1600" dirty="0" smtClean="0">
                <a:solidFill>
                  <a:srgbClr val="7030A0"/>
                </a:solidFill>
                <a:latin typeface="Arial" panose="020B0604020202020204" pitchFamily="34" charset="0"/>
              </a:rPr>
              <a:t>центре</a:t>
            </a:r>
            <a:r>
              <a:rPr lang="ru-RU" dirty="0" smtClean="0">
                <a:solidFill>
                  <a:srgbClr val="7030A0"/>
                </a:solidFill>
                <a:latin typeface="Arial" panose="020B0604020202020204" pitchFamily="34" charset="0"/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146" name="Picture 2" descr="http://photo-js.ru/images/img1/%D0%9F%D0%BE%D0%B1%D0%B5%D0%B4%D0%B0%20%D0%BA%D0%B0%D1%80%D1%82%D0%B8%D0%BD%D0%BA%D0%B8/%D0%9F%D0%BE%D0%B1%D0%B5%D0%B4%D0%B0_%D0%BA%D0%B0%D1%80%D1%82%D0%B8%D0%BD%D0%BA%D0%B8_%D0%9E%D1%80%D0%B4%D0%B5%D0%BD_%D0%9F%D0%BE%D0%B1%D0%B5%D0%B4%D0%B0_%D1%83%D1%87%D1%80%D0%B5%D0%B6%D0%B4%D0%B5%D0%BD_%D0%A3%D0%BA%D0%B0%D0%B7%D0%BE%D0%BC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908720"/>
            <a:ext cx="2909900" cy="29099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868771"/>
      </p:ext>
    </p:extLst>
  </p:cSld>
  <p:clrMapOvr>
    <a:masterClrMapping/>
  </p:clrMapOvr>
  <p:transition advTm="15283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2492896"/>
            <a:ext cx="447398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Список использованной литературы</a:t>
            </a:r>
          </a:p>
          <a:p>
            <a:r>
              <a:rPr lang="ru-RU" b="1" dirty="0" smtClean="0"/>
              <a:t>1) «Награды Великой Отечественной»</a:t>
            </a:r>
          </a:p>
          <a:p>
            <a:r>
              <a:rPr lang="ru-RU" b="1" dirty="0" smtClean="0"/>
              <a:t>Дуров В.А., 1993 г.</a:t>
            </a:r>
          </a:p>
          <a:p>
            <a:r>
              <a:rPr lang="ru-RU" b="1" dirty="0" smtClean="0"/>
              <a:t>2) «Загадки советских наград 1918-1991 г."</a:t>
            </a:r>
            <a:br>
              <a:rPr lang="ru-RU" b="1" dirty="0" smtClean="0"/>
            </a:br>
            <a:r>
              <a:rPr lang="ru-RU" b="1" dirty="0" smtClean="0"/>
              <a:t>Смыслов О.С., 2005 г.</a:t>
            </a:r>
          </a:p>
          <a:p>
            <a:r>
              <a:rPr lang="ru-RU" b="1" dirty="0" smtClean="0"/>
              <a:t>3)</a:t>
            </a:r>
            <a:r>
              <a:rPr lang="ru-RU" b="1" cap="all" dirty="0" smtClean="0"/>
              <a:t> «СИМВОЛЫ И РЕГАЛИИ РОССИИ»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b="1" dirty="0" err="1" smtClean="0"/>
              <a:t>Волковский</a:t>
            </a:r>
            <a:r>
              <a:rPr lang="ru-RU" b="1" dirty="0" smtClean="0"/>
              <a:t> Н.В.,2006г.</a:t>
            </a:r>
            <a:endParaRPr lang="ru-RU" b="1" cap="all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ransition advTm="5587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2996952"/>
            <a:ext cx="71287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внимание!!!</a:t>
            </a:r>
            <a:endParaRPr lang="ru-RU" sz="5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541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420888"/>
            <a:ext cx="7086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Вечные символы Победы</a:t>
            </a:r>
            <a:endParaRPr lang="ru-RU" sz="6000" b="1" spc="50" dirty="0">
              <a:ln w="11430"/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Сергей\Desktop\Работы\5fc4656fbbd26908be3f7f188e0a2d9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88640"/>
            <a:ext cx="3008202" cy="19294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Сергей\Desktop\Работы\700_66b412e502f36b5371d1954b577ccf64.jpg.watermark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365104"/>
            <a:ext cx="2592288" cy="19185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Users\Сергей\Desktop\Работы\f1lETAKjVxwnYtiMH9a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88640"/>
            <a:ext cx="3296366" cy="1854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C:\Users\Сергей\Desktop\Работы\fb46dc7b588e1b2bd85e39ccb09-1440x564_c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005064"/>
            <a:ext cx="3928266" cy="1538571"/>
          </a:xfrm>
          <a:prstGeom prst="rect">
            <a:avLst/>
          </a:prstGeom>
          <a:noFill/>
        </p:spPr>
      </p:pic>
    </p:spTree>
  </p:cSld>
  <p:clrMapOvr>
    <a:masterClrMapping/>
  </p:clrMapOvr>
  <p:transition advTm="1516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0"/>
            <a:ext cx="7086600" cy="1143000"/>
          </a:xfrm>
        </p:spPr>
        <p:txBody>
          <a:bodyPr/>
          <a:lstStyle/>
          <a:p>
            <a:r>
              <a:rPr lang="ru-RU" b="1" dirty="0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Знамя Победы</a:t>
            </a:r>
            <a:endParaRPr lang="ru-RU" dirty="0">
              <a:ln w="31550" cmpd="sng">
                <a:solidFill>
                  <a:srgbClr val="FF0000"/>
                </a:solidFill>
                <a:prstDash val="solid"/>
              </a:ln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5140159"/>
              </p:ext>
            </p:extLst>
          </p:nvPr>
        </p:nvGraphicFramePr>
        <p:xfrm>
          <a:off x="1547664" y="1340768"/>
          <a:ext cx="7488832" cy="72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http://cdn.topwar.ru/uploads/images/2012/094/eitr737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212976"/>
            <a:ext cx="3060341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ttp://moypolk.ru/sites/default/files/other-soldiers-files/znamya_pobedi_5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276872"/>
            <a:ext cx="3240360" cy="2091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http://news.viratu.com/content/news/images/474594/lenta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276872"/>
            <a:ext cx="3178947" cy="792088"/>
          </a:xfrm>
          <a:prstGeom prst="rect">
            <a:avLst/>
          </a:prstGeom>
          <a:noFill/>
        </p:spPr>
      </p:pic>
      <p:graphicFrame>
        <p:nvGraphicFramePr>
          <p:cNvPr id="12" name="Схема 11"/>
          <p:cNvGraphicFramePr/>
          <p:nvPr/>
        </p:nvGraphicFramePr>
        <p:xfrm>
          <a:off x="1619672" y="5661248"/>
          <a:ext cx="7128792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</p:cSld>
  <p:clrMapOvr>
    <a:masterClrMapping/>
  </p:clrMapOvr>
  <p:transition advTm="11151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  <p:bldGraphic spid="12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7086600" cy="1143000"/>
          </a:xfrm>
        </p:spPr>
        <p:txBody>
          <a:bodyPr/>
          <a:lstStyle/>
          <a:p>
            <a:r>
              <a:rPr lang="ru-RU" b="1" dirty="0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Знамя Победы</a:t>
            </a:r>
            <a:endParaRPr lang="ru-RU" b="1" dirty="0">
              <a:ln w="3155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1628800"/>
            <a:ext cx="7344816" cy="1015663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19050">
            <a:solidFill>
              <a:srgbClr val="FF0000"/>
            </a:solidFill>
            <a:prstDash val="sysDot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Знамя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представляет из себя красное полотнище с нарисованными белой краской звездой, серпом и молотом, размер которых несколько больше, чем на флаге СССР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cdn-live.warthunder.com/uploads/94/cb4660ddd02fcb4df29f0518e27cfe74ec53ac/2000px-Soviet_Znamya_Pobedy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284984"/>
            <a:ext cx="4896544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7396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4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http://news.viratu.com/content/news/images/474594/lent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0"/>
            <a:ext cx="6543096" cy="163032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15616" y="1628800"/>
            <a:ext cx="846043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81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Георгиевская</a:t>
            </a:r>
            <a:r>
              <a:rPr lang="ru-RU" sz="4800" b="1" cap="none" spc="0" dirty="0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81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ленточка</a:t>
            </a:r>
            <a:endParaRPr lang="ru-RU" sz="4800" b="1" cap="none" spc="0" dirty="0">
              <a:ln w="38100" cmpd="dbl">
                <a:solidFill>
                  <a:schemeClr val="tx1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4680" y="2492896"/>
            <a:ext cx="7309320" cy="369332"/>
          </a:xfrm>
          <a:prstGeom prst="rect">
            <a:avLst/>
          </a:prstGeom>
          <a:solidFill>
            <a:srgbClr val="FFFF99"/>
          </a:solidFill>
          <a:ln w="57150" cmpd="dbl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Символ воинской славы, отваги, мужества , символ  Победы.</a:t>
            </a:r>
            <a:endParaRPr lang="ru-RU" dirty="0"/>
          </a:p>
        </p:txBody>
      </p:sp>
      <p:pic>
        <p:nvPicPr>
          <p:cNvPr id="2052" name="Picture 4" descr="http://feyzedinalpkiray.com/photo/55f1ab5df060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429000"/>
            <a:ext cx="4432946" cy="2133355"/>
          </a:xfrm>
          <a:prstGeom prst="rect">
            <a:avLst/>
          </a:prstGeom>
          <a:noFill/>
        </p:spPr>
      </p:pic>
      <p:sp>
        <p:nvSpPr>
          <p:cNvPr id="9" name="Вертикальный свиток 8"/>
          <p:cNvSpPr/>
          <p:nvPr/>
        </p:nvSpPr>
        <p:spPr>
          <a:xfrm>
            <a:off x="1619672" y="3068960"/>
            <a:ext cx="2880320" cy="3240360"/>
          </a:xfrm>
          <a:prstGeom prst="verticalScroll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Сначала она была желто-черной – цветов пороха и огня, но позже желтые полоски заменили на оранжевые. 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9139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http://niik.ru/upload/iblock/4f6/4f669dbbff36ea5fd9ff3cafe03c703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0"/>
            <a:ext cx="1891984" cy="2636912"/>
          </a:xfrm>
          <a:prstGeom prst="rect">
            <a:avLst/>
          </a:prstGeom>
          <a:noFill/>
        </p:spPr>
      </p:pic>
      <p:sp>
        <p:nvSpPr>
          <p:cNvPr id="6" name="Горизонтальный свиток 5"/>
          <p:cNvSpPr/>
          <p:nvPr/>
        </p:nvSpPr>
        <p:spPr>
          <a:xfrm>
            <a:off x="3203848" y="2492896"/>
            <a:ext cx="4752528" cy="2016224"/>
          </a:xfrm>
          <a:prstGeom prst="horizontalScroll">
            <a:avLst/>
          </a:prstGeom>
          <a:solidFill>
            <a:srgbClr val="FFC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Появилась Георгиевская лента при Екатерине II вместе с орденом Святого Георгия – высшей воинской наградой Российской империи. </a:t>
            </a:r>
          </a:p>
        </p:txBody>
      </p:sp>
      <p:pic>
        <p:nvPicPr>
          <p:cNvPr id="1028" name="Picture 4" descr="http://u5.s.progorod58.ru/userfiles/picitem/img-20150422162930-64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4653136"/>
            <a:ext cx="3384376" cy="190000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30" name="Picture 6" descr="http://news24today.info/upload/editor/news/2015.05/554e7a0a09c82_143120641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04663"/>
            <a:ext cx="3672408" cy="209851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32" name="Picture 8" descr="http://wallpapers-3d.ru/sstorage/53/2011/08/image_53080811132912229981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4514" y="4581129"/>
            <a:ext cx="2995532" cy="18722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advTm="6634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http://artmoving.ru/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204864"/>
            <a:ext cx="3262642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131840" y="260648"/>
            <a:ext cx="2592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Гвоздика</a:t>
            </a:r>
            <a:endParaRPr lang="ru-RU" sz="4400" dirty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1340768"/>
            <a:ext cx="3816424" cy="646331"/>
          </a:xfrm>
          <a:prstGeom prst="rect">
            <a:avLst/>
          </a:prstGeom>
          <a:ln w="38100">
            <a:solidFill>
              <a:srgbClr val="66FF99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Этот цветок является символом пролитой крови за годы войны.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3356992"/>
            <a:ext cx="3888432" cy="1200329"/>
          </a:xfrm>
          <a:prstGeom prst="rect">
            <a:avLst/>
          </a:prstGeom>
          <a:ln w="38100">
            <a:solidFill>
              <a:srgbClr val="66FF99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Он олицетворяет мужество, стойкость солдат и преодоленные ими трудности за долгие годы войны. </a:t>
            </a:r>
            <a:endParaRPr lang="ru-RU" dirty="0"/>
          </a:p>
        </p:txBody>
      </p:sp>
      <p:pic>
        <p:nvPicPr>
          <p:cNvPr id="79876" name="Picture 4" descr="http://data24.gallery.ru/albums/gallery/195779-f3261-86950779-m750x740-u284b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4725144"/>
            <a:ext cx="4029316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9878" name="Picture 6" descr="http://www.bfrz.ru/data/images/2015/news05/050515/Den_Pobedy_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980728"/>
            <a:ext cx="3240360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7881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332656"/>
            <a:ext cx="77403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</a:rPr>
              <a:t>Вечный огонь на Могиле Неизвестного Солдата</a:t>
            </a:r>
            <a:endParaRPr lang="ru-RU" sz="2400" dirty="0">
              <a:ln>
                <a:solidFill>
                  <a:srgbClr val="0070C0"/>
                </a:solidFill>
              </a:ln>
              <a:solidFill>
                <a:srgbClr val="00B0F0"/>
              </a:solidFill>
            </a:endParaRPr>
          </a:p>
        </p:txBody>
      </p:sp>
      <p:pic>
        <p:nvPicPr>
          <p:cNvPr id="80898" name="Picture 2" descr="Вечный огонь на Могиле Неизвестного Солдата в Александровском саду. Символы Победы - символы Войны 1941-1945 г.г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4437112"/>
            <a:ext cx="3539337" cy="21602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547664" y="1628800"/>
            <a:ext cx="4086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n>
                  <a:solidFill>
                    <a:srgbClr val="00B0F0"/>
                  </a:solidFill>
                </a:ln>
                <a:solidFill>
                  <a:srgbClr val="00FFFF"/>
                </a:solidFill>
              </a:rPr>
              <a:t>Вечный огонь символизирует вечную память о погибших солдатах, отдавших жизнь во имя спасения Родины, ради свободы и мира на всей земле. </a:t>
            </a:r>
            <a:endParaRPr lang="ru-RU" dirty="0">
              <a:ln>
                <a:solidFill>
                  <a:srgbClr val="00B0F0"/>
                </a:solidFill>
              </a:ln>
              <a:solidFill>
                <a:srgbClr val="00FFFF"/>
              </a:solidFill>
            </a:endParaRPr>
          </a:p>
        </p:txBody>
      </p:sp>
      <p:pic>
        <p:nvPicPr>
          <p:cNvPr id="80900" name="Picture 4" descr="http://www.vsluh.ru/uploads/base_image/image/33630/815edffa-6ac9-414e-abe6-c12dcd3c32d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908720"/>
            <a:ext cx="3168352" cy="21122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0902" name="Picture 6" descr="http://siliconvalleyventurefunds.com/photo/56babbf23c5b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968499"/>
            <a:ext cx="2592288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Tm="9606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19672" y="2924944"/>
            <a:ext cx="7272808" cy="861774"/>
          </a:xfrm>
          <a:prstGeom prst="rect">
            <a:avLst/>
          </a:prstGeom>
          <a:ln w="38100">
            <a:solidFill>
              <a:srgbClr val="FF000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ru-RU" sz="1600" dirty="0" smtClean="0">
                <a:ln>
                  <a:solidFill>
                    <a:srgbClr val="00B0F0"/>
                  </a:solidFill>
                </a:ln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За бессмертный подвиг потомки всегда благодарили и будут благодарить павших солдат, склоняя головы над братскими могилами, возлагая цветы к монументам и памятникам, заступая на самый почетный пост — Пост №1</a:t>
            </a:r>
            <a:r>
              <a:rPr lang="ru-RU" dirty="0" smtClean="0">
                <a:ln>
                  <a:solidFill>
                    <a:srgbClr val="00B0F0"/>
                  </a:solidFill>
                </a:ln>
                <a:solidFill>
                  <a:srgbClr val="00FFFF"/>
                </a:solidFill>
              </a:rPr>
              <a:t>.</a:t>
            </a:r>
            <a:endParaRPr lang="ru-RU" dirty="0">
              <a:ln>
                <a:solidFill>
                  <a:srgbClr val="00B0F0"/>
                </a:solidFill>
              </a:ln>
              <a:solidFill>
                <a:srgbClr val="00FFFF"/>
              </a:solidFill>
            </a:endParaRPr>
          </a:p>
        </p:txBody>
      </p:sp>
      <p:pic>
        <p:nvPicPr>
          <p:cNvPr id="81924" name="Picture 4" descr="http://photos.lifeisphoto.ru/122/0/122134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76672"/>
            <a:ext cx="3456384" cy="2024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26" name="Picture 6" descr="http://mokrov.net/main.php?g2_view=core.DownloadItem&amp;g2_itemId=716&amp;g2_serialNumber=1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149080"/>
            <a:ext cx="3456384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28" name="Picture 8" descr="http://s.fishki.net/upload/post/201502/26/1444202/tn/12_1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76672"/>
            <a:ext cx="3240360" cy="20606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11762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2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резентация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Презентация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Презентация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Презентация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Презентация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769</TotalTime>
  <Words>466</Words>
  <Application>Microsoft Office PowerPoint</Application>
  <PresentationFormat>Экран (4:3)</PresentationFormat>
  <Paragraphs>42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Calibri</vt:lpstr>
      <vt:lpstr>Times New Roman</vt:lpstr>
      <vt:lpstr>Тема2</vt:lpstr>
      <vt:lpstr>Презентация 2</vt:lpstr>
      <vt:lpstr>1_Презентация 2</vt:lpstr>
      <vt:lpstr>2_Презентация 2</vt:lpstr>
      <vt:lpstr>3_Презентация 2</vt:lpstr>
      <vt:lpstr>4_Презентация 2</vt:lpstr>
      <vt:lpstr>Вечные символы доблести</vt:lpstr>
      <vt:lpstr>Вечные символы Победы</vt:lpstr>
      <vt:lpstr>Знамя Победы</vt:lpstr>
      <vt:lpstr>Знамя Победы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Вечные символы доблести</dc:title>
  <dc:creator>Сергей</dc:creator>
  <cp:lastModifiedBy>Zhorik</cp:lastModifiedBy>
  <cp:revision>75</cp:revision>
  <dcterms:created xsi:type="dcterms:W3CDTF">2016-04-14T13:21:08Z</dcterms:created>
  <dcterms:modified xsi:type="dcterms:W3CDTF">2017-02-14T15:29:42Z</dcterms:modified>
</cp:coreProperties>
</file>