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1" r:id="rId7"/>
    <p:sldId id="260" r:id="rId8"/>
    <p:sldId id="265" r:id="rId9"/>
    <p:sldId id="264" r:id="rId10"/>
    <p:sldId id="266" r:id="rId11"/>
    <p:sldId id="267" r:id="rId12"/>
    <p:sldId id="268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file:///C:\Users\E630~1\AppData\Local\Temp\FineReader11\media\image3.jpeg" TargetMode="Externa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3635896" y="3717032"/>
            <a:ext cx="5508104" cy="3031231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dirty="0" smtClean="0"/>
              <a:t>МБДОО ДС № 17 «Весёлые гномики» </a:t>
            </a:r>
          </a:p>
          <a:p>
            <a:pPr marL="18288" indent="0">
              <a:buNone/>
            </a:pPr>
            <a:r>
              <a:rPr lang="ru-RU" dirty="0" smtClean="0"/>
              <a:t>с. Небуг МО Туапсинский район</a:t>
            </a:r>
          </a:p>
          <a:p>
            <a:pPr marL="18288" indent="0">
              <a:buNone/>
            </a:pPr>
            <a:r>
              <a:rPr lang="ru-RU" dirty="0" smtClean="0"/>
              <a:t>Воспитатель </a:t>
            </a:r>
            <a:r>
              <a:rPr lang="ru-RU" dirty="0" err="1" smtClean="0"/>
              <a:t>Тямина</a:t>
            </a:r>
            <a:r>
              <a:rPr lang="ru-RU" dirty="0" smtClean="0"/>
              <a:t> О.А.</a:t>
            </a:r>
          </a:p>
          <a:p>
            <a:endParaRPr lang="ru-RU" dirty="0"/>
          </a:p>
          <a:p>
            <a:endParaRPr lang="ru-RU" dirty="0" smtClean="0"/>
          </a:p>
          <a:p>
            <a:pPr marL="18288" indent="0">
              <a:buNone/>
            </a:pPr>
            <a:r>
              <a:rPr lang="ru-RU" dirty="0" smtClean="0"/>
              <a:t>2015г.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568952" cy="3154288"/>
          </a:xfrm>
        </p:spPr>
        <p:txBody>
          <a:bodyPr/>
          <a:lstStyle/>
          <a:p>
            <a:r>
              <a:rPr lang="ru-RU" dirty="0" smtClean="0"/>
              <a:t>Дифференцированный подход </a:t>
            </a:r>
            <a:br>
              <a:rPr lang="ru-RU" dirty="0" smtClean="0"/>
            </a:br>
            <a:r>
              <a:rPr lang="ru-RU" dirty="0" smtClean="0"/>
              <a:t>к образованию в ДОО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106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5040560"/>
          </a:xfrm>
        </p:spPr>
        <p:txBody>
          <a:bodyPr>
            <a:normAutofit/>
          </a:bodyPr>
          <a:lstStyle/>
          <a:p>
            <a:r>
              <a:rPr lang="ru-RU" dirty="0"/>
              <a:t>Ребенок в 3 года начинает различать свой пол, начи­нает воспринимать себя как мальчика или девочку.</a:t>
            </a:r>
          </a:p>
          <a:p>
            <a:r>
              <a:rPr lang="ru-RU" dirty="0"/>
              <a:t>Пол — биологическое различие между людьми, оп­ределяемое генетическим строением клеток, </a:t>
            </a:r>
            <a:r>
              <a:rPr lang="ru-RU" dirty="0" err="1"/>
              <a:t>анатомо­физиологическими</a:t>
            </a:r>
            <a:r>
              <a:rPr lang="ru-RU" dirty="0"/>
              <a:t> характеристиками и детородными функциями.</a:t>
            </a:r>
          </a:p>
          <a:p>
            <a:r>
              <a:rPr lang="ru-RU" dirty="0"/>
              <a:t>До революции и во время Великой Отечественной войны в нашей стране проводилось раздельное обу­чение девочек и мальчиков. Раздельное обучение по половому признаку имеет свои плюсы и минусы, и этот вопрос постоянно возникает в обществе.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943600"/>
            <a:ext cx="7543800" cy="914400"/>
          </a:xfrm>
        </p:spPr>
        <p:txBody>
          <a:bodyPr>
            <a:normAutofit fontScale="90000"/>
          </a:bodyPr>
          <a:lstStyle/>
          <a:p>
            <a:pPr lvl="0"/>
            <a:r>
              <a:rPr lang="ru-RU" i="1" dirty="0"/>
              <a:t>По полу.</a:t>
            </a:r>
            <a:br>
              <a:rPr lang="ru-RU" i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031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332657"/>
            <a:ext cx="7920880" cy="547260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«Интерес — форма проявления познавательной по­требности, выражающаяся в склонности к чему-либо» (Толковый словарь русского языка.)</a:t>
            </a:r>
          </a:p>
          <a:p>
            <a:r>
              <a:rPr lang="ru-RU" dirty="0"/>
              <a:t>При помощи диагностирования выявляют инте­ресы воспитанников и объединяют их в группы по интересам. Одна из форм обучения в таких объедине­ниях — кружки или спортивные секции.</a:t>
            </a:r>
          </a:p>
          <a:p>
            <a:pPr lvl="0"/>
            <a:r>
              <a:rPr lang="ru-RU" i="1" dirty="0"/>
              <a:t>По уровню умственного развития детей делят на:</a:t>
            </a:r>
          </a:p>
          <a:p>
            <a:pPr lvl="0"/>
            <a:r>
              <a:rPr lang="ru-RU" dirty="0"/>
              <a:t>малоспособных с аномалиями развития задатков, с задержкой психического развития (ЗПР);</a:t>
            </a:r>
          </a:p>
          <a:p>
            <a:pPr lvl="0"/>
            <a:r>
              <a:rPr lang="ru-RU" dirty="0"/>
              <a:t>педагогически запущенных детей (при доста­точном времени и средствах эти дети способны усвоить материал);</a:t>
            </a:r>
          </a:p>
          <a:p>
            <a:pPr lvl="0"/>
            <a:r>
              <a:rPr lang="ru-RU" dirty="0"/>
              <a:t>детей со средним уровнем развития (эти дети составляют большинство, их обучаемость и </a:t>
            </a:r>
            <a:r>
              <a:rPr lang="ru-RU" dirty="0" err="1"/>
              <a:t>обу­ченность</a:t>
            </a:r>
            <a:r>
              <a:rPr lang="ru-RU" dirty="0"/>
              <a:t> соответствуют среднестатистической норме);</a:t>
            </a:r>
          </a:p>
          <a:p>
            <a:pPr lvl="0"/>
            <a:r>
              <a:rPr lang="ru-RU" dirty="0"/>
              <a:t>способных детей (быстро «схватывающих» ма­териал);</a:t>
            </a:r>
          </a:p>
          <a:p>
            <a:pPr lvl="0"/>
            <a:r>
              <a:rPr lang="ru-RU" dirty="0"/>
              <a:t>одаренных или талантливых (учатся в более высоком темпе, высший уровень обучаемости).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733256"/>
            <a:ext cx="7543800" cy="914400"/>
          </a:xfrm>
        </p:spPr>
        <p:txBody>
          <a:bodyPr>
            <a:normAutofit/>
          </a:bodyPr>
          <a:lstStyle/>
          <a:p>
            <a:r>
              <a:rPr lang="ru-RU" dirty="0"/>
              <a:t>По области интересов</a:t>
            </a:r>
          </a:p>
        </p:txBody>
      </p:sp>
    </p:spTree>
    <p:extLst>
      <p:ext uri="{BB962C8B-B14F-4D97-AF65-F5344CB8AC3E}">
        <p14:creationId xmlns:p14="http://schemas.microsoft.com/office/powerpoint/2010/main" val="212496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7"/>
            <a:ext cx="8496944" cy="540060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По типу темперамента при обучении детей объеди­няют в группы холериков, сангвиников, флегматиков и меланхоликов. Необходимо при организации педа­гогического процесса по такому признаку подбирать и воспитателей.</a:t>
            </a:r>
          </a:p>
          <a:p>
            <a:r>
              <a:rPr lang="ru-RU" dirty="0"/>
              <a:t>«Тип — форма, вид» (Толковый словарь русского языка).</a:t>
            </a:r>
          </a:p>
          <a:p>
            <a:r>
              <a:rPr lang="ru-RU" dirty="0"/>
              <a:t>Задача мышления — сбор информации. Э. де </a:t>
            </a:r>
            <a:r>
              <a:rPr lang="ru-RU" dirty="0" err="1"/>
              <a:t>Боно</a:t>
            </a:r>
            <a:r>
              <a:rPr lang="ru-RU" dirty="0"/>
              <a:t> выделяет 2 вида мышления: латеральное и вертикаль­ное .</a:t>
            </a:r>
            <a:endParaRPr lang="ru-RU" b="1" dirty="0"/>
          </a:p>
          <a:p>
            <a:r>
              <a:rPr lang="ru-RU" i="1" dirty="0"/>
              <a:t>Латеральное мышление</a:t>
            </a:r>
            <a:r>
              <a:rPr lang="ru-RU" dirty="0"/>
              <a:t> связано с интуицией, твор­ческими способностями, с </a:t>
            </a:r>
            <a:r>
              <a:rPr lang="ru-RU" dirty="0" smtClean="0"/>
              <a:t>юмором. Его </a:t>
            </a:r>
            <a:r>
              <a:rPr lang="ru-RU" dirty="0"/>
              <a:t>цель: генерация идей, освобождение от оков старого. Оно собирает всю информацию. Латеральное мышление называют созидательным.</a:t>
            </a:r>
          </a:p>
          <a:p>
            <a:r>
              <a:rPr lang="ru-RU" i="1" dirty="0"/>
              <a:t>Вертикальное (традиционное мышление)</a:t>
            </a:r>
            <a:r>
              <a:rPr lang="ru-RU" dirty="0"/>
              <a:t> — дви­жение вперед, последовательно. Каждое движение оправдано, шаг за шагом. Не выполнив операцию, нельзя перейти к следующему этапу. Используемая информация избирательна (выбирается то, что соот­ветствует теме</a:t>
            </a:r>
            <a:r>
              <a:rPr lang="ru-RU" dirty="0" smtClean="0"/>
              <a:t>).</a:t>
            </a:r>
            <a:endParaRPr lang="ru-RU" dirty="0"/>
          </a:p>
          <a:p>
            <a:r>
              <a:rPr lang="ru-RU" dirty="0"/>
              <a:t>Латеральное и вертикальное мышление — разные процессы, но необходимо их единство.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661248"/>
            <a:ext cx="7543800" cy="954330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i="1" dirty="0"/>
              <a:t>По личностно-психологическим типам </a:t>
            </a:r>
            <a:r>
              <a:rPr lang="ru-RU" sz="3100" i="1" dirty="0" smtClean="0"/>
              <a:t/>
            </a:r>
            <a:br>
              <a:rPr lang="ru-RU" sz="3100" i="1" dirty="0" smtClean="0"/>
            </a:br>
            <a:r>
              <a:rPr lang="ru-RU" sz="3100" dirty="0" smtClean="0"/>
              <a:t>(типу</a:t>
            </a:r>
            <a:r>
              <a:rPr lang="ru-RU" sz="3100" i="1" dirty="0"/>
              <a:t> </a:t>
            </a:r>
            <a:r>
              <a:rPr lang="ru-RU" sz="3100" i="1" dirty="0" smtClean="0"/>
              <a:t>мышления</a:t>
            </a:r>
            <a:r>
              <a:rPr lang="ru-RU" sz="3100" i="1" dirty="0"/>
              <a:t>, темпераменту</a:t>
            </a:r>
            <a:r>
              <a:rPr lang="ru-RU" sz="3100" i="1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644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2696" y="1109254"/>
            <a:ext cx="8720608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543800" cy="9144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Отличия </a:t>
            </a:r>
            <a:r>
              <a:rPr lang="ru-RU" sz="2800" dirty="0" smtClean="0"/>
              <a:t>латерального </a:t>
            </a:r>
            <a:r>
              <a:rPr lang="ru-RU" sz="2800" dirty="0" smtClean="0"/>
              <a:t>и вертикального мышления</a:t>
            </a:r>
            <a:endParaRPr lang="ru-RU" sz="2800" dirty="0"/>
          </a:p>
        </p:txBody>
      </p:sp>
      <p:pic>
        <p:nvPicPr>
          <p:cNvPr id="2053" name="Picture 5" descr="imag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077072"/>
            <a:ext cx="1792560" cy="205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E630~1\AppData\Local\Temp\FineReader11\media\image3.jpeg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449" y="4077072"/>
            <a:ext cx="2035463" cy="1995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436096" y="1658760"/>
            <a:ext cx="3168352" cy="120032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Посмотрите, как можно использовать обычный сосуд при различных видах мышления </a:t>
            </a:r>
          </a:p>
        </p:txBody>
      </p:sp>
    </p:spTree>
    <p:extLst>
      <p:ext uri="{BB962C8B-B14F-4D97-AF65-F5344CB8AC3E}">
        <p14:creationId xmlns:p14="http://schemas.microsoft.com/office/powerpoint/2010/main" val="87165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85801"/>
            <a:ext cx="7992888" cy="5191471"/>
          </a:xfrm>
        </p:spPr>
        <p:txBody>
          <a:bodyPr/>
          <a:lstStyle/>
          <a:p>
            <a:r>
              <a:rPr lang="ru-RU" sz="3200" dirty="0"/>
              <a:t>Это организация занятий или подвижных игр, других спортивных мероприятий с учетом состояния здоровья детей.</a:t>
            </a:r>
          </a:p>
          <a:p>
            <a:r>
              <a:rPr lang="ru-RU" sz="3200" dirty="0"/>
              <a:t>Выделяют такие группы: основная группа здоровья; подготовительная; спецгруппа.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805264"/>
            <a:ext cx="7543800" cy="804595"/>
          </a:xfrm>
        </p:spPr>
        <p:txBody>
          <a:bodyPr>
            <a:normAutofit fontScale="90000"/>
          </a:bodyPr>
          <a:lstStyle/>
          <a:p>
            <a:pPr lvl="0"/>
            <a:r>
              <a:rPr lang="ru-RU" i="1" dirty="0"/>
              <a:t>По уровню здоровья детей</a:t>
            </a:r>
            <a:r>
              <a:rPr lang="ru-RU" i="1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945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/>
              <a:t>Наибольшее распространение получили следующие виды дифференциации: </a:t>
            </a:r>
            <a:endParaRPr lang="ru-RU" sz="2600" dirty="0" smtClean="0"/>
          </a:p>
          <a:p>
            <a:r>
              <a:rPr lang="ru-RU" sz="2600" dirty="0" smtClean="0"/>
              <a:t>по </a:t>
            </a:r>
            <a:r>
              <a:rPr lang="ru-RU" sz="2600" dirty="0"/>
              <a:t>индивидуально-психологичес­ким особенностям детей; </a:t>
            </a:r>
            <a:endParaRPr lang="ru-RU" sz="2600" dirty="0" smtClean="0"/>
          </a:p>
          <a:p>
            <a:r>
              <a:rPr lang="ru-RU" sz="2600" dirty="0" smtClean="0"/>
              <a:t>по </a:t>
            </a:r>
            <a:r>
              <a:rPr lang="ru-RU" sz="2600" dirty="0"/>
              <a:t>уровню здоровья, по уровню умственного развития и по области интересов</a:t>
            </a:r>
            <a:r>
              <a:rPr lang="ru-RU" sz="2600" dirty="0" smtClean="0"/>
              <a:t>.</a:t>
            </a:r>
          </a:p>
          <a:p>
            <a:pPr marL="0" indent="0">
              <a:buNone/>
            </a:pPr>
            <a:r>
              <a:rPr lang="ru-RU" sz="2600" dirty="0"/>
              <a:t>В ДОУ при планировании познавательных заня­тий используются такие виды дифференцированного подхода:</a:t>
            </a:r>
          </a:p>
          <a:p>
            <a:r>
              <a:rPr lang="ru-RU" sz="2600" dirty="0"/>
              <a:t>по умственному развитию</a:t>
            </a:r>
            <a:r>
              <a:rPr lang="ru-RU" sz="2600" dirty="0" smtClean="0"/>
              <a:t>;</a:t>
            </a:r>
          </a:p>
          <a:p>
            <a:r>
              <a:rPr lang="ru-RU" sz="2600" dirty="0" smtClean="0"/>
              <a:t>по </a:t>
            </a:r>
            <a:r>
              <a:rPr lang="ru-RU" sz="2600" dirty="0"/>
              <a:t>половому признаку; </a:t>
            </a:r>
            <a:endParaRPr lang="ru-RU" sz="2600" dirty="0" smtClean="0"/>
          </a:p>
          <a:p>
            <a:r>
              <a:rPr lang="ru-RU" sz="2600" dirty="0" smtClean="0"/>
              <a:t>по </a:t>
            </a:r>
            <a:r>
              <a:rPr lang="ru-RU" sz="2600" dirty="0"/>
              <a:t>состоянию здоровья; </a:t>
            </a:r>
            <a:endParaRPr lang="ru-RU" sz="2600" dirty="0" smtClean="0"/>
          </a:p>
          <a:p>
            <a:r>
              <a:rPr lang="ru-RU" sz="2600" dirty="0" smtClean="0"/>
              <a:t>по </a:t>
            </a:r>
            <a:r>
              <a:rPr lang="ru-RU" sz="2600" dirty="0"/>
              <a:t>возрастному составу</a:t>
            </a:r>
            <a:r>
              <a:rPr lang="ru-RU" sz="2600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638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85801"/>
            <a:ext cx="7402016" cy="4615407"/>
          </a:xfrm>
        </p:spPr>
        <p:txBody>
          <a:bodyPr anchor="t" anchorCtr="0"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Но и дифференциация имеет свои отрицательные качества наряду с положительными.</a:t>
            </a:r>
          </a:p>
          <a:p>
            <a:pPr marL="0" indent="0">
              <a:buNone/>
            </a:pPr>
            <a:r>
              <a:rPr lang="ru-RU" sz="3200" dirty="0" smtClean="0"/>
              <a:t>Наша задача умело интегрировать дифференцированный подход к образовательному процессу в непосредственную деятельность ДОО.</a:t>
            </a:r>
            <a:endParaRPr lang="ru-RU" sz="32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4869160"/>
            <a:ext cx="7543800" cy="1008112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57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Дифференцированное обучение </a:t>
            </a:r>
            <a:r>
              <a:rPr lang="ru-RU" dirty="0"/>
              <a:t>— это: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) форма организации учебного процесса, при котором педагог работает с группой учащихся, составленной с учетом наличия у них каких-либо значимых для учебного процесса общих </a:t>
            </a:r>
            <a:r>
              <a:rPr lang="ru-RU" dirty="0" smtClean="0"/>
              <a:t>качеств; </a:t>
            </a:r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dirty="0"/>
              <a:t>) часть общей дидактической системы, которая обеспечивает специализацию учебного процесса для физических групп обучаемых.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Дифференциация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в переводе с латинского означа­ет разделение, расслоение целого на части, формы, ступени.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99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680992" y="1088943"/>
            <a:ext cx="374441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Дифференцированный подход</a:t>
            </a:r>
          </a:p>
        </p:txBody>
      </p:sp>
      <p:sp>
        <p:nvSpPr>
          <p:cNvPr id="5" name="Овал 4"/>
          <p:cNvSpPr/>
          <p:nvPr/>
        </p:nvSpPr>
        <p:spPr>
          <a:xfrm>
            <a:off x="413538" y="3259763"/>
            <a:ext cx="3582398" cy="13429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учет индивидуальных особен­ностей детей</a:t>
            </a:r>
          </a:p>
        </p:txBody>
      </p:sp>
      <p:sp>
        <p:nvSpPr>
          <p:cNvPr id="6" name="Овал 5"/>
          <p:cNvSpPr/>
          <p:nvPr/>
        </p:nvSpPr>
        <p:spPr>
          <a:xfrm>
            <a:off x="2548909" y="4979144"/>
            <a:ext cx="4068452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определять содержание и формы обучения </a:t>
            </a:r>
            <a:r>
              <a:rPr lang="ru-RU" dirty="0" smtClean="0"/>
              <a:t>для </a:t>
            </a:r>
            <a:r>
              <a:rPr lang="ru-RU" dirty="0"/>
              <a:t>определенной категории детей.</a:t>
            </a:r>
          </a:p>
        </p:txBody>
      </p:sp>
      <p:sp>
        <p:nvSpPr>
          <p:cNvPr id="7" name="Овал 6"/>
          <p:cNvSpPr/>
          <p:nvPr/>
        </p:nvSpPr>
        <p:spPr>
          <a:xfrm>
            <a:off x="5189091" y="3290813"/>
            <a:ext cx="3816424" cy="11304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вариативное обучение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475658" y="1772816"/>
            <a:ext cx="1440158" cy="15179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012160" y="1546143"/>
            <a:ext cx="1541305" cy="17446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553200" y="2003343"/>
            <a:ext cx="18800" cy="29758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413538" y="631743"/>
            <a:ext cx="196221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фронтальная форма </a:t>
            </a:r>
            <a:r>
              <a:rPr lang="ru-RU" dirty="0"/>
              <a:t>работы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648356" y="631743"/>
            <a:ext cx="223224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индивидуальная работа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677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Формирующаяся на наших глазах модель </a:t>
            </a:r>
            <a:r>
              <a:rPr lang="ru-RU" sz="3200" dirty="0">
                <a:solidFill>
                  <a:srgbClr val="FF0000"/>
                </a:solidFill>
              </a:rPr>
              <a:t>вариа­тивной</a:t>
            </a:r>
            <a:r>
              <a:rPr lang="ru-RU" sz="3200" dirty="0"/>
              <a:t> системы образования в России предполагает, с одной стороны, </a:t>
            </a:r>
            <a:r>
              <a:rPr lang="ru-RU" sz="3200" dirty="0">
                <a:solidFill>
                  <a:srgbClr val="FF0000"/>
                </a:solidFill>
              </a:rPr>
              <a:t>сохранение единого образовательного пространства </a:t>
            </a:r>
            <a:r>
              <a:rPr lang="ru-RU" sz="3200" dirty="0"/>
              <a:t>в стране, обеспечивающего гарантирован­ный уровень подготовки, и, с другой стороны, </a:t>
            </a:r>
            <a:r>
              <a:rPr lang="ru-RU" sz="3200" dirty="0">
                <a:solidFill>
                  <a:srgbClr val="FF0000"/>
                </a:solidFill>
              </a:rPr>
              <a:t>обучение каждого ребенка в соответствии с его индивидуальны­ми особенностями, </a:t>
            </a:r>
            <a:r>
              <a:rPr lang="ru-RU" sz="3200" dirty="0"/>
              <a:t>способностями, интересами.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6869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904656"/>
          </a:xfrm>
        </p:spPr>
        <p:txBody>
          <a:bodyPr>
            <a:noAutofit/>
          </a:bodyPr>
          <a:lstStyle/>
          <a:p>
            <a:r>
              <a:rPr lang="ru-RU" sz="2000" dirty="0"/>
              <a:t>В социальном отношении цель дифференциации заключается в целенаправленном развитии творчес­кого потенциала общества, стремлении к наиболее полному раскрытию возможностей ребенка, их ранней социализации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С психологической точки зрения цель дифференци­ации — создание благоприятных условий для перехо­да на субъект — субъективные отношения в системе «взрослый—ребенок», когда каждый из них — условие и средство развития другого (партнерские отношения). В основе их отношений лежит продуктивная совмес­тная деятельность, именно она обеспечивает процесс саморазвития.</a:t>
            </a:r>
          </a:p>
          <a:p>
            <a:r>
              <a:rPr lang="ru-RU" sz="2000" dirty="0"/>
              <a:t>С методической точки зрения цель дифференциа­ции — это решение назревших проблем организации образовательного процесса в ДОУ, это повышение функциональности методической службы на всех его уровнях при обязательной ориентации на образова­тельный </a:t>
            </a:r>
            <a:r>
              <a:rPr lang="ru-RU" sz="2000" dirty="0" smtClean="0"/>
              <a:t>стандарт.</a:t>
            </a:r>
            <a:r>
              <a:rPr lang="ru-RU" sz="2300" dirty="0"/>
              <a:t/>
            </a:r>
            <a:br>
              <a:rPr lang="ru-RU" sz="2300" dirty="0"/>
            </a:br>
            <a:endParaRPr lang="ru-RU" sz="2300" dirty="0"/>
          </a:p>
          <a:p>
            <a:endParaRPr lang="ru-RU" sz="23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Цели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703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340768"/>
            <a:ext cx="6096000" cy="365759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4800" dirty="0"/>
              <a:t>В педагогической теории выделяют </a:t>
            </a: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>
                <a:solidFill>
                  <a:srgbClr val="C00000"/>
                </a:solidFill>
              </a:rPr>
              <a:t>внешнюю </a:t>
            </a:r>
            <a:r>
              <a:rPr lang="ru-RU" sz="4800" dirty="0">
                <a:solidFill>
                  <a:srgbClr val="C00000"/>
                </a:solidFill>
              </a:rPr>
              <a:t>и внутреннюю дифференциацию 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/>
              <a:t>(Ю.И. Дик, В.А. Орлов). </a:t>
            </a:r>
          </a:p>
        </p:txBody>
      </p:sp>
    </p:spTree>
    <p:extLst>
      <p:ext uri="{BB962C8B-B14F-4D97-AF65-F5344CB8AC3E}">
        <p14:creationId xmlns:p14="http://schemas.microsoft.com/office/powerpoint/2010/main" val="340140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453336"/>
          </a:xfrm>
        </p:spPr>
        <p:txBody>
          <a:bodyPr>
            <a:normAutofit fontScale="55000" lnSpcReduction="20000"/>
          </a:bodyPr>
          <a:lstStyle/>
          <a:p>
            <a:r>
              <a:rPr lang="ru-RU" sz="4000" dirty="0"/>
              <a:t>Осуществлению </a:t>
            </a:r>
            <a:r>
              <a:rPr lang="ru-RU" sz="4000" dirty="0">
                <a:solidFill>
                  <a:srgbClr val="FFC000"/>
                </a:solidFill>
              </a:rPr>
              <a:t>внешней дифференциации </a:t>
            </a:r>
            <a:r>
              <a:rPr lang="ru-RU" sz="4000" dirty="0"/>
              <a:t>во многом способствует вариативность системы дошкольного образования, обеспечивающая наличие такого спект­ра образовательных </a:t>
            </a:r>
            <a:r>
              <a:rPr lang="ru-RU" sz="4000" dirty="0">
                <a:solidFill>
                  <a:srgbClr val="FFC000"/>
                </a:solidFill>
              </a:rPr>
              <a:t>услуг</a:t>
            </a:r>
            <a:r>
              <a:rPr lang="ru-RU" sz="4000" dirty="0" smtClean="0">
                <a:solidFill>
                  <a:srgbClr val="FFC000"/>
                </a:solidFill>
              </a:rPr>
              <a:t>(использование </a:t>
            </a:r>
            <a:r>
              <a:rPr lang="ru-RU" sz="4000" dirty="0">
                <a:solidFill>
                  <a:srgbClr val="FFC000"/>
                </a:solidFill>
              </a:rPr>
              <a:t>наряду с традиционными занятиями клубной, кружковой, секционной работы; деление детей по подгруппам не только по возрастному принципу, но и создание временных разновозрастных детских объединений по интересам, склонностям, по особенностям интеллектуального развития и т.д</a:t>
            </a:r>
            <a:r>
              <a:rPr lang="ru-RU" sz="4000" dirty="0" smtClean="0">
                <a:solidFill>
                  <a:srgbClr val="FFC000"/>
                </a:solidFill>
              </a:rPr>
              <a:t>.</a:t>
            </a:r>
            <a:r>
              <a:rPr lang="ru-RU" sz="4000" dirty="0" smtClean="0"/>
              <a:t>), </a:t>
            </a:r>
            <a:r>
              <a:rPr lang="ru-RU" sz="4000" dirty="0"/>
              <a:t>который будет во многом способствовать развитию потенциальных возможнос­тей и более полному удовлетворению изменяющихся образовательных потребностей </a:t>
            </a:r>
            <a:r>
              <a:rPr lang="ru-RU" sz="4000" dirty="0" smtClean="0"/>
              <a:t>семьи.</a:t>
            </a:r>
          </a:p>
          <a:p>
            <a:r>
              <a:rPr lang="ru-RU" sz="4000" dirty="0">
                <a:solidFill>
                  <a:srgbClr val="FFFF00"/>
                </a:solidFill>
              </a:rPr>
              <a:t>Внутренняя дифференциация </a:t>
            </a:r>
            <a:r>
              <a:rPr lang="ru-RU" sz="4000" dirty="0"/>
              <a:t>предполагает </a:t>
            </a:r>
            <a:r>
              <a:rPr lang="ru-RU" sz="4000" dirty="0">
                <a:solidFill>
                  <a:srgbClr val="FFFF00"/>
                </a:solidFill>
              </a:rPr>
              <a:t>уровневый педагогический подход</a:t>
            </a:r>
            <a:r>
              <a:rPr lang="ru-RU" sz="4000" dirty="0"/>
              <a:t> в работе с детьми, объединениями, например, по паспортному возрасту. В подобной образовательной модели может быть за­фиксировано как бы 2 уровня достижений ребенка: </a:t>
            </a:r>
            <a:r>
              <a:rPr lang="ru-RU" sz="4000" dirty="0">
                <a:solidFill>
                  <a:srgbClr val="FFFF00"/>
                </a:solidFill>
              </a:rPr>
              <a:t>нижний (уровень обязательных требований) и верхний (уровень возможных требований), </a:t>
            </a:r>
            <a:r>
              <a:rPr lang="ru-RU" sz="4000" dirty="0"/>
              <a:t>а значит, и воз­можных достижений ребенка. Этот верхний уровень напрямую зависит от профессионализма педагогов. Нижний уровень задается стандартами.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Autofit/>
          </a:bodyPr>
          <a:lstStyle/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43708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По характерным индивидуально-психологическим особенностям, составляющих основу формирования гомогенных групп, различают </a:t>
            </a:r>
            <a:r>
              <a:rPr lang="ru-RU" dirty="0" smtClean="0"/>
              <a:t>дифференциацию: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3488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Виды и формы дифференцированного обучения</a:t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988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7762056" cy="5328592"/>
          </a:xfrm>
        </p:spPr>
        <p:txBody>
          <a:bodyPr>
            <a:normAutofit/>
          </a:bodyPr>
          <a:lstStyle/>
          <a:p>
            <a:r>
              <a:rPr lang="ru-RU" dirty="0"/>
              <a:t>На различных этапах развития человека характер процесса обучения изменяется. Возрастные изменения характеризуются, прежде всего, переходом от непроиз­вольных, неуправляемых форм психической деятель­ности к произвольным, управляемым. В каждом из возрастных периодов наблюдается сосуществование разных уровней учебной деятельности в зависимости от того, с каким по степени сложности материалом уча­щийся имеет дело. Необходимо помнить высказывание Л.С. Выготского: «...то обучение является хорошим, которое забегает вперед развитию».</a:t>
            </a:r>
          </a:p>
          <a:p>
            <a:r>
              <a:rPr lang="ru-RU" dirty="0"/>
              <a:t>При формировании групп по возрастному составу не следует забывать, что полгода в дошкольном воз­расте в развитии ребенка имеет огромное значение. Это различие надо учитывать и при планировании учебно-образовательного процесса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517232"/>
            <a:ext cx="7543800" cy="914400"/>
          </a:xfrm>
        </p:spPr>
        <p:txBody>
          <a:bodyPr/>
          <a:lstStyle/>
          <a:p>
            <a:r>
              <a:rPr lang="ru-RU" dirty="0"/>
              <a:t>По возрастному составу</a:t>
            </a:r>
          </a:p>
        </p:txBody>
      </p:sp>
    </p:spTree>
    <p:extLst>
      <p:ext uri="{BB962C8B-B14F-4D97-AF65-F5344CB8AC3E}">
        <p14:creationId xmlns:p14="http://schemas.microsoft.com/office/powerpoint/2010/main" val="185061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4F4F4F"/>
      </a:dk1>
      <a:lt1>
        <a:sysClr val="window" lastClr="EBEBEB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122</TotalTime>
  <Words>1032</Words>
  <Application>Microsoft Office PowerPoint</Application>
  <PresentationFormat>Экран (4:3)</PresentationFormat>
  <Paragraphs>67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Базовая</vt:lpstr>
      <vt:lpstr>Дифференцированный подход  к образованию в ДОО</vt:lpstr>
      <vt:lpstr>Дифференциация в переводе с латинского означа­ет разделение, расслоение целого на части, формы, ступени. </vt:lpstr>
      <vt:lpstr>Презентация PowerPoint</vt:lpstr>
      <vt:lpstr>Презентация PowerPoint</vt:lpstr>
      <vt:lpstr>Цели </vt:lpstr>
      <vt:lpstr>Презентация PowerPoint</vt:lpstr>
      <vt:lpstr>Презентация PowerPoint</vt:lpstr>
      <vt:lpstr>Виды и формы дифференцированного обучения </vt:lpstr>
      <vt:lpstr>По возрастному составу</vt:lpstr>
      <vt:lpstr>По полу. </vt:lpstr>
      <vt:lpstr>По области интересов</vt:lpstr>
      <vt:lpstr>По личностно-психологическим типам  (типу мышления, темпераменту).</vt:lpstr>
      <vt:lpstr>Отличия латерального и вертикального мышления</vt:lpstr>
      <vt:lpstr>По уровню здоровья детей.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Дифференцированный подход к образованию в ДОО</dc:title>
  <dc:creator>лёка</dc:creator>
  <cp:lastModifiedBy>Пользователь Windows</cp:lastModifiedBy>
  <cp:revision>15</cp:revision>
  <dcterms:created xsi:type="dcterms:W3CDTF">2015-12-06T08:08:27Z</dcterms:created>
  <dcterms:modified xsi:type="dcterms:W3CDTF">2016-01-13T05:56:59Z</dcterms:modified>
</cp:coreProperties>
</file>