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9" r:id="rId2"/>
  </p:sldMasterIdLst>
  <p:sldIdLst>
    <p:sldId id="256" r:id="rId3"/>
    <p:sldId id="273" r:id="rId4"/>
    <p:sldId id="264" r:id="rId5"/>
    <p:sldId id="272" r:id="rId6"/>
    <p:sldId id="274" r:id="rId7"/>
    <p:sldId id="275" r:id="rId8"/>
    <p:sldId id="277" r:id="rId9"/>
    <p:sldId id="278" r:id="rId10"/>
    <p:sldId id="280" r:id="rId11"/>
    <p:sldId id="279" r:id="rId12"/>
    <p:sldId id="281" r:id="rId13"/>
    <p:sldId id="283" r:id="rId14"/>
    <p:sldId id="28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1B2C6B0-FFEE-4B81-BC53-6050E12381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1B7E9B2-E990-4110-9A03-7C9B181D8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75;&#1088;&#1091;&#1089;&#1090;&#1100;.mp3" TargetMode="Externa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YUrij_suhov_-_Pesnya_voennyh_vrachej_(iPlayer.fm)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5202" y="1644876"/>
            <a:ext cx="7766936" cy="164630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Герои в белых халатах.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«Знать и помнить имена героев»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40779" y="3573194"/>
            <a:ext cx="7766936" cy="30526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Подготовил: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 Столяров Андрей Иванович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ученик 9 класса МБОУ «</a:t>
            </a:r>
            <a:r>
              <a:rPr lang="ru-RU" sz="1800" dirty="0" err="1" smtClean="0">
                <a:solidFill>
                  <a:srgbClr val="002060"/>
                </a:solidFill>
              </a:rPr>
              <a:t>Мухинская</a:t>
            </a:r>
            <a:r>
              <a:rPr lang="ru-RU" sz="1800" dirty="0" smtClean="0">
                <a:solidFill>
                  <a:srgbClr val="002060"/>
                </a:solidFill>
              </a:rPr>
              <a:t> СОШ»</a:t>
            </a:r>
            <a:br>
              <a:rPr lang="ru-RU" sz="1800" dirty="0" smtClean="0">
                <a:solidFill>
                  <a:srgbClr val="002060"/>
                </a:solidFill>
              </a:rPr>
            </a:br>
            <a:endParaRPr lang="ru-RU" sz="1800" dirty="0" smtClean="0">
              <a:solidFill>
                <a:srgbClr val="002060"/>
              </a:solidFill>
            </a:endParaRPr>
          </a:p>
          <a:p>
            <a:endParaRPr lang="ru-RU" sz="1800" dirty="0" smtClean="0">
              <a:solidFill>
                <a:srgbClr val="002060"/>
              </a:solidFill>
            </a:endParaRPr>
          </a:p>
          <a:p>
            <a:r>
              <a:rPr lang="ru-RU" sz="1800" dirty="0" smtClean="0">
                <a:solidFill>
                  <a:srgbClr val="002060"/>
                </a:solidFill>
              </a:rPr>
              <a:t>Руководитель: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Галактионова Эльвира Викторовна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учитель русского языка и литературы</a:t>
            </a:r>
          </a:p>
          <a:p>
            <a:r>
              <a:rPr lang="en-US" sz="1800" dirty="0" smtClean="0">
                <a:solidFill>
                  <a:srgbClr val="002060"/>
                </a:solidFill>
              </a:rPr>
              <a:t>I</a:t>
            </a:r>
            <a:r>
              <a:rPr lang="ru-RU" sz="1800" dirty="0" smtClean="0">
                <a:solidFill>
                  <a:srgbClr val="002060"/>
                </a:solidFill>
              </a:rPr>
              <a:t> квалификационной категории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9029439"/>
      </p:ext>
    </p:extLst>
  </p:cSld>
  <p:clrMapOvr>
    <a:masterClrMapping/>
  </p:clrMapOvr>
  <p:transition spd="slow" advTm="5172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05796" y="234192"/>
            <a:ext cx="8684455" cy="337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000" b="1" dirty="0" smtClean="0"/>
              <a:t>          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Кузьмина Татьяна Ивановна </a:t>
            </a:r>
            <a:r>
              <a:rPr lang="ru-RU" sz="2000" b="1" dirty="0" smtClean="0"/>
              <a:t>– </a:t>
            </a:r>
            <a:r>
              <a:rPr lang="ru-RU" sz="2200" b="1" dirty="0" smtClean="0"/>
              <a:t>служащая Советской армии. Родилась 17 января 1953 года в городе Чита. </a:t>
            </a:r>
          </a:p>
          <a:p>
            <a:pPr algn="just">
              <a:lnSpc>
                <a:spcPct val="120000"/>
              </a:lnSpc>
            </a:pPr>
            <a:r>
              <a:rPr lang="ru-RU" sz="2200" b="1" dirty="0" smtClean="0"/>
              <a:t>           В добровольном порядке 16 января 1985 г. была направлена  в советские войска, находившиеся в Республике Афганистан. Работала сестрой медицинской роты, затем в боевом агитационном пропагандистском отряде 66-й отдельной мотострелковой бригады (район города Джелалабад).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4288" y="4389348"/>
            <a:ext cx="11174437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200" b="1" dirty="0" smtClean="0"/>
              <a:t>16 июня 1986 году во время купания в реке Татьяна увидела, что течение уносит афганского мальчика. Она сумела вытащить его из воды, но сама сорвалась в водный поток. Сослуживцы бросились на помощь, но спасти её им не удалось. Татьяна Кузьмина погибла от переохлаждения и ударов о валуны.</a:t>
            </a:r>
            <a:endParaRPr lang="ru-RU" sz="2200" b="1" dirty="0"/>
          </a:p>
        </p:txBody>
      </p:sp>
      <p:pic>
        <p:nvPicPr>
          <p:cNvPr id="41986" name="Picture 2" descr="Служащий Советской армии Кузьмина Татьяна Иванов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49" y="450166"/>
            <a:ext cx="2700167" cy="3898367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Tm="27047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allday1.com/imagedb/d0/b/7ceee47ebc6f3177968ea3a7b3726.jpg"/>
          <p:cNvPicPr>
            <a:picLocks noChangeAspect="1" noChangeArrowheads="1"/>
          </p:cNvPicPr>
          <p:nvPr/>
        </p:nvPicPr>
        <p:blipFill>
          <a:blip r:embed="rId3"/>
          <a:srcRect l="6346" t="12574" b="6891"/>
          <a:stretch>
            <a:fillRect/>
          </a:stretch>
        </p:blipFill>
        <p:spPr bwMode="auto">
          <a:xfrm>
            <a:off x="27095" y="0"/>
            <a:ext cx="12164906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07324" y="314828"/>
            <a:ext cx="6096000" cy="6346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"Поставим памятник врачам,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Как ставим памятник солдатам.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Мы доверяли их рукам,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Вверяли жизни в медсанбатах.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Поставим памятник врачам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За то, что в битвах погибали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И истекали кровью там,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Где кровь солдатам отдавали.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Поставим памятник врачам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За верность совести и долгу,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Что шли навстречу всем смертям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Дорогой огненной и долгой.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Поставим памятник врачам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Среди священных обелисков.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Пусть память сохранит векам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Далекое, что было близким.</a:t>
            </a:r>
          </a:p>
          <a:p>
            <a:pPr lvl="1" indent="-4572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   Поставим памятник врачам!"</a:t>
            </a:r>
          </a:p>
        </p:txBody>
      </p:sp>
      <p:pic>
        <p:nvPicPr>
          <p:cNvPr id="5" name="грус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30591" y="631522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228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im3.turbina.ru/photos.4/1/9/3/8/9/2498391/big.photo/Pamyatnik-pogibshim-v-Afg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264" y="5391221"/>
            <a:ext cx="106586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Вечная память врачам-героям!</a:t>
            </a:r>
            <a:endParaRPr lang="ru-RU" sz="5400" b="1" cap="none" spc="0" dirty="0">
              <a:ln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advTm="5594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8802" y="2503101"/>
            <a:ext cx="9404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>
                <a:prstDash val="solid"/>
              </a:ln>
              <a:solidFill>
                <a:srgbClr val="0070C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advTm="525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40" y="1096678"/>
            <a:ext cx="10818055" cy="4194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400" b="1" dirty="0" smtClean="0"/>
              <a:t>          </a:t>
            </a:r>
            <a:r>
              <a:rPr lang="ru-RU" sz="2800" b="1" dirty="0" smtClean="0"/>
              <a:t>Жестокие и губительные войны уносят десятки и сотни тысяч жизней. В них принимали участие многие жители нашей страны, кто-то воевал, а кто-то работал в тылу.</a:t>
            </a:r>
          </a:p>
          <a:p>
            <a:pPr algn="just">
              <a:lnSpc>
                <a:spcPct val="120000"/>
              </a:lnSpc>
            </a:pPr>
            <a:r>
              <a:rPr lang="ru-RU" sz="2800" b="1" dirty="0" smtClean="0"/>
              <a:t>          Но  военные врачи всегда находились в уникальном положении. </a:t>
            </a:r>
          </a:p>
          <a:p>
            <a:pPr algn="just">
              <a:lnSpc>
                <a:spcPct val="120000"/>
              </a:lnSpc>
            </a:pPr>
            <a:r>
              <a:rPr lang="ru-RU" sz="2800" b="1" dirty="0" smtClean="0"/>
              <a:t>         </a:t>
            </a:r>
          </a:p>
          <a:p>
            <a:pPr algn="just">
              <a:lnSpc>
                <a:spcPct val="120000"/>
              </a:lnSpc>
            </a:pPr>
            <a:r>
              <a:rPr lang="ru-RU" sz="2800" b="1" dirty="0" smtClean="0"/>
              <a:t>Бессмертному подвигу врачей - дальневосточников я посвящаю свой  рассказ…</a:t>
            </a:r>
            <a:endParaRPr lang="ru-RU" sz="2800" b="1" dirty="0"/>
          </a:p>
        </p:txBody>
      </p:sp>
    </p:spTree>
  </p:cSld>
  <p:clrMapOvr>
    <a:masterClrMapping/>
  </p:clrMapOvr>
  <p:transition advTm="15031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mtdata.ru/u24/photo59B9/20138931712-0/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74720" y="534571"/>
            <a:ext cx="8285871" cy="6053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Кто скажет:  врач  не воевал,</a:t>
            </a:r>
          </a:p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Что кровь свою не проливал,</a:t>
            </a:r>
          </a:p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Что ночи спал он напролёт,</a:t>
            </a:r>
          </a:p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Иль то, что прятался, как крот.</a:t>
            </a:r>
          </a:p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Коль  кто-то скажет эту  весть,</a:t>
            </a:r>
          </a:p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Хочу  я их всех  перечесть,</a:t>
            </a:r>
          </a:p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Туда, стонала, где земля,</a:t>
            </a:r>
          </a:p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Туда, горели, где поля,</a:t>
            </a:r>
          </a:p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Людская, где лилась там кровь,</a:t>
            </a:r>
          </a:p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Где разносился страшный стон.</a:t>
            </a:r>
          </a:p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На всё смотреть было невмочь,</a:t>
            </a:r>
          </a:p>
          <a:p>
            <a:pPr algn="r">
              <a:lnSpc>
                <a:spcPct val="114000"/>
              </a:lnSpc>
            </a:pPr>
            <a:r>
              <a:rPr lang="ru-RU" sz="25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Им только медик мог помочь…</a:t>
            </a:r>
          </a:p>
          <a:p>
            <a:pPr algn="r">
              <a:lnSpc>
                <a:spcPct val="114000"/>
              </a:lnSpc>
            </a:pPr>
            <a:r>
              <a:rPr lang="ru-RU" sz="2400" b="1" i="1" dirty="0" smtClean="0">
                <a:solidFill>
                  <a:srgbClr val="FF0000"/>
                </a:solidFill>
                <a:cs typeface="Aharoni" pitchFamily="2" charset="-79"/>
              </a:rPr>
              <a:t> 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</a:rPr>
              <a:t> П. Емельянов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YUrij_suhov_-_Pesnya_voennyh_vrachej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44659" y="628708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37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40148" y="376043"/>
            <a:ext cx="8904848" cy="416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400" b="1" i="1" dirty="0" smtClean="0">
                <a:solidFill>
                  <a:srgbClr val="FF0000"/>
                </a:solidFill>
              </a:rPr>
              <a:t>           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 Иван Михайлович Савченко.</a:t>
            </a:r>
            <a:r>
              <a:rPr lang="ru-RU" sz="2000" b="1" dirty="0" smtClean="0"/>
              <a:t> </a:t>
            </a:r>
            <a:r>
              <a:rPr lang="ru-RU" sz="2200" b="1" dirty="0" smtClean="0"/>
              <a:t>Уроженец города Хабаровска, в бою за г. Лельчицы оказал помощь многим бойцам и вынес из огня 11 раненых. За полгода через опытные руки хирурга прошло более 120 раненых. В сложнейших условиях он прооперировал 11 партизан, эвакуировал раненых воинов на Большую землю.  26 мая 1943г. Савченко был назначен  начальником санитарной части.  Эту должность он принял во время подготовки к Карпатскому рейду. Среди вернувшихся из рейда Савченко не было…</a:t>
            </a:r>
          </a:p>
          <a:p>
            <a:pPr algn="just">
              <a:lnSpc>
                <a:spcPct val="120000"/>
              </a:lnSpc>
            </a:pPr>
            <a:r>
              <a:rPr lang="ru-RU" sz="2200" b="1" dirty="0" smtClean="0"/>
              <a:t>   </a:t>
            </a:r>
            <a:endParaRPr lang="ru-RU" sz="2200" b="1" dirty="0"/>
          </a:p>
        </p:txBody>
      </p:sp>
      <p:pic>
        <p:nvPicPr>
          <p:cNvPr id="44036" name="Picture 4" descr="http://coollib.net/i/82/337582/i_059.jpg"/>
          <p:cNvPicPr>
            <a:picLocks noChangeAspect="1" noChangeArrowheads="1"/>
          </p:cNvPicPr>
          <p:nvPr/>
        </p:nvPicPr>
        <p:blipFill>
          <a:blip r:embed="rId2"/>
          <a:srcRect l="19338" t="29353" r="51301"/>
          <a:stretch>
            <a:fillRect/>
          </a:stretch>
        </p:blipFill>
        <p:spPr bwMode="auto">
          <a:xfrm>
            <a:off x="379826" y="337624"/>
            <a:ext cx="2532186" cy="3009737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19053" y="4112686"/>
            <a:ext cx="11437257" cy="1690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200" b="1" i="1" dirty="0" smtClean="0"/>
              <a:t>«Приказав Курочкину (командиру партизан) и здоровым бойцам вынести раненых, он взял 6 автоматных дисков и ... прикрывал отход своей санчасти до последнего патрона, он ... погиб на посту солдата-врача»</a:t>
            </a:r>
            <a:r>
              <a:rPr lang="ru-RU" sz="2200" b="1" dirty="0" smtClean="0"/>
              <a:t>. (П.П. Вершигора «Люди с чистой совестью» )</a:t>
            </a:r>
            <a:endParaRPr lang="ru-RU" sz="2200" b="1" dirty="0"/>
          </a:p>
        </p:txBody>
      </p:sp>
      <p:pic>
        <p:nvPicPr>
          <p:cNvPr id="11266" name="Picture 2" descr="https://veteranrb.ru/wp-content/uploads/2016/06/orden-Krasnoj-Zvezd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4540" y="5455718"/>
            <a:ext cx="1069145" cy="1044556"/>
          </a:xfrm>
          <a:prstGeom prst="star5">
            <a:avLst/>
          </a:prstGeom>
          <a:noFill/>
        </p:spPr>
      </p:pic>
    </p:spTree>
  </p:cSld>
  <p:clrMapOvr>
    <a:masterClrMapping/>
  </p:clrMapOvr>
  <p:transition advTm="26391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otvet.imgsmail.ru/download/d59bea2706225c32d3637b3f4ba1261e_i-12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320" y="271121"/>
            <a:ext cx="2956735" cy="4019526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230879" y="315590"/>
            <a:ext cx="8487509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400" b="1" i="1" dirty="0" smtClean="0">
                <a:solidFill>
                  <a:srgbClr val="FF0000"/>
                </a:solidFill>
              </a:rPr>
              <a:t>           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 Борис Петрович </a:t>
            </a:r>
            <a:r>
              <a:rPr lang="ru-RU" sz="2400" b="1" i="1" u="sng" dirty="0" err="1" smtClean="0">
                <a:solidFill>
                  <a:srgbClr val="FF0000"/>
                </a:solidFill>
              </a:rPr>
              <a:t>Бегоулев</a:t>
            </a:r>
            <a:r>
              <a:rPr lang="ru-RU" sz="2400" b="1" i="1" u="sng" dirty="0" smtClean="0">
                <a:solidFill>
                  <a:srgbClr val="FF0000"/>
                </a:solidFill>
              </a:rPr>
              <a:t>.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200" b="1" i="1" dirty="0" smtClean="0"/>
              <a:t>В</a:t>
            </a:r>
            <a:r>
              <a:rPr lang="ru-RU" sz="2200" b="1" dirty="0" smtClean="0"/>
              <a:t>о </a:t>
            </a:r>
            <a:r>
              <a:rPr lang="ru-RU" sz="2200" b="1" dirty="0" smtClean="0"/>
              <a:t>время  боев с японцами  под ожесточенным огнем он выносил раненых с поля боя, когда вышел из строя командный состав одной из рот,  медик принял на себя командование окруженными бойцами. В течение суток окруженная рота успешно вела  неравный бой с превосходящими силами противника и нанесла ему большой урон.  Бойцы удивлялись мужеству, отваге человека такой мирной профессии. </a:t>
            </a:r>
            <a:br>
              <a:rPr lang="ru-RU" sz="2200" b="1" dirty="0" smtClean="0"/>
            </a:br>
            <a:r>
              <a:rPr lang="ru-RU" sz="2200" b="1" dirty="0" smtClean="0"/>
              <a:t>            В течение всех лет Великой Отечественной войны </a:t>
            </a:r>
            <a:r>
              <a:rPr lang="ru-RU" sz="2200" b="1" dirty="0" err="1" smtClean="0"/>
              <a:t>Б.П.Бегоулев</a:t>
            </a:r>
            <a:r>
              <a:rPr lang="ru-RU" sz="2200" b="1" dirty="0" smtClean="0"/>
              <a:t> возглавлял хирургический подвижной госпиталь на Калининском, а затем на 1-м, 2-м и 3-м Белорусских фронтах. </a:t>
            </a:r>
          </a:p>
          <a:p>
            <a:pPr algn="just">
              <a:lnSpc>
                <a:spcPct val="120000"/>
              </a:lnSpc>
            </a:pPr>
            <a:r>
              <a:rPr lang="ru-RU" sz="2200" b="1" dirty="0" smtClean="0"/>
              <a:t>    </a:t>
            </a:r>
            <a:endParaRPr lang="ru-RU" sz="2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7004" y="4938989"/>
            <a:ext cx="112447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 </a:t>
            </a:r>
            <a:endParaRPr lang="ru-RU" sz="2000" b="1" dirty="0"/>
          </a:p>
        </p:txBody>
      </p:sp>
      <p:pic>
        <p:nvPicPr>
          <p:cNvPr id="10242" name="Picture 2" descr="https://veteranrb.ru/wp-content/uploads/2016/06/orden-Krasnoj-Zvezd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6320" y="5542671"/>
            <a:ext cx="1137510" cy="1111347"/>
          </a:xfrm>
          <a:prstGeom prst="star5">
            <a:avLst>
              <a:gd name="adj" fmla="val 16808"/>
              <a:gd name="hf" fmla="val 105146"/>
              <a:gd name="vf" fmla="val 110557"/>
            </a:avLst>
          </a:prstGeom>
          <a:noFill/>
        </p:spPr>
      </p:pic>
      <p:sp>
        <p:nvSpPr>
          <p:cNvPr id="10246" name="AutoShape 6" descr="https://pobeda.srs.kg/image?img=orden-otechestvennoy-voyny-1stj-a.jpg3862484748724495788orden-otechestvennoy-voyny-1stj-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https://pobeda.srs.kg/image?img=orden-otechestvennoy-voyny-1stj-a.jpg3862484748724495788orden-otechestvennoy-voyny-1stj-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0" name="Picture 10" descr="http://moypolk.ru/sites/default/files/soldier-awards/47610/orden_ot.voyny_1_stepeni.jpg"/>
          <p:cNvPicPr>
            <a:picLocks noChangeAspect="1" noChangeArrowheads="1"/>
          </p:cNvPicPr>
          <p:nvPr/>
        </p:nvPicPr>
        <p:blipFill>
          <a:blip r:embed="rId4" cstate="print"/>
          <a:srcRect l="18756" t="4211" r="19665" b="10526"/>
          <a:stretch>
            <a:fillRect/>
          </a:stretch>
        </p:blipFill>
        <p:spPr bwMode="auto">
          <a:xfrm>
            <a:off x="6245536" y="5556741"/>
            <a:ext cx="1083731" cy="1125414"/>
          </a:xfrm>
          <a:prstGeom prst="star8">
            <a:avLst/>
          </a:prstGeom>
          <a:noFill/>
        </p:spPr>
      </p:pic>
      <p:pic>
        <p:nvPicPr>
          <p:cNvPr id="10252" name="Picture 12" descr="http://kombat-bvoku.ucoz.ru/_si/0/85774397.jpg"/>
          <p:cNvPicPr>
            <a:picLocks noChangeAspect="1" noChangeArrowheads="1"/>
          </p:cNvPicPr>
          <p:nvPr/>
        </p:nvPicPr>
        <p:blipFill>
          <a:blip r:embed="rId5" cstate="print"/>
          <a:srcRect l="22016" t="23924" r="27065" b="4243"/>
          <a:stretch>
            <a:fillRect/>
          </a:stretch>
        </p:blipFill>
        <p:spPr bwMode="auto">
          <a:xfrm>
            <a:off x="5066743" y="5613009"/>
            <a:ext cx="1010500" cy="1069145"/>
          </a:xfrm>
          <a:prstGeom prst="star10">
            <a:avLst/>
          </a:prstGeom>
          <a:noFill/>
        </p:spPr>
      </p:pic>
      <p:pic>
        <p:nvPicPr>
          <p:cNvPr id="10254" name="Picture 14" descr="http://ordenrf.ru/upload/nagrady/orden-lenina-2atip-a.jpg"/>
          <p:cNvPicPr>
            <a:picLocks noChangeAspect="1" noChangeArrowheads="1"/>
          </p:cNvPicPr>
          <p:nvPr/>
        </p:nvPicPr>
        <p:blipFill>
          <a:blip r:embed="rId6" cstate="print"/>
          <a:srcRect l="2374" t="3904" r="1284" b="947"/>
          <a:stretch>
            <a:fillRect/>
          </a:stretch>
        </p:blipFill>
        <p:spPr bwMode="auto">
          <a:xfrm>
            <a:off x="7497449" y="5683347"/>
            <a:ext cx="886895" cy="928468"/>
          </a:xfrm>
          <a:prstGeom prst="ellipse">
            <a:avLst/>
          </a:prstGeom>
          <a:noFill/>
        </p:spPr>
      </p:pic>
      <p:pic>
        <p:nvPicPr>
          <p:cNvPr id="10256" name="Picture 16" descr="http://www.sobirau.ru/uploads/images/%D0%9E%D1%80%D0%B4%D0%B5%D0%BD%20%D0%9A%D1%80%D0%B0%D1%81%D0%BD%D0%BE%D0%B3%D0%BE%20%D0%97%D0%BD%D0%B0%D0%BC%D0%B5%D0%BD%D0%B8.jpg"/>
          <p:cNvPicPr>
            <a:picLocks noChangeAspect="1" noChangeArrowheads="1"/>
          </p:cNvPicPr>
          <p:nvPr/>
        </p:nvPicPr>
        <p:blipFill>
          <a:blip r:embed="rId7" cstate="print"/>
          <a:srcRect l="24341" t="9555" r="20987" b="7972"/>
          <a:stretch>
            <a:fillRect/>
          </a:stretch>
        </p:blipFill>
        <p:spPr bwMode="auto">
          <a:xfrm>
            <a:off x="8609428" y="5651479"/>
            <a:ext cx="858129" cy="972003"/>
          </a:xfrm>
          <a:prstGeom prst="dodecagon">
            <a:avLst/>
          </a:prstGeom>
          <a:noFill/>
        </p:spPr>
      </p:pic>
    </p:spTree>
  </p:cSld>
  <p:clrMapOvr>
    <a:masterClrMapping/>
  </p:clrMapOvr>
  <p:transition advTm="26031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yavix.ru/b/i/0/1/9/bi0193822_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1" cy="68499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8812" y="394692"/>
            <a:ext cx="609600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Пришёл февраль. Стоят морозы.</a:t>
            </a:r>
            <a:b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Душа болит от старых ран.</a:t>
            </a:r>
            <a:b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8812" y="1463039"/>
            <a:ext cx="70479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Помянем </a:t>
            </a: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русского солдата!</a:t>
            </a:r>
            <a:b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Будь проклят ты, Афганистан!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advTm="14953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21502" y="371516"/>
            <a:ext cx="8342140" cy="3758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400" b="1" i="1" dirty="0" smtClean="0">
                <a:solidFill>
                  <a:srgbClr val="FF0000"/>
                </a:solidFill>
              </a:rPr>
              <a:t>               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 </a:t>
            </a:r>
            <a:r>
              <a:rPr lang="ru-RU" sz="2400" b="1" i="1" u="sng" dirty="0" err="1" smtClean="0">
                <a:solidFill>
                  <a:srgbClr val="FF0000"/>
                </a:solidFill>
              </a:rPr>
              <a:t>Драницын</a:t>
            </a:r>
            <a:r>
              <a:rPr lang="ru-RU" sz="2400" b="1" i="1" u="sng" dirty="0" smtClean="0">
                <a:solidFill>
                  <a:srgbClr val="FF0000"/>
                </a:solidFill>
              </a:rPr>
              <a:t> Владимир Алексеевич</a:t>
            </a:r>
            <a:r>
              <a:rPr lang="ru-RU" sz="2000" b="1" i="1" u="sng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smtClean="0"/>
              <a:t>- </a:t>
            </a:r>
            <a:r>
              <a:rPr lang="ru-RU" sz="2200" b="1" dirty="0" smtClean="0"/>
              <a:t>майор, начальник медицинской службы парашютно-десантного полка. Родился 17.01.1950 г. в г. Хабаровск. В Афганистане с октября 1983г. Принимал участие в 16 боевых операциях. 31.10.1984г. у населенного пункта </a:t>
            </a:r>
            <a:r>
              <a:rPr lang="ru-RU" sz="2200" b="1" dirty="0" err="1" smtClean="0"/>
              <a:t>Анава</a:t>
            </a:r>
            <a:r>
              <a:rPr lang="ru-RU" sz="2200" b="1" dirty="0" smtClean="0"/>
              <a:t> завязался бой с крупными силами противника. Появились раненые. Будучи сам больным, </a:t>
            </a:r>
            <a:r>
              <a:rPr lang="ru-RU" sz="2200" b="1" dirty="0" err="1" smtClean="0"/>
              <a:t>В.А.Драницын</a:t>
            </a:r>
            <a:r>
              <a:rPr lang="ru-RU" sz="2200" b="1" dirty="0" smtClean="0"/>
              <a:t>, отказавшись от госпитализации и рискуя жизнью, под огнем противника оказывал раненым медицинскую помощь. </a:t>
            </a:r>
            <a:endParaRPr lang="ru-RU" sz="2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1690" y="4085386"/>
            <a:ext cx="10958733" cy="1680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200" b="1" dirty="0" smtClean="0"/>
              <a:t>            Во время оказания помощи очередному раненому, получил тяжелое ранение в спину и,  не имея возможности двигаться, продолжал руководить действиями подчиненных, пока не оборвалась его жизнь. </a:t>
            </a:r>
          </a:p>
          <a:p>
            <a:pPr algn="just">
              <a:lnSpc>
                <a:spcPct val="120000"/>
              </a:lnSpc>
            </a:pPr>
            <a:r>
              <a:rPr lang="ru-RU" sz="2000" b="1" dirty="0" smtClean="0"/>
              <a:t>            </a:t>
            </a:r>
            <a:endParaRPr lang="ru-RU" sz="2000" b="1" dirty="0"/>
          </a:p>
        </p:txBody>
      </p:sp>
      <p:pic>
        <p:nvPicPr>
          <p:cNvPr id="7170" name="Picture 2" descr="http://xn--80aaeb5dn.xn--p1ai/images/poteri/09dvap.jpg"/>
          <p:cNvPicPr>
            <a:picLocks noChangeAspect="1" noChangeArrowheads="1"/>
          </p:cNvPicPr>
          <p:nvPr/>
        </p:nvPicPr>
        <p:blipFill>
          <a:blip r:embed="rId2"/>
          <a:srcRect l="60891" t="1976" r="1467" b="8440"/>
          <a:stretch>
            <a:fillRect/>
          </a:stretch>
        </p:blipFill>
        <p:spPr bwMode="auto">
          <a:xfrm>
            <a:off x="351692" y="576776"/>
            <a:ext cx="2776506" cy="3502855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2" descr="https://veteranrb.ru/wp-content/uploads/2016/06/orden-Krasnoj-Zvezd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2585" y="5500468"/>
            <a:ext cx="1137510" cy="1111347"/>
          </a:xfrm>
          <a:prstGeom prst="star5">
            <a:avLst>
              <a:gd name="adj" fmla="val 16808"/>
              <a:gd name="hf" fmla="val 105146"/>
              <a:gd name="vf" fmla="val 110557"/>
            </a:avLst>
          </a:prstGeom>
          <a:noFill/>
        </p:spPr>
      </p:pic>
      <p:pic>
        <p:nvPicPr>
          <p:cNvPr id="6" name="Picture 2" descr="https://veteranrb.ru/wp-content/uploads/2016/06/orden-Krasnoj-Zvezd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8875" y="5484056"/>
            <a:ext cx="1137510" cy="1111347"/>
          </a:xfrm>
          <a:prstGeom prst="star5">
            <a:avLst>
              <a:gd name="adj" fmla="val 16808"/>
              <a:gd name="hf" fmla="val 105146"/>
              <a:gd name="vf" fmla="val 110557"/>
            </a:avLst>
          </a:prstGeom>
          <a:noFill/>
        </p:spPr>
      </p:pic>
    </p:spTree>
  </p:cSld>
  <p:clrMapOvr>
    <a:masterClrMapping/>
  </p:clrMapOvr>
  <p:transition advTm="25954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16923" y="304043"/>
            <a:ext cx="7948244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400" b="1" i="1" dirty="0" smtClean="0">
                <a:solidFill>
                  <a:srgbClr val="FF0000"/>
                </a:solidFill>
              </a:rPr>
              <a:t>          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Сулин Вячеслав Анатольевич</a:t>
            </a:r>
            <a:r>
              <a:rPr lang="ru-RU" sz="2000" b="1" i="1" dirty="0" smtClean="0">
                <a:solidFill>
                  <a:srgbClr val="FF0000"/>
                </a:solidFill>
              </a:rPr>
              <a:t>  - </a:t>
            </a:r>
            <a:r>
              <a:rPr lang="ru-RU" sz="2200" b="1" dirty="0" smtClean="0"/>
              <a:t>рядовой, разведчик-санитар. Родился 14.05.1964г. в г. Хабаровске. В Афганистане с марта 1985 года. </a:t>
            </a:r>
          </a:p>
          <a:p>
            <a:pPr algn="just">
              <a:lnSpc>
                <a:spcPct val="120000"/>
              </a:lnSpc>
            </a:pPr>
            <a:r>
              <a:rPr lang="ru-RU" sz="2200" b="1" dirty="0" smtClean="0"/>
              <a:t>          21 апреля 1985 года разведгруппа 1 роты во время выполнения боевой задачи в </a:t>
            </a:r>
            <a:r>
              <a:rPr lang="ru-RU" sz="2200" b="1" dirty="0" err="1" smtClean="0"/>
              <a:t>Мараварском</a:t>
            </a:r>
            <a:r>
              <a:rPr lang="ru-RU" sz="2200" b="1" dirty="0" smtClean="0"/>
              <a:t> ущелье  попала в засаду, была отрезана от основных сил и окружена. Сулин  будучи тяжело раненым не покинул поле боя, продолжая сражаться. Когда закончились патроны, Вячеслав зубами выдёргивал чеки гранат, сдерживая натиск противника. Погиб, подорвав себя и окружавших его врагов последней гранатой. Даже уцелевшие "духи" были потрясены мужеством и стойкостью советского солдата.  </a:t>
            </a:r>
            <a:endParaRPr lang="ru-RU" sz="2200" b="1" dirty="0"/>
          </a:p>
        </p:txBody>
      </p:sp>
      <p:pic>
        <p:nvPicPr>
          <p:cNvPr id="1026" name="Picture 2" descr="http://www.afgan.ru/memorial/427sulin-va-afgan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862" y="461034"/>
            <a:ext cx="3037791" cy="382961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14" descr="http://ordenrf.ru/upload/nagrady/orden-lenina-2atip-a.jpg"/>
          <p:cNvPicPr>
            <a:picLocks noChangeAspect="1" noChangeArrowheads="1"/>
          </p:cNvPicPr>
          <p:nvPr/>
        </p:nvPicPr>
        <p:blipFill>
          <a:blip r:embed="rId3" cstate="print"/>
          <a:srcRect l="2374" t="3904" r="1284" b="947"/>
          <a:stretch>
            <a:fillRect/>
          </a:stretch>
        </p:blipFill>
        <p:spPr bwMode="auto">
          <a:xfrm>
            <a:off x="4782385" y="5683347"/>
            <a:ext cx="886895" cy="928468"/>
          </a:xfrm>
          <a:prstGeom prst="ellipse">
            <a:avLst/>
          </a:prstGeom>
          <a:noFill/>
        </p:spPr>
      </p:pic>
    </p:spTree>
  </p:cSld>
  <p:clrMapOvr>
    <a:masterClrMapping/>
  </p:clrMapOvr>
  <p:transition advTm="26125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ljplus.ru/img3/b/l/blackabbat/i8_1480-11_b.jpg"/>
          <p:cNvPicPr>
            <a:picLocks noChangeAspect="1" noChangeArrowheads="1"/>
          </p:cNvPicPr>
          <p:nvPr/>
        </p:nvPicPr>
        <p:blipFill>
          <a:blip r:embed="rId2"/>
          <a:srcRect r="1511" b="245"/>
          <a:stretch>
            <a:fillRect/>
          </a:stretch>
        </p:blipFill>
        <p:spPr bwMode="auto">
          <a:xfrm>
            <a:off x="0" y="0"/>
            <a:ext cx="564114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726745" y="302359"/>
            <a:ext cx="7465253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Побледнев, стиснув зубы до хруста,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От родного окопа одна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Ты должна оторваться,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И бруствер проскочить под обстрелом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Должна.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Ты должна. Хоть вернешься едва ли,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Хоть "Не смей!» - повторяет комбат.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Даже танки (они же из стали!)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В трех шагах от окопа горят.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Ты должна.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Ведь нельзя притвориться пред собой, </a:t>
            </a:r>
          </a:p>
          <a:p>
            <a:pPr algn="ctr"/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Что не слышишь в ночи,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Как почти безнадежно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"Сестрица!"</a:t>
            </a:r>
            <a:b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600" i="1" dirty="0" smtClean="0">
                <a:solidFill>
                  <a:srgbClr val="FF0000"/>
                </a:solidFill>
                <a:latin typeface="Arial Black" pitchFamily="34" charset="0"/>
              </a:rPr>
              <a:t>Кто-то там, под обстрелом, кричит...</a:t>
            </a:r>
            <a:endParaRPr lang="ru-RU" sz="26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Tm="2075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1192</TotalTime>
  <Words>608</Words>
  <Application>Microsoft Office PowerPoint</Application>
  <PresentationFormat>Произвольный</PresentationFormat>
  <Paragraphs>64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Бумажная</vt:lpstr>
      <vt:lpstr>Изящная</vt:lpstr>
      <vt:lpstr>  Герои в белых халатах.  «Знать и помнить имена героев»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Героев нужно знать в лицо</dc:title>
  <dc:creator>Andrey S</dc:creator>
  <cp:lastModifiedBy>user</cp:lastModifiedBy>
  <cp:revision>115</cp:revision>
  <dcterms:created xsi:type="dcterms:W3CDTF">2016-10-30T03:15:16Z</dcterms:created>
  <dcterms:modified xsi:type="dcterms:W3CDTF">2016-11-22T09:07:23Z</dcterms:modified>
</cp:coreProperties>
</file>