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59" r:id="rId4"/>
    <p:sldId id="270" r:id="rId5"/>
    <p:sldId id="257" r:id="rId6"/>
    <p:sldId id="258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FFC"/>
    <a:srgbClr val="2E507A"/>
    <a:srgbClr val="8F0B73"/>
    <a:srgbClr val="FFFF71"/>
    <a:srgbClr val="B64A80"/>
    <a:srgbClr val="FFFF99"/>
    <a:srgbClr val="BF3587"/>
    <a:srgbClr val="79296A"/>
    <a:srgbClr val="C24456"/>
    <a:srgbClr val="C30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964C2-8591-4B7C-BED7-987647914C8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28535-562F-4AFC-93A4-B197A4BAD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1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8535-562F-4AFC-93A4-B197A4BADA5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560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7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7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2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8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FA12-5880-45D3-92CE-8F0259D84499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D876E-E566-44FE-B3C7-85AA53D75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7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141124"/>
            <a:ext cx="64860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200" dirty="0" smtClean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30000">
                      <a:schemeClr val="accent3">
                        <a:lumMod val="75000"/>
                      </a:schemeClr>
                    </a:gs>
                    <a:gs pos="43000">
                      <a:schemeClr val="accent1">
                        <a:lumMod val="75000"/>
                      </a:schemeClr>
                    </a:gs>
                    <a:gs pos="53000">
                      <a:schemeClr val="accent6">
                        <a:lumMod val="60000"/>
                        <a:lumOff val="40000"/>
                      </a:schemeClr>
                    </a:gs>
                    <a:gs pos="81000">
                      <a:srgbClr val="8F0B73"/>
                    </a:gs>
                    <a:gs pos="90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делают мультфильмы</a:t>
            </a:r>
            <a:endParaRPr lang="ru-RU" sz="5400" b="1" cap="all" spc="200" dirty="0">
              <a:ln w="6350">
                <a:noFill/>
              </a:ln>
              <a:gradFill>
                <a:gsLst>
                  <a:gs pos="17000">
                    <a:srgbClr val="C304C8"/>
                  </a:gs>
                  <a:gs pos="30000">
                    <a:schemeClr val="accent3">
                      <a:lumMod val="75000"/>
                    </a:schemeClr>
                  </a:gs>
                  <a:gs pos="43000">
                    <a:schemeClr val="accent1">
                      <a:lumMod val="75000"/>
                    </a:schemeClr>
                  </a:gs>
                  <a:gs pos="53000">
                    <a:schemeClr val="accent6">
                      <a:lumMod val="60000"/>
                      <a:lumOff val="40000"/>
                    </a:schemeClr>
                  </a:gs>
                  <a:gs pos="81000">
                    <a:srgbClr val="8F0B73"/>
                  </a:gs>
                  <a:gs pos="90000">
                    <a:srgbClr val="B64A80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3888" y="3284984"/>
            <a:ext cx="46858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Выполнила: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ученица 2 «А» класса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Коростелева Алиса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Научный руководитель: Костырева Т. А.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935820"/>
              </p:ext>
            </p:extLst>
          </p:nvPr>
        </p:nvGraphicFramePr>
        <p:xfrm>
          <a:off x="899592" y="1124744"/>
          <a:ext cx="7356616" cy="5577840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541653"/>
                <a:gridCol w="1717727"/>
                <a:gridCol w="1758245"/>
                <a:gridCol w="2338991"/>
              </a:tblGrid>
              <a:tr h="694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Графическая (рисованная) анимация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Объемная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Компьютерная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</a:tr>
              <a:tr h="893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1. Когда возник данный вид?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30 </a:t>
                      </a:r>
                      <a:r>
                        <a:rPr lang="ru-RU" sz="1800" b="1" dirty="0" smtClean="0">
                          <a:effectLst/>
                        </a:rPr>
                        <a:t>августа 1877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1908 </a:t>
                      </a:r>
                      <a:r>
                        <a:rPr lang="ru-RU" sz="1800" b="1" dirty="0">
                          <a:effectLst/>
                        </a:rPr>
                        <a:t>г.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1968</a:t>
                      </a:r>
                      <a:r>
                        <a:rPr lang="ru-RU" sz="1800" b="1" baseline="0" dirty="0" smtClean="0">
                          <a:effectLst/>
                        </a:rPr>
                        <a:t> </a:t>
                      </a:r>
                      <a:r>
                        <a:rPr lang="ru-RU" sz="1800" b="1" dirty="0" smtClean="0">
                          <a:effectLst/>
                        </a:rPr>
                        <a:t>год</a:t>
                      </a:r>
                      <a:r>
                        <a:rPr lang="ru-RU" sz="1800" b="1" dirty="0">
                          <a:effectLst/>
                        </a:rPr>
                        <a:t>, мультфильм “Кошечка</a:t>
                      </a:r>
                      <a:r>
                        <a:rPr lang="ru-RU" sz="1800" b="1" dirty="0" smtClean="0">
                          <a:effectLst/>
                        </a:rPr>
                        <a:t>”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</a:tr>
              <a:tr h="1064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2. Кто изобрел?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Эмиль </a:t>
                      </a:r>
                      <a:r>
                        <a:rPr lang="ru-RU" sz="1600" b="1" dirty="0" err="1">
                          <a:effectLst/>
                        </a:rPr>
                        <a:t>Рейно</a:t>
                      </a:r>
                      <a:r>
                        <a:rPr lang="ru-RU" sz="1600" b="1" dirty="0">
                          <a:effectLst/>
                        </a:rPr>
                        <a:t> (Франция)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Компания Эдисона (США)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Группа под руководством </a:t>
                      </a:r>
                      <a:r>
                        <a:rPr lang="ru-RU" sz="1600" b="1" dirty="0" err="1">
                          <a:effectLst/>
                        </a:rPr>
                        <a:t>Н.Н.Константинова</a:t>
                      </a:r>
                      <a:r>
                        <a:rPr lang="ru-RU" sz="1600" b="1" dirty="0">
                          <a:effectLst/>
                        </a:rPr>
                        <a:t> (СССР)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</a:tr>
              <a:tr h="26753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3.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Особенности </a:t>
                      </a:r>
                      <a:r>
                        <a:rPr lang="ru-RU" sz="1800" dirty="0">
                          <a:effectLst/>
                        </a:rPr>
                        <a:t>вида.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Объекты рисуются вручную (сегодня часто рисунки переносят на компьютер). Сначала пишется подробный сценарий. Затем </a:t>
                      </a:r>
                      <a:r>
                        <a:rPr lang="ru-RU" sz="900" dirty="0" err="1">
                          <a:effectLst/>
                        </a:rPr>
                        <a:t>отрисовываются</a:t>
                      </a:r>
                      <a:r>
                        <a:rPr lang="ru-RU" sz="900" dirty="0">
                          <a:effectLst/>
                        </a:rPr>
                        <a:t> все персонажи. Каждый рисунок представляет собой элемент движения персонажа, отдельную его позу. Таких рисунков может быть тысячи. После рисунки либо фотографируются по одному и сводятся в единый видеоряд с 24 кадрами в секунду, либо с помощью специальных программ то же самое делается на компьютере.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Объекты располагаются перед камерой и фотографируются покадрово, причем каждый раз в их позу вносятся минимальные изменения, чтобы при последующей проекции создавалась иллюзия движения. </a:t>
                      </a:r>
                      <a:r>
                        <a:rPr lang="ru-RU" sz="1100" dirty="0">
                          <a:effectLst/>
                        </a:rPr>
                        <a:t>В </a:t>
                      </a:r>
                      <a:r>
                        <a:rPr lang="ru-RU" sz="900" dirty="0">
                          <a:effectLst/>
                        </a:rPr>
                        <a:t>пластилиновой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анимации, в профессиональных студиях фигурки делают из особого пластилина, который не плавится под лампами. Затем их укладывают на </a:t>
                      </a:r>
                      <a:r>
                        <a:rPr lang="ru-RU" sz="900" dirty="0" err="1">
                          <a:effectLst/>
                        </a:rPr>
                        <a:t>хромокей</a:t>
                      </a:r>
                      <a:r>
                        <a:rPr lang="ru-RU" sz="900" dirty="0">
                          <a:effectLst/>
                        </a:rPr>
                        <a:t>.  В силуэтной анимации вырезанные из картона или другого материала фигурки накладываются на целлулоидную пленку. В коллажной анимации применяются вырезки из книжек, наклейки, иллюстрации.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вид анимации, в котором объекты создаются с помощью компьютера. Разделяют 3D и 2D (включая также </a:t>
                      </a:r>
                      <a:r>
                        <a:rPr lang="ru-RU" sz="900" dirty="0" err="1">
                          <a:effectLst/>
                        </a:rPr>
                        <a:t>flash</a:t>
                      </a:r>
                      <a:r>
                        <a:rPr lang="ru-RU" sz="900" dirty="0">
                          <a:effectLst/>
                        </a:rPr>
                        <a:t>-анимацию). Это самое перспективное направление на сегодняшний день. В ней особо выделяются 3D мультфильмы. Они позволяют делать изображение объемным. Это очень дорогая технология, но именно 3D мультфильмы сегодня собирают полные залы в кинотеатрах. Такие мультфильмы создаются с помощью особых компьютерных программ, например, </a:t>
                      </a:r>
                      <a:r>
                        <a:rPr lang="ru-RU" sz="900" dirty="0" err="1">
                          <a:effectLst/>
                        </a:rPr>
                        <a:t>Maya</a:t>
                      </a:r>
                      <a:r>
                        <a:rPr lang="ru-RU" sz="900" dirty="0">
                          <a:effectLst/>
                        </a:rPr>
                        <a:t> или Z-</a:t>
                      </a:r>
                      <a:r>
                        <a:rPr lang="ru-RU" sz="900" dirty="0" err="1">
                          <a:effectLst/>
                        </a:rPr>
                        <a:t>Brush</a:t>
                      </a:r>
                      <a:r>
                        <a:rPr lang="ru-RU" sz="900" dirty="0">
                          <a:effectLst/>
                        </a:rPr>
                        <a:t>. Обычно аниматор создает 4 секунды мультика в неделю - настолько это кропотливый процесс!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10" marR="5411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0432" y="646083"/>
            <a:ext cx="70031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Сравнительный анализ мультипликационных технологий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5184576" cy="2804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56992"/>
            <a:ext cx="527876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80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5261297" cy="321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3727"/>
            <a:ext cx="5189289" cy="296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37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Этапы работы над мультфильмом: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87645"/>
            <a:ext cx="7488832" cy="470852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1.</a:t>
            </a:r>
            <a:r>
              <a:rPr lang="ru-RU" dirty="0"/>
              <a:t>	</a:t>
            </a:r>
            <a:r>
              <a:rPr lang="ru-RU" b="1" dirty="0">
                <a:solidFill>
                  <a:schemeClr val="tx2"/>
                </a:solidFill>
              </a:rPr>
              <a:t>Разработка сценария мультфильма. 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2.	Прорисовка декораций (фоновые рисунки, домики, деревья, цветы);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3.	Создание на рабочем столе компьютера папки, в которую будем сохранять кадры будущего мультфильма;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4.	Прорисовка персонажей мультфильма;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5.	Монтаж кадров мультфильма;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6.	Наложение звукового ряда;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7.	Окончательная обработка мультфильма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7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Заключение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6984776" cy="4525963"/>
          </a:xfrm>
        </p:spPr>
        <p:txBody>
          <a:bodyPr>
            <a:normAutofit/>
          </a:bodyPr>
          <a:lstStyle/>
          <a:p>
            <a:pPr lvl="0" algn="just"/>
            <a:r>
              <a:rPr lang="ru-RU" sz="2600" b="1" dirty="0" smtClean="0">
                <a:solidFill>
                  <a:srgbClr val="002060"/>
                </a:solidFill>
              </a:rPr>
              <a:t>сделан </a:t>
            </a:r>
            <a:r>
              <a:rPr lang="ru-RU" sz="2600" b="1" dirty="0">
                <a:solidFill>
                  <a:srgbClr val="002060"/>
                </a:solidFill>
              </a:rPr>
              <a:t>сравнительный анализ различных мультипликационных технологий;</a:t>
            </a:r>
          </a:p>
          <a:p>
            <a:pPr lvl="0" algn="just"/>
            <a:r>
              <a:rPr lang="ru-RU" sz="2600" b="1" dirty="0">
                <a:solidFill>
                  <a:srgbClr val="002060"/>
                </a:solidFill>
              </a:rPr>
              <a:t>результаты анкетирования учащихся показали, что  самым популярным видом является компьютерная мультипликация;</a:t>
            </a:r>
          </a:p>
          <a:p>
            <a:pPr lvl="0" algn="just"/>
            <a:r>
              <a:rPr lang="ru-RU" sz="2600" b="1" dirty="0">
                <a:solidFill>
                  <a:srgbClr val="002060"/>
                </a:solidFill>
              </a:rPr>
              <a:t>изучена профессия мультипликатора;</a:t>
            </a:r>
          </a:p>
          <a:p>
            <a:pPr lvl="0" algn="just"/>
            <a:r>
              <a:rPr lang="ru-RU" sz="2600" b="1" dirty="0">
                <a:solidFill>
                  <a:srgbClr val="002060"/>
                </a:solidFill>
              </a:rPr>
              <a:t>создан собственный  графический мультфильм в компьютерной программе </a:t>
            </a:r>
            <a:r>
              <a:rPr lang="en-US" sz="2600" b="1" dirty="0">
                <a:solidFill>
                  <a:srgbClr val="002060"/>
                </a:solidFill>
              </a:rPr>
              <a:t>Paint</a:t>
            </a:r>
            <a:r>
              <a:rPr lang="ru-RU" sz="2600" b="1" dirty="0">
                <a:solidFill>
                  <a:srgbClr val="002060"/>
                </a:solidFill>
              </a:rPr>
              <a:t>;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331788"/>
            <a:ext cx="5937250" cy="619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03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31640" y="1124744"/>
            <a:ext cx="6840760" cy="518398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2"/>
                </a:solidFill>
              </a:rPr>
              <a:t>Объект </a:t>
            </a:r>
            <a:r>
              <a:rPr lang="ru-RU" b="1" dirty="0">
                <a:solidFill>
                  <a:schemeClr val="tx2"/>
                </a:solidFill>
              </a:rPr>
              <a:t>исследования:</a:t>
            </a:r>
            <a:r>
              <a:rPr lang="ru-RU" dirty="0">
                <a:solidFill>
                  <a:schemeClr val="tx2"/>
                </a:solidFill>
              </a:rPr>
              <a:t> мир мультипликации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Предмет исследования:</a:t>
            </a:r>
            <a:r>
              <a:rPr lang="ru-RU" dirty="0">
                <a:solidFill>
                  <a:schemeClr val="tx2"/>
                </a:solidFill>
              </a:rPr>
              <a:t> создание мультфильма в домашних условиях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Цель исследования</a:t>
            </a:r>
            <a:r>
              <a:rPr lang="ru-RU" dirty="0">
                <a:solidFill>
                  <a:schemeClr val="tx2"/>
                </a:solidFill>
              </a:rPr>
              <a:t>: создать собственный мультфильм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2213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7200800" cy="5616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300" b="1" dirty="0" smtClean="0">
                <a:solidFill>
                  <a:schemeClr val="tx2"/>
                </a:solidFill>
              </a:rPr>
              <a:t>Задачи </a:t>
            </a:r>
            <a:r>
              <a:rPr lang="ru-RU" sz="4300" b="1" dirty="0">
                <a:solidFill>
                  <a:schemeClr val="tx2"/>
                </a:solidFill>
              </a:rPr>
              <a:t>исследования: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Изучить </a:t>
            </a:r>
            <a:r>
              <a:rPr lang="ru-RU" b="1" dirty="0">
                <a:solidFill>
                  <a:schemeClr val="tx2"/>
                </a:solidFill>
              </a:rPr>
              <a:t>историю появления и классификацию мультфильмов;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Сделать </a:t>
            </a:r>
            <a:r>
              <a:rPr lang="ru-RU" b="1" dirty="0">
                <a:solidFill>
                  <a:schemeClr val="tx2"/>
                </a:solidFill>
              </a:rPr>
              <a:t>сравнительный анализ мультипликационных технологий;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Провести </a:t>
            </a:r>
            <a:r>
              <a:rPr lang="ru-RU" b="1" dirty="0">
                <a:solidFill>
                  <a:schemeClr val="tx2"/>
                </a:solidFill>
              </a:rPr>
              <a:t>анкетирование </a:t>
            </a:r>
            <a:r>
              <a:rPr lang="ru-RU" b="1" dirty="0" smtClean="0">
                <a:solidFill>
                  <a:schemeClr val="tx2"/>
                </a:solidFill>
              </a:rPr>
              <a:t>обучающихся</a:t>
            </a:r>
            <a:r>
              <a:rPr lang="ru-RU" b="1" dirty="0">
                <a:solidFill>
                  <a:schemeClr val="tx2"/>
                </a:solidFill>
              </a:rPr>
              <a:t>;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Изучить </a:t>
            </a:r>
            <a:r>
              <a:rPr lang="ru-RU" b="1" dirty="0">
                <a:solidFill>
                  <a:schemeClr val="tx2"/>
                </a:solidFill>
              </a:rPr>
              <a:t>процесс создания мультфильма и создать свой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Методы </a:t>
            </a:r>
            <a:r>
              <a:rPr lang="ru-RU" b="1" dirty="0">
                <a:solidFill>
                  <a:schemeClr val="tx2"/>
                </a:solidFill>
              </a:rPr>
              <a:t>исследования: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272808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2"/>
                </a:solidFill>
              </a:rPr>
              <a:t>Поиск </a:t>
            </a:r>
            <a:r>
              <a:rPr lang="ru-RU" b="1" dirty="0">
                <a:solidFill>
                  <a:schemeClr val="tx2"/>
                </a:solidFill>
              </a:rPr>
              <a:t>информации в литературе и   сети Интернет;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2"/>
                </a:solidFill>
              </a:rPr>
              <a:t>Анкетирование учащихся начальных классов;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2"/>
                </a:solidFill>
              </a:rPr>
              <a:t>Сравнение, наблюдение, анализ полученной информации;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2"/>
                </a:solidFill>
              </a:rPr>
              <a:t>Практическая работа по созданию мультфильма;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6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9592" y="1340769"/>
            <a:ext cx="7416824" cy="3888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14700" lvl="8" indent="0">
              <a:lnSpc>
                <a:spcPct val="114000"/>
              </a:lnSpc>
              <a:spcBef>
                <a:spcPts val="0"/>
              </a:spcBef>
              <a:buClr>
                <a:srgbClr val="800000"/>
              </a:buClr>
              <a:buSzPct val="75000"/>
              <a:buNone/>
            </a:pPr>
            <a:endParaRPr lang="ru-RU" sz="1200" b="1" i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607328"/>
            <a:ext cx="7272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 smtClean="0">
                <a:solidFill>
                  <a:schemeClr val="tx2"/>
                </a:solidFill>
              </a:rPr>
              <a:t>Мультипликация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>
                <a:solidFill>
                  <a:schemeClr val="tx2"/>
                </a:solidFill>
              </a:rPr>
              <a:t>- </a:t>
            </a:r>
            <a:r>
              <a:rPr lang="ru-RU" sz="2800" b="1" dirty="0" smtClean="0">
                <a:solidFill>
                  <a:schemeClr val="tx2"/>
                </a:solidFill>
              </a:rPr>
              <a:t>это </a:t>
            </a:r>
            <a:r>
              <a:rPr lang="ru-RU" sz="2800" b="1" dirty="0">
                <a:solidFill>
                  <a:schemeClr val="tx2"/>
                </a:solidFill>
              </a:rPr>
              <a:t>особый вид </a:t>
            </a:r>
            <a:r>
              <a:rPr lang="ru-RU" sz="2800" b="1" dirty="0" smtClean="0">
                <a:solidFill>
                  <a:schemeClr val="tx2"/>
                </a:solidFill>
              </a:rPr>
              <a:t>киноискусства, создаваемый </a:t>
            </a:r>
            <a:r>
              <a:rPr lang="ru-RU" sz="2800" b="1" dirty="0">
                <a:solidFill>
                  <a:schemeClr val="tx2"/>
                </a:solidFill>
              </a:rPr>
              <a:t>мультипликаторами, которые используют </a:t>
            </a:r>
            <a:r>
              <a:rPr lang="ru-RU" sz="2800" b="1" dirty="0" smtClean="0">
                <a:solidFill>
                  <a:schemeClr val="tx2"/>
                </a:solidFill>
              </a:rPr>
              <a:t>различные </a:t>
            </a:r>
            <a:r>
              <a:rPr lang="ru-RU" sz="2800" b="1" dirty="0">
                <a:solidFill>
                  <a:schemeClr val="tx2"/>
                </a:solidFill>
              </a:rPr>
              <a:t>материалы и техники, а «оживление» происходит путем быстрой смены кадров.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«мульти</a:t>
            </a:r>
            <a:r>
              <a:rPr lang="ru-RU" sz="3600" b="1" dirty="0">
                <a:solidFill>
                  <a:srgbClr val="C00000"/>
                </a:solidFill>
              </a:rPr>
              <a:t>» </a:t>
            </a:r>
            <a:r>
              <a:rPr lang="ru-RU" sz="3600" b="1" dirty="0" smtClean="0">
                <a:solidFill>
                  <a:srgbClr val="C00000"/>
                </a:solidFill>
              </a:rPr>
              <a:t>- «много»</a:t>
            </a:r>
          </a:p>
          <a:p>
            <a:pPr algn="just">
              <a:lnSpc>
                <a:spcPct val="150000"/>
              </a:lnSpc>
            </a:pPr>
            <a:r>
              <a:rPr lang="ru-RU" sz="3600" b="1" dirty="0" smtClean="0">
                <a:solidFill>
                  <a:srgbClr val="00B050"/>
                </a:solidFill>
              </a:rPr>
              <a:t>«</a:t>
            </a:r>
            <a:r>
              <a:rPr lang="ru-RU" sz="3600" b="1" dirty="0" err="1">
                <a:solidFill>
                  <a:srgbClr val="00B050"/>
                </a:solidFill>
              </a:rPr>
              <a:t>anima</a:t>
            </a:r>
            <a:r>
              <a:rPr lang="ru-RU" sz="3600" b="1" dirty="0">
                <a:solidFill>
                  <a:srgbClr val="00B050"/>
                </a:solidFill>
              </a:rPr>
              <a:t>» означает «душа</a:t>
            </a:r>
            <a:r>
              <a:rPr lang="ru-RU" sz="3600" b="1" dirty="0" smtClean="0">
                <a:solidFill>
                  <a:srgbClr val="00B050"/>
                </a:solidFill>
              </a:rPr>
              <a:t>»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42988" y="750242"/>
            <a:ext cx="72723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9244" y="739037"/>
            <a:ext cx="7549180" cy="1547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defRPr/>
            </a:pPr>
            <a:r>
              <a:rPr lang="ru-RU" sz="2800" dirty="0">
                <a:solidFill>
                  <a:srgbClr val="8F0B73"/>
                </a:solidFill>
                <a:latin typeface="Arial Black" panose="020B0A04020102020204" pitchFamily="34" charset="0"/>
                <a:ea typeface="Calibri"/>
                <a:cs typeface="Miriam" panose="020B0502050101010101" pitchFamily="34" charset="-79"/>
              </a:rPr>
              <a:t>30 августа </a:t>
            </a:r>
            <a:r>
              <a:rPr lang="ru-RU" sz="2800" dirty="0" smtClean="0">
                <a:solidFill>
                  <a:srgbClr val="8F0B73"/>
                </a:solidFill>
                <a:latin typeface="Arial Black" panose="020B0A04020102020204" pitchFamily="34" charset="0"/>
                <a:ea typeface="Calibri"/>
                <a:cs typeface="Miriam" panose="020B0502050101010101" pitchFamily="34" charset="-79"/>
              </a:rPr>
              <a:t>1877 – день рождения анимации</a:t>
            </a:r>
            <a:r>
              <a:rPr lang="ru-RU" sz="2800" dirty="0" smtClean="0">
                <a:solidFill>
                  <a:srgbClr val="8F0B73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.</a:t>
            </a:r>
            <a:r>
              <a:rPr lang="ru-RU" sz="2800" dirty="0">
                <a:solidFill>
                  <a:srgbClr val="8F0B73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Эмиль </a:t>
            </a:r>
            <a:r>
              <a:rPr lang="ru-RU" sz="2800" b="1" dirty="0" err="1">
                <a:solidFill>
                  <a:srgbClr val="002060"/>
                </a:solidFill>
                <a:ea typeface="Calibri"/>
                <a:cs typeface="Times New Roman"/>
              </a:rPr>
              <a:t>Рейно</a:t>
            </a: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 (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Франция)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запатентовал </a:t>
            </a: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свой аппарат 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– </a:t>
            </a:r>
            <a:r>
              <a:rPr lang="ru-RU" sz="2800" b="1" dirty="0" err="1" smtClean="0">
                <a:solidFill>
                  <a:srgbClr val="002060"/>
                </a:solidFill>
                <a:ea typeface="Calibri"/>
                <a:cs typeface="Times New Roman"/>
              </a:rPr>
              <a:t>праксиноскоп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. 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46"/>
          <a:stretch/>
        </p:blipFill>
        <p:spPr bwMode="auto">
          <a:xfrm>
            <a:off x="4737737" y="3573016"/>
            <a:ext cx="3558566" cy="256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" t="8891" r="7892" b="7064"/>
          <a:stretch/>
        </p:blipFill>
        <p:spPr bwMode="auto">
          <a:xfrm>
            <a:off x="833414" y="2286512"/>
            <a:ext cx="3744416" cy="2825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746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Владислав </a:t>
            </a:r>
            <a:r>
              <a:rPr lang="ru-RU" b="1" dirty="0">
                <a:solidFill>
                  <a:srgbClr val="002060"/>
                </a:solidFill>
              </a:rPr>
              <a:t>Старевич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(1910 год)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Александр Ширяев (1906год</a:t>
            </a:r>
            <a:r>
              <a:rPr lang="ru-RU" sz="3200" b="1" dirty="0" smtClean="0">
                <a:solidFill>
                  <a:srgbClr val="002060"/>
                </a:solidFill>
              </a:rPr>
              <a:t>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39584"/>
            <a:ext cx="3208669" cy="3540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60"/>
          <a:stretch/>
        </p:blipFill>
        <p:spPr bwMode="auto">
          <a:xfrm>
            <a:off x="4788024" y="977862"/>
            <a:ext cx="3394352" cy="3521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4101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692696"/>
            <a:ext cx="3900568" cy="551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860032" y="1052736"/>
            <a:ext cx="3826768" cy="5073427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Первый звуковой мультфильм «Пароходик Вилли»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1928 год, Уолт </a:t>
            </a:r>
            <a:r>
              <a:rPr lang="ru-RU" sz="4000" b="1" i="1" dirty="0">
                <a:solidFill>
                  <a:srgbClr val="002060"/>
                </a:solidFill>
              </a:rPr>
              <a:t>Дисней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9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" name="Прямоугольник 3163"/>
          <p:cNvSpPr/>
          <p:nvPr/>
        </p:nvSpPr>
        <p:spPr>
          <a:xfrm>
            <a:off x="1475656" y="1196752"/>
            <a:ext cx="6408712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2060"/>
                </a:solidFill>
                <a:ea typeface="Times New Roman"/>
                <a:cs typeface="Times New Roman"/>
              </a:rPr>
              <a:t>Их </a:t>
            </a:r>
            <a:r>
              <a:rPr lang="ru-RU" sz="2800" b="1" i="1" dirty="0">
                <a:solidFill>
                  <a:srgbClr val="002060"/>
                </a:solidFill>
                <a:ea typeface="Times New Roman"/>
                <a:cs typeface="Times New Roman"/>
              </a:rPr>
              <a:t>разделяют на группы в зависимости от:</a:t>
            </a:r>
            <a:endParaRPr lang="ru-RU" sz="2800" b="1" i="1" dirty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 marL="457200" marR="89535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303FFC"/>
                </a:solidFill>
                <a:ea typeface="Times New Roman"/>
                <a:cs typeface="Times New Roman"/>
              </a:rPr>
              <a:t>стран – производителей </a:t>
            </a:r>
            <a:endParaRPr lang="ru-RU" sz="2800" b="1" dirty="0">
              <a:solidFill>
                <a:srgbClr val="303FFC"/>
              </a:solidFill>
              <a:latin typeface="Calibri"/>
              <a:ea typeface="Times New Roman"/>
              <a:cs typeface="Times New Roman"/>
            </a:endParaRPr>
          </a:p>
          <a:p>
            <a:pPr marL="457200" marR="89535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303FFC"/>
                </a:solidFill>
                <a:ea typeface="Times New Roman"/>
                <a:cs typeface="Times New Roman"/>
              </a:rPr>
              <a:t>от целей создания</a:t>
            </a:r>
            <a:endParaRPr lang="ru-RU" sz="2800" b="1" dirty="0">
              <a:solidFill>
                <a:srgbClr val="303FFC"/>
              </a:solidFill>
              <a:latin typeface="Calibri"/>
              <a:ea typeface="Times New Roman"/>
              <a:cs typeface="Times New Roman"/>
            </a:endParaRPr>
          </a:p>
          <a:p>
            <a:pPr marL="457200" marR="89535" lvl="0" indent="-45720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303FFC"/>
                </a:solidFill>
                <a:ea typeface="Times New Roman"/>
                <a:cs typeface="Times New Roman"/>
              </a:rPr>
              <a:t> технологического процесса </a:t>
            </a:r>
            <a:endParaRPr lang="ru-RU" sz="2800" b="1" dirty="0">
              <a:solidFill>
                <a:srgbClr val="303FFC"/>
              </a:solidFill>
              <a:latin typeface="Calibri"/>
              <a:ea typeface="Times New Roman"/>
              <a:cs typeface="Times New Roman"/>
            </a:endParaRPr>
          </a:p>
          <a:p>
            <a:pPr marL="457200" marR="89535" lvl="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303FFC"/>
                </a:solidFill>
                <a:ea typeface="Times New Roman"/>
                <a:cs typeface="Times New Roman"/>
              </a:rPr>
              <a:t>продолжительности </a:t>
            </a:r>
            <a:endParaRPr lang="ru-RU" sz="2800" b="1" dirty="0">
              <a:solidFill>
                <a:srgbClr val="303FFC"/>
              </a:solidFill>
              <a:latin typeface="Calibri"/>
              <a:ea typeface="Times New Roman"/>
              <a:cs typeface="Times New Roman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303FFC"/>
                </a:solidFill>
                <a:ea typeface="Times New Roman"/>
              </a:rPr>
              <a:t> возрастных </a:t>
            </a:r>
            <a:r>
              <a:rPr lang="ru-RU" sz="2800" b="1" dirty="0">
                <a:solidFill>
                  <a:srgbClr val="303FFC"/>
                </a:solidFill>
                <a:ea typeface="Times New Roman"/>
              </a:rPr>
              <a:t>интересов</a:t>
            </a:r>
            <a:r>
              <a:rPr lang="ru-RU" sz="3200" dirty="0">
                <a:solidFill>
                  <a:srgbClr val="303FFC"/>
                </a:solidFill>
                <a:ea typeface="Times New Roman"/>
              </a:rPr>
              <a:t> </a:t>
            </a:r>
            <a:endParaRPr lang="ru-RU" sz="3200" dirty="0">
              <a:solidFill>
                <a:srgbClr val="303FFC"/>
              </a:solidFill>
            </a:endParaRPr>
          </a:p>
        </p:txBody>
      </p:sp>
      <p:sp>
        <p:nvSpPr>
          <p:cNvPr id="3165" name="Заголовок 316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a typeface="Times New Roman"/>
                <a:cs typeface="Times New Roman"/>
              </a:rPr>
              <a:t/>
            </a:r>
            <a:br>
              <a:rPr lang="ru-RU" b="1" dirty="0" smtClean="0"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Классификация </a:t>
            </a:r>
            <a:r>
              <a:rPr lang="ru-RU" sz="4000" b="1" dirty="0">
                <a:solidFill>
                  <a:srgbClr val="002060"/>
                </a:solidFill>
                <a:ea typeface="Times New Roman"/>
                <a:cs typeface="Times New Roman"/>
              </a:rPr>
              <a:t>мультфильмов</a:t>
            </a:r>
            <a:r>
              <a:rPr lang="ru-RU" sz="40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4000" dirty="0">
                <a:latin typeface="Calibri"/>
                <a:ea typeface="Times New Roman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379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0000"/>
      </a:hlink>
      <a:folHlink>
        <a:srgbClr val="FF9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513</Words>
  <Application>Microsoft Office PowerPoint</Application>
  <PresentationFormat>Экран (4:3)</PresentationFormat>
  <Paragraphs>84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 Методы исследования: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 Классификация мультфильмов </vt:lpstr>
      <vt:lpstr>Сравнительный анализ мультипликационных технологий</vt:lpstr>
      <vt:lpstr>Презентация PowerPoint</vt:lpstr>
      <vt:lpstr>Презентация PowerPoint</vt:lpstr>
      <vt:lpstr>Этапы работы над мультфильмом:</vt:lpstr>
      <vt:lpstr> Заключение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Александр</cp:lastModifiedBy>
  <cp:revision>43</cp:revision>
  <dcterms:created xsi:type="dcterms:W3CDTF">2015-02-22T20:56:18Z</dcterms:created>
  <dcterms:modified xsi:type="dcterms:W3CDTF">2017-02-14T18:14:27Z</dcterms:modified>
</cp:coreProperties>
</file>