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D2D3D0CB-7154-40F4-BE62-B40A332E98B6}" type="datetimeFigureOut">
              <a:rPr lang="ru-RU" smtClean="0"/>
              <a:pPr/>
              <a:t>27.11.2007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62B00B2-2E8C-4272-8D18-88C447B9BC1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2D3D0CB-7154-40F4-BE62-B40A332E98B6}" type="datetimeFigureOut">
              <a:rPr lang="ru-RU" smtClean="0"/>
              <a:pPr/>
              <a:t>27.11.2007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B00B2-2E8C-4272-8D18-88C447B9BC1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2D3D0CB-7154-40F4-BE62-B40A332E98B6}" type="datetimeFigureOut">
              <a:rPr lang="ru-RU" smtClean="0"/>
              <a:pPr/>
              <a:t>27.11.2007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B00B2-2E8C-4272-8D18-88C447B9BC1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D2D3D0CB-7154-40F4-BE62-B40A332E98B6}" type="datetimeFigureOut">
              <a:rPr lang="ru-RU" smtClean="0"/>
              <a:pPr/>
              <a:t>27.11.2007</a:t>
            </a:fld>
            <a:endParaRPr lang="ru-RU"/>
          </a:p>
        </p:txBody>
      </p:sp>
      <p:sp>
        <p:nvSpPr>
          <p:cNvPr id="9" name="Номер слайда 8"/>
          <p:cNvSpPr>
            <a:spLocks noGrp="1"/>
          </p:cNvSpPr>
          <p:nvPr>
            <p:ph type="sldNum" sz="quarter" idx="15"/>
          </p:nvPr>
        </p:nvSpPr>
        <p:spPr/>
        <p:txBody>
          <a:bodyPr rtlCol="0"/>
          <a:lstStyle/>
          <a:p>
            <a:fld id="{562B00B2-2E8C-4272-8D18-88C447B9BC1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D2D3D0CB-7154-40F4-BE62-B40A332E98B6}" type="datetimeFigureOut">
              <a:rPr lang="ru-RU" smtClean="0"/>
              <a:pPr/>
              <a:t>27.11.2007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562B00B2-2E8C-4272-8D18-88C447B9BC1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2D3D0CB-7154-40F4-BE62-B40A332E98B6}" type="datetimeFigureOut">
              <a:rPr lang="ru-RU" smtClean="0"/>
              <a:pPr/>
              <a:t>27.11.2007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B00B2-2E8C-4272-8D18-88C447B9BC1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2D3D0CB-7154-40F4-BE62-B40A332E98B6}" type="datetimeFigureOut">
              <a:rPr lang="ru-RU" smtClean="0"/>
              <a:pPr/>
              <a:t>27.11.2007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2B00B2-2E8C-4272-8D18-88C447B9BC1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D2D3D0CB-7154-40F4-BE62-B40A332E98B6}" type="datetimeFigureOut">
              <a:rPr lang="ru-RU" smtClean="0"/>
              <a:pPr/>
              <a:t>27.11.2007</a:t>
            </a:fld>
            <a:endParaRPr lang="ru-RU"/>
          </a:p>
        </p:txBody>
      </p:sp>
      <p:sp>
        <p:nvSpPr>
          <p:cNvPr id="7" name="Номер слайда 6"/>
          <p:cNvSpPr>
            <a:spLocks noGrp="1"/>
          </p:cNvSpPr>
          <p:nvPr>
            <p:ph type="sldNum" sz="quarter" idx="11"/>
          </p:nvPr>
        </p:nvSpPr>
        <p:spPr/>
        <p:txBody>
          <a:bodyPr rtlCol="0"/>
          <a:lstStyle/>
          <a:p>
            <a:fld id="{562B00B2-2E8C-4272-8D18-88C447B9BC1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D3D0CB-7154-40F4-BE62-B40A332E98B6}" type="datetimeFigureOut">
              <a:rPr lang="ru-RU" smtClean="0"/>
              <a:pPr/>
              <a:t>27.11.2007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2B00B2-2E8C-4272-8D18-88C447B9BC1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D2D3D0CB-7154-40F4-BE62-B40A332E98B6}" type="datetimeFigureOut">
              <a:rPr lang="ru-RU" smtClean="0"/>
              <a:pPr/>
              <a:t>27.11.2007</a:t>
            </a:fld>
            <a:endParaRPr lang="ru-RU"/>
          </a:p>
        </p:txBody>
      </p:sp>
      <p:sp>
        <p:nvSpPr>
          <p:cNvPr id="22" name="Номер слайда 21"/>
          <p:cNvSpPr>
            <a:spLocks noGrp="1"/>
          </p:cNvSpPr>
          <p:nvPr>
            <p:ph type="sldNum" sz="quarter" idx="15"/>
          </p:nvPr>
        </p:nvSpPr>
        <p:spPr/>
        <p:txBody>
          <a:bodyPr rtlCol="0"/>
          <a:lstStyle/>
          <a:p>
            <a:fld id="{562B00B2-2E8C-4272-8D18-88C447B9BC1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D2D3D0CB-7154-40F4-BE62-B40A332E98B6}" type="datetimeFigureOut">
              <a:rPr lang="ru-RU" smtClean="0"/>
              <a:pPr/>
              <a:t>27.11.2007</a:t>
            </a:fld>
            <a:endParaRPr lang="ru-RU"/>
          </a:p>
        </p:txBody>
      </p:sp>
      <p:sp>
        <p:nvSpPr>
          <p:cNvPr id="18" name="Номер слайда 17"/>
          <p:cNvSpPr>
            <a:spLocks noGrp="1"/>
          </p:cNvSpPr>
          <p:nvPr>
            <p:ph type="sldNum" sz="quarter" idx="11"/>
          </p:nvPr>
        </p:nvSpPr>
        <p:spPr/>
        <p:txBody>
          <a:bodyPr rtlCol="0"/>
          <a:lstStyle/>
          <a:p>
            <a:fld id="{562B00B2-2E8C-4272-8D18-88C447B9BC1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2D3D0CB-7154-40F4-BE62-B40A332E98B6}" type="datetimeFigureOut">
              <a:rPr lang="ru-RU" smtClean="0"/>
              <a:pPr/>
              <a:t>27.11.2007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62B00B2-2E8C-4272-8D18-88C447B9BC1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dirty="0" smtClean="0"/>
              <a:t>Исследовательская работа</a:t>
            </a:r>
            <a:br>
              <a:rPr lang="ru-RU" dirty="0" smtClean="0"/>
            </a:br>
            <a:r>
              <a:rPr lang="ru-RU" dirty="0" err="1" smtClean="0"/>
              <a:t>Болотова</a:t>
            </a:r>
            <a:r>
              <a:rPr lang="ru-RU" dirty="0" smtClean="0"/>
              <a:t> </a:t>
            </a:r>
            <a:r>
              <a:rPr lang="ru-RU" dirty="0" err="1" smtClean="0"/>
              <a:t>Эрдэм</a:t>
            </a:r>
            <a:r>
              <a:rPr lang="ru-RU" dirty="0" smtClean="0"/>
              <a:t> </a:t>
            </a:r>
            <a:r>
              <a:rPr lang="ru-RU" dirty="0" err="1" smtClean="0"/>
              <a:t>Цыденовича</a:t>
            </a:r>
            <a:r>
              <a:rPr lang="ru-RU" dirty="0" smtClean="0"/>
              <a:t/>
            </a:r>
            <a:br>
              <a:rPr lang="ru-RU" dirty="0" smtClean="0"/>
            </a:br>
            <a:r>
              <a:rPr lang="ru-RU" dirty="0" smtClean="0"/>
              <a:t>Ученика 4 класса</a:t>
            </a:r>
            <a:endParaRPr lang="ru-RU" dirty="0"/>
          </a:p>
        </p:txBody>
      </p:sp>
      <p:sp>
        <p:nvSpPr>
          <p:cNvPr id="3" name="Подзаголовок 2"/>
          <p:cNvSpPr>
            <a:spLocks noGrp="1"/>
          </p:cNvSpPr>
          <p:nvPr>
            <p:ph type="subTitle" idx="1"/>
          </p:nvPr>
        </p:nvSpPr>
        <p:spPr/>
        <p:txBody>
          <a:bodyPr>
            <a:normAutofit/>
          </a:bodyPr>
          <a:lstStyle/>
          <a:p>
            <a:pPr algn="ctr"/>
            <a:r>
              <a:rPr lang="ru-RU" dirty="0" smtClean="0"/>
              <a:t>МОУ «</a:t>
            </a:r>
            <a:r>
              <a:rPr lang="ru-RU" dirty="0" err="1" smtClean="0"/>
              <a:t>Сахюртинская</a:t>
            </a:r>
            <a:r>
              <a:rPr lang="ru-RU" dirty="0" smtClean="0"/>
              <a:t> СОШ»</a:t>
            </a:r>
          </a:p>
          <a:p>
            <a:pPr algn="ctr"/>
            <a:r>
              <a:rPr lang="ru-RU" dirty="0" smtClean="0"/>
              <a:t>Руководитель: </a:t>
            </a:r>
            <a:r>
              <a:rPr lang="ru-RU" dirty="0" err="1" smtClean="0"/>
              <a:t>Рабданова</a:t>
            </a:r>
            <a:r>
              <a:rPr lang="ru-RU" dirty="0" smtClean="0"/>
              <a:t> </a:t>
            </a:r>
            <a:r>
              <a:rPr lang="ru-RU" dirty="0" err="1" smtClean="0"/>
              <a:t>Цыбегмит</a:t>
            </a:r>
            <a:r>
              <a:rPr lang="ru-RU" dirty="0" smtClean="0"/>
              <a:t> </a:t>
            </a:r>
            <a:r>
              <a:rPr lang="ru-RU" dirty="0" err="1" smtClean="0"/>
              <a:t>Бальжинимаевна</a:t>
            </a:r>
            <a:endParaRPr lang="ru-RU"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1.5 Друг или враг человека?</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pPr>
              <a:buNone/>
            </a:pPr>
            <a:r>
              <a:rPr lang="ru-RU" dirty="0" smtClean="0"/>
              <a:t> </a:t>
            </a:r>
          </a:p>
          <a:p>
            <a:r>
              <a:rPr lang="ru-RU" dirty="0" smtClean="0"/>
              <a:t>Они хищники. Питаются </a:t>
            </a:r>
            <a:r>
              <a:rPr lang="ru-RU" dirty="0" err="1" smtClean="0"/>
              <a:t>листоблошками</a:t>
            </a:r>
            <a:r>
              <a:rPr lang="ru-RU" dirty="0" smtClean="0"/>
              <a:t>, червецами, клещами, тлей. Ученые подсчитали: за свою жизнь жук может съесть четыре тысячи тлей. Этим приносят огромную пользу.</a:t>
            </a:r>
          </a:p>
          <a:p>
            <a:endParaRPr lang="ru-RU" dirty="0" smtClean="0"/>
          </a:p>
          <a:p>
            <a:endParaRPr lang="ru-RU" dirty="0" smtClean="0"/>
          </a:p>
          <a:p>
            <a:endParaRPr lang="ru-RU"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1.6 Как зимуют божьи коровки?</a:t>
            </a:r>
            <a:r>
              <a:rPr lang="ru-RU" dirty="0" smtClean="0"/>
              <a:t/>
            </a:r>
            <a:br>
              <a:rPr lang="ru-RU" dirty="0" smtClean="0"/>
            </a:br>
            <a:r>
              <a:rPr lang="ru-RU" dirty="0" smtClean="0"/>
              <a:t> </a:t>
            </a:r>
            <a:br>
              <a:rPr lang="ru-RU" dirty="0" smtClean="0"/>
            </a:br>
            <a:endParaRPr lang="ru-RU" dirty="0"/>
          </a:p>
        </p:txBody>
      </p:sp>
      <p:sp>
        <p:nvSpPr>
          <p:cNvPr id="3" name="Содержимое 2"/>
          <p:cNvSpPr>
            <a:spLocks noGrp="1"/>
          </p:cNvSpPr>
          <p:nvPr>
            <p:ph sz="quarter" idx="1"/>
          </p:nvPr>
        </p:nvSpPr>
        <p:spPr/>
        <p:txBody>
          <a:bodyPr>
            <a:normAutofit/>
          </a:bodyPr>
          <a:lstStyle/>
          <a:p>
            <a:r>
              <a:rPr lang="ru-RU" dirty="0" smtClean="0"/>
              <a:t>	Летом божьи коровки встречаются где угодно: в поле, в лесу, в огороде. Зимуют они по – разному; одни между хвойными иглами, другие под отставшей от старого дерева корой, </a:t>
            </a:r>
            <a:r>
              <a:rPr lang="ru-RU" dirty="0" smtClean="0"/>
              <a:t>третьи </a:t>
            </a:r>
            <a:r>
              <a:rPr lang="ru-RU" dirty="0" smtClean="0"/>
              <a:t>залезают в свернувшейся трубочкой сухой листок. 	</a:t>
            </a:r>
          </a:p>
          <a:p>
            <a:r>
              <a:rPr lang="ru-RU" dirty="0" smtClean="0"/>
              <a:t>        Двухточечная коровка часто зимует в постройках человека. В сараях, на чердаках, даже в квартирах. Ползают по асфальту, по стенам домов. Залетают в подъезды, в окна, в форточки. И люди стараются их не обижать, радуются гостям.</a:t>
            </a:r>
          </a:p>
          <a:p>
            <a:endParaRPr lang="ru-RU"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1.7 Различные названия божьих коровок в разных странах.</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r>
              <a:rPr lang="ru-RU" dirty="0" smtClean="0"/>
              <a:t>Божьи коровки распространены во всем мире, особенно умеренных широтах. </a:t>
            </a:r>
          </a:p>
          <a:p>
            <a:r>
              <a:rPr lang="ru-RU" dirty="0" smtClean="0"/>
              <a:t>У всех народов мира эти жуки пользуются большой симпатией и любовью</a:t>
            </a:r>
            <a:endParaRPr lang="ru-RU" dirty="0"/>
          </a:p>
        </p:txBody>
      </p:sp>
      <p:pic>
        <p:nvPicPr>
          <p:cNvPr id="4" name="Содержимое 3" descr="C:\Users\admin\AppData\Local\Microsoft\Windows\Temporary Internet Files\Content.Word\image017_3.jpg"/>
          <p:cNvPicPr>
            <a:picLocks/>
          </p:cNvPicPr>
          <p:nvPr/>
        </p:nvPicPr>
        <p:blipFill>
          <a:blip r:embed="rId2"/>
          <a:stretch>
            <a:fillRect/>
          </a:stretch>
        </p:blipFill>
        <p:spPr bwMode="auto">
          <a:xfrm>
            <a:off x="1928794" y="3571876"/>
            <a:ext cx="3986217" cy="2692409"/>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Заключение.</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62500" lnSpcReduction="20000"/>
          </a:bodyPr>
          <a:lstStyle/>
          <a:p>
            <a:pPr>
              <a:buNone/>
            </a:pPr>
            <a:r>
              <a:rPr lang="ru-RU" dirty="0" smtClean="0"/>
              <a:t> </a:t>
            </a:r>
          </a:p>
          <a:p>
            <a:pPr>
              <a:buNone/>
            </a:pPr>
            <a:r>
              <a:rPr lang="ru-RU" dirty="0" smtClean="0"/>
              <a:t> </a:t>
            </a:r>
          </a:p>
          <a:p>
            <a:r>
              <a:rPr lang="ru-RU" dirty="0" smtClean="0"/>
              <a:t>	Подводя итог, я выяснил, что есть две версии секрета названия «божья коровка»:</a:t>
            </a:r>
          </a:p>
          <a:p>
            <a:pPr lvl="0"/>
            <a:r>
              <a:rPr lang="ru-RU" dirty="0" smtClean="0"/>
              <a:t>Выделяет из сгибов ножек оранжевую жидкость – «молочко»,</a:t>
            </a:r>
          </a:p>
          <a:p>
            <a:pPr lvl="0"/>
            <a:r>
              <a:rPr lang="ru-RU" dirty="0" smtClean="0"/>
              <a:t>Своей круглой формой напоминает каравай и поэтому стали говорить коровка.</a:t>
            </a:r>
          </a:p>
          <a:p>
            <a:r>
              <a:rPr lang="ru-RU" dirty="0" smtClean="0"/>
              <a:t>	Мне нравится первая версия, что она выделяет оранжевую жидкость и этим она похожа на корову. Люди давно поняли, что за свою жизнь божья коровка может съесть 4000 тлей, а это сколько спасенных растений, которые так необходимы планете. Божью коровку боятся колорадские жуки, главные вредители картофеля. Давайте к ним относиться бережно. Тем более, что божьи коровки, как утверждают старинные поверья, приносят счастье. И в самом деле, разве возможно было бы на Земле счастье, если бы на ней не было растений? Тех самых растений, которые спасают от вредителей маленькие божьи коровки и другие полезные насекомые.</a:t>
            </a:r>
          </a:p>
          <a:p>
            <a:r>
              <a:rPr lang="ru-RU" dirty="0" smtClean="0"/>
              <a:t>	Думаю, что узнав больше об этих красивых жуках, дети не будут их трогать, будут относиться к ним трепетно. Моя работа окажет неоценимую помощь в проведении бесед всем желающим поближе узнать этих насекомых.</a:t>
            </a:r>
          </a:p>
          <a:p>
            <a:endParaRPr lang="ru-RU" dirty="0"/>
          </a:p>
        </p:txBody>
      </p:sp>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Список изученной литературы:</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10000"/>
          </a:bodyPr>
          <a:lstStyle/>
          <a:p>
            <a:pPr>
              <a:buNone/>
            </a:pPr>
            <a:r>
              <a:rPr lang="ru-RU" dirty="0" smtClean="0"/>
              <a:t> </a:t>
            </a:r>
          </a:p>
          <a:p>
            <a:r>
              <a:rPr lang="ru-RU" dirty="0" smtClean="0"/>
              <a:t>1. Анри Фабр Жан. Жизнь насекомых. – </a:t>
            </a:r>
            <a:r>
              <a:rPr lang="ru-RU" dirty="0" err="1" smtClean="0"/>
              <a:t>М.:Издательство</a:t>
            </a:r>
            <a:r>
              <a:rPr lang="ru-RU" dirty="0" smtClean="0"/>
              <a:t> </a:t>
            </a:r>
            <a:r>
              <a:rPr lang="ru-RU" dirty="0" err="1" smtClean="0"/>
              <a:t>Эксмо</a:t>
            </a:r>
            <a:r>
              <a:rPr lang="ru-RU" dirty="0" smtClean="0"/>
              <a:t>, 2005, с.86</a:t>
            </a:r>
          </a:p>
          <a:p>
            <a:r>
              <a:rPr lang="ru-RU" dirty="0" smtClean="0"/>
              <a:t>2. Гусев О., г.Москва. Журнал Муравейник, №8, 2008г., с.6-9</a:t>
            </a:r>
          </a:p>
          <a:p>
            <a:r>
              <a:rPr lang="ru-RU" dirty="0" smtClean="0"/>
              <a:t>3.Детская энциклопедия. Я познаю мир «Насекомые». Издательство «АСТ» Москва 1998г.</a:t>
            </a:r>
          </a:p>
          <a:p>
            <a:r>
              <a:rPr lang="ru-RU" dirty="0" smtClean="0"/>
              <a:t>4.Зеленые страницы. Плешаков Изд-во: Москва «Просвещение» 1996г.</a:t>
            </a:r>
          </a:p>
          <a:p>
            <a:r>
              <a:rPr lang="ru-RU" dirty="0" smtClean="0"/>
              <a:t>5.Популярная энциклопедия для детей «Все обо всем» том 6,7. Изд-во: Филологическое общество «Слово» Москва 1994г.</a:t>
            </a:r>
          </a:p>
          <a:p>
            <a:pPr>
              <a:buNone/>
            </a:pPr>
            <a:r>
              <a:rPr lang="ru-RU" dirty="0" smtClean="0"/>
              <a:t> </a:t>
            </a:r>
          </a:p>
          <a:p>
            <a:endParaRPr lang="ru-RU" dirty="0"/>
          </a:p>
        </p:txBody>
      </p:sp>
    </p:spTree>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Приложение 1</a:t>
            </a:r>
            <a:br>
              <a:rPr lang="ru-RU" dirty="0" smtClean="0"/>
            </a:br>
            <a:r>
              <a:rPr lang="ru-RU" dirty="0" smtClean="0"/>
              <a:t>Внешний вид и строение божьей коровки</a:t>
            </a:r>
            <a:endParaRPr lang="ru-RU" dirty="0"/>
          </a:p>
        </p:txBody>
      </p:sp>
      <p:pic>
        <p:nvPicPr>
          <p:cNvPr id="4" name="Содержимое 3" descr="C:\Users\admin\AppData\Local\Microsoft\Windows\Temporary Internet Files\Content.Word\image001_8.jpg"/>
          <p:cNvPicPr>
            <a:picLocks noGrp="1"/>
          </p:cNvPicPr>
          <p:nvPr>
            <p:ph sz="quarter" idx="1"/>
          </p:nvPr>
        </p:nvPicPr>
        <p:blipFill>
          <a:blip r:embed="rId2"/>
          <a:stretch>
            <a:fillRect/>
          </a:stretch>
        </p:blipFill>
        <p:spPr bwMode="auto">
          <a:xfrm>
            <a:off x="1528762" y="1865312"/>
            <a:ext cx="5324475" cy="4343400"/>
          </a:xfrm>
          <a:prstGeom prst="rect">
            <a:avLst/>
          </a:prstGeom>
          <a:noFill/>
          <a:ln w="9525">
            <a:noFill/>
            <a:miter lim="800000"/>
            <a:headEnd/>
            <a:tailEnd/>
          </a:ln>
        </p:spPr>
      </p:pic>
    </p:spTree>
  </p:cSld>
  <p:clrMapOvr>
    <a:masterClrMapping/>
  </p:clrMapOvr>
  <p:transition>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t> Приложение 2</a:t>
            </a:r>
            <a:r>
              <a:rPr lang="ru-RU" dirty="0" smtClean="0"/>
              <a:t/>
            </a:r>
            <a:br>
              <a:rPr lang="ru-RU" dirty="0" smtClean="0"/>
            </a:br>
            <a:r>
              <a:rPr lang="ru-RU" smtClean="0"/>
              <a:t>Виды божьей </a:t>
            </a:r>
            <a:r>
              <a:rPr lang="ru-RU" dirty="0" smtClean="0"/>
              <a:t>коровки </a:t>
            </a:r>
            <a:br>
              <a:rPr lang="ru-RU" dirty="0" smtClean="0"/>
            </a:br>
            <a:r>
              <a:rPr lang="ru-RU" dirty="0" err="1" smtClean="0"/>
              <a:t>Двуточечная</a:t>
            </a:r>
            <a:endParaRPr lang="ru-RU" dirty="0"/>
          </a:p>
        </p:txBody>
      </p:sp>
      <p:sp>
        <p:nvSpPr>
          <p:cNvPr id="6" name="Содержимое 5"/>
          <p:cNvSpPr>
            <a:spLocks noGrp="1"/>
          </p:cNvSpPr>
          <p:nvPr>
            <p:ph sz="quarter" idx="1"/>
          </p:nvPr>
        </p:nvSpPr>
        <p:spPr/>
        <p:txBody>
          <a:bodyPr/>
          <a:lstStyle/>
          <a:p>
            <a:endParaRPr lang="ru-RU" dirty="0"/>
          </a:p>
        </p:txBody>
      </p:sp>
      <p:pic>
        <p:nvPicPr>
          <p:cNvPr id="5" name="Рисунок 4" descr="C:\Users\admin\AppData\Local\Microsoft\Windows\Temporary Internet Files\Content.Word\image002_5.jpg"/>
          <p:cNvPicPr/>
          <p:nvPr/>
        </p:nvPicPr>
        <p:blipFill>
          <a:blip r:embed="rId2"/>
          <a:srcRect/>
          <a:stretch>
            <a:fillRect/>
          </a:stretch>
        </p:blipFill>
        <p:spPr bwMode="auto">
          <a:xfrm>
            <a:off x="2143108" y="1643050"/>
            <a:ext cx="4143404" cy="442915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Пятиточечная</a:t>
            </a:r>
            <a:endParaRPr lang="ru-RU" dirty="0"/>
          </a:p>
        </p:txBody>
      </p:sp>
      <p:pic>
        <p:nvPicPr>
          <p:cNvPr id="4" name="Содержимое 3" descr="C:\Users\admin\AppData\Local\Microsoft\Windows\Temporary Internet Files\Content.Word\image003_6.jpg"/>
          <p:cNvPicPr>
            <a:picLocks noGrp="1"/>
          </p:cNvPicPr>
          <p:nvPr>
            <p:ph sz="quarter" idx="1"/>
          </p:nvPr>
        </p:nvPicPr>
        <p:blipFill>
          <a:blip r:embed="rId2"/>
          <a:srcRect/>
          <a:stretch>
            <a:fillRect/>
          </a:stretch>
        </p:blipFill>
        <p:spPr bwMode="auto">
          <a:xfrm>
            <a:off x="2000233" y="2071678"/>
            <a:ext cx="4572032" cy="3786214"/>
          </a:xfrm>
          <a:prstGeom prst="rect">
            <a:avLst/>
          </a:prstGeom>
          <a:noFill/>
          <a:ln w="9525">
            <a:noFill/>
            <a:miter lim="800000"/>
            <a:headEnd/>
            <a:tailEnd/>
          </a:ln>
        </p:spPr>
      </p:pic>
    </p:spTree>
  </p:cSld>
  <p:clrMapOvr>
    <a:masterClrMapping/>
  </p:clrMapOvr>
  <p:transition>
    <p:pull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Семиточечная</a:t>
            </a:r>
            <a:endParaRPr lang="ru-RU" dirty="0"/>
          </a:p>
        </p:txBody>
      </p:sp>
      <p:pic>
        <p:nvPicPr>
          <p:cNvPr id="4" name="Содержимое 3" descr="C:\Users\admin\AppData\Local\Microsoft\Windows\Temporary Internet Files\Content.Word\image004_4.jpg"/>
          <p:cNvPicPr>
            <a:picLocks noGrp="1"/>
          </p:cNvPicPr>
          <p:nvPr>
            <p:ph sz="quarter" idx="1"/>
          </p:nvPr>
        </p:nvPicPr>
        <p:blipFill>
          <a:blip r:embed="rId2"/>
          <a:srcRect/>
          <a:stretch>
            <a:fillRect/>
          </a:stretch>
        </p:blipFill>
        <p:spPr bwMode="auto">
          <a:xfrm>
            <a:off x="1714480" y="2500306"/>
            <a:ext cx="4714908" cy="33575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smtClean="0"/>
              <a:t>Одиннадцатиточечная</a:t>
            </a:r>
            <a:r>
              <a:rPr lang="ru-RU" dirty="0" smtClean="0"/>
              <a:t> </a:t>
            </a:r>
            <a:br>
              <a:rPr lang="ru-RU" dirty="0" smtClean="0"/>
            </a:br>
            <a:endParaRPr lang="ru-RU" dirty="0"/>
          </a:p>
        </p:txBody>
      </p:sp>
      <p:pic>
        <p:nvPicPr>
          <p:cNvPr id="4" name="Содержимое 3" descr="C:\Users\admin\AppData\Local\Microsoft\Windows\Temporary Internet Files\Content.Word\image005_4.jpg"/>
          <p:cNvPicPr>
            <a:picLocks noGrp="1"/>
          </p:cNvPicPr>
          <p:nvPr>
            <p:ph sz="quarter" idx="1"/>
          </p:nvPr>
        </p:nvPicPr>
        <p:blipFill>
          <a:blip r:embed="rId2"/>
          <a:srcRect/>
          <a:stretch>
            <a:fillRect/>
          </a:stretch>
        </p:blipFill>
        <p:spPr bwMode="auto">
          <a:xfrm>
            <a:off x="1785918" y="1928802"/>
            <a:ext cx="4643470" cy="3857652"/>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dirty="0" smtClean="0"/>
              <a:t/>
            </a:r>
            <a:br>
              <a:rPr lang="ru-RU" i="1" dirty="0" smtClean="0"/>
            </a:br>
            <a:r>
              <a:rPr lang="ru-RU" i="1" dirty="0" smtClean="0"/>
              <a:t/>
            </a:r>
            <a:br>
              <a:rPr lang="ru-RU" i="1" dirty="0" smtClean="0"/>
            </a:br>
            <a:r>
              <a:rPr lang="ru-RU" i="1" dirty="0" smtClean="0"/>
              <a:t/>
            </a:r>
            <a:br>
              <a:rPr lang="ru-RU" i="1" dirty="0" smtClean="0"/>
            </a:br>
            <a:r>
              <a:rPr lang="ru-RU" i="1" dirty="0" smtClean="0"/>
              <a:t/>
            </a:r>
            <a:br>
              <a:rPr lang="ru-RU" i="1" dirty="0" smtClean="0"/>
            </a:br>
            <a:r>
              <a:rPr lang="ru-RU" i="1" dirty="0" smtClean="0"/>
              <a:t/>
            </a:r>
            <a:br>
              <a:rPr lang="ru-RU" i="1" dirty="0" smtClean="0"/>
            </a:br>
            <a:r>
              <a:rPr lang="ru-RU" i="1" dirty="0" smtClean="0"/>
              <a:t/>
            </a:r>
            <a:br>
              <a:rPr lang="ru-RU" i="1" dirty="0" smtClean="0"/>
            </a:br>
            <a:r>
              <a:rPr lang="ru-RU" i="1" dirty="0" smtClean="0"/>
              <a:t>Тема:</a:t>
            </a:r>
            <a:br>
              <a:rPr lang="ru-RU" i="1" dirty="0" smtClean="0"/>
            </a:br>
            <a:endParaRPr lang="ru-RU" i="1" dirty="0"/>
          </a:p>
        </p:txBody>
      </p:sp>
      <p:sp>
        <p:nvSpPr>
          <p:cNvPr id="3" name="Содержимое 2"/>
          <p:cNvSpPr>
            <a:spLocks noGrp="1"/>
          </p:cNvSpPr>
          <p:nvPr>
            <p:ph sz="quarter" idx="1"/>
          </p:nvPr>
        </p:nvSpPr>
        <p:spPr/>
        <p:txBody>
          <a:bodyPr/>
          <a:lstStyle/>
          <a:p>
            <a:pPr algn="ctr"/>
            <a:endParaRPr lang="ru-RU" i="1" dirty="0" smtClean="0"/>
          </a:p>
          <a:p>
            <a:pPr algn="ctr"/>
            <a:endParaRPr lang="ru-RU" i="1" dirty="0" smtClean="0"/>
          </a:p>
          <a:p>
            <a:pPr algn="ctr"/>
            <a:endParaRPr lang="ru-RU" i="1" dirty="0" smtClean="0"/>
          </a:p>
          <a:p>
            <a:pPr algn="ctr"/>
            <a:r>
              <a:rPr lang="ru-RU" sz="3200" i="1" dirty="0" smtClean="0"/>
              <a:t>Божья коровка, друг или враг?</a:t>
            </a:r>
          </a:p>
          <a:p>
            <a:pPr algn="ctr"/>
            <a:r>
              <a:rPr lang="ru-RU" sz="3200" i="1" dirty="0" smtClean="0"/>
              <a:t>Секция: Биология</a:t>
            </a:r>
            <a:endParaRPr lang="ru-RU" sz="3200" i="1" dirty="0"/>
          </a:p>
        </p:txBody>
      </p:sp>
    </p:spTree>
  </p:cSld>
  <p:clrMapOvr>
    <a:masterClrMapping/>
  </p:clrMapOvr>
  <p:transition>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smtClean="0"/>
              <a:t>Двенадцатиточечная</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endParaRPr lang="ru-RU" dirty="0" smtClean="0"/>
          </a:p>
          <a:p>
            <a:pPr>
              <a:buNone/>
            </a:pPr>
            <a:endParaRPr lang="ru-RU" dirty="0" smtClean="0"/>
          </a:p>
          <a:p>
            <a:pPr>
              <a:buNone/>
            </a:pPr>
            <a:endParaRPr lang="ru-RU" dirty="0"/>
          </a:p>
        </p:txBody>
      </p:sp>
      <p:pic>
        <p:nvPicPr>
          <p:cNvPr id="4" name="Рисунок 3" descr="C:\Users\admin\AppData\Local\Microsoft\Windows\Temporary Internet Files\Content.Word\image006_5.jpg"/>
          <p:cNvPicPr/>
          <p:nvPr/>
        </p:nvPicPr>
        <p:blipFill>
          <a:blip r:embed="rId2"/>
          <a:srcRect/>
          <a:stretch>
            <a:fillRect/>
          </a:stretch>
        </p:blipFill>
        <p:spPr bwMode="auto">
          <a:xfrm>
            <a:off x="1785918" y="1643050"/>
            <a:ext cx="4863534" cy="392909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Приложение 3</a:t>
            </a:r>
            <a:br>
              <a:rPr lang="ru-RU" dirty="0" smtClean="0"/>
            </a:br>
            <a:r>
              <a:rPr lang="ru-RU" dirty="0" smtClean="0"/>
              <a:t>Три жизни божьей коровки</a:t>
            </a:r>
            <a:br>
              <a:rPr lang="ru-RU" dirty="0" smtClean="0"/>
            </a:br>
            <a:r>
              <a:rPr lang="ru-RU" dirty="0" smtClean="0"/>
              <a:t>Яички</a:t>
            </a:r>
            <a:endParaRPr lang="ru-RU" dirty="0"/>
          </a:p>
        </p:txBody>
      </p:sp>
      <p:pic>
        <p:nvPicPr>
          <p:cNvPr id="4" name="Содержимое 3" descr="C:\Users\admin\AppData\Local\Microsoft\Windows\Temporary Internet Files\Content.Word\image007_7.jpg"/>
          <p:cNvPicPr>
            <a:picLocks noGrp="1"/>
          </p:cNvPicPr>
          <p:nvPr>
            <p:ph sz="quarter" idx="1"/>
          </p:nvPr>
        </p:nvPicPr>
        <p:blipFill>
          <a:blip r:embed="rId2"/>
          <a:srcRect/>
          <a:stretch>
            <a:fillRect/>
          </a:stretch>
        </p:blipFill>
        <p:spPr bwMode="auto">
          <a:xfrm>
            <a:off x="928662" y="2500306"/>
            <a:ext cx="3143272" cy="2428892"/>
          </a:xfrm>
          <a:prstGeom prst="rect">
            <a:avLst/>
          </a:prstGeom>
          <a:noFill/>
          <a:ln w="9525">
            <a:noFill/>
            <a:miter lim="800000"/>
            <a:headEnd/>
            <a:tailEnd/>
          </a:ln>
        </p:spPr>
      </p:pic>
      <p:pic>
        <p:nvPicPr>
          <p:cNvPr id="5" name="Рисунок 4" descr="C:\Users\admin\AppData\Local\Microsoft\Windows\Temporary Internet Files\Content.Word\image008_7.jpg"/>
          <p:cNvPicPr/>
          <p:nvPr/>
        </p:nvPicPr>
        <p:blipFill>
          <a:blip r:embed="rId3"/>
          <a:srcRect/>
          <a:stretch>
            <a:fillRect/>
          </a:stretch>
        </p:blipFill>
        <p:spPr bwMode="auto">
          <a:xfrm>
            <a:off x="4143372" y="2500306"/>
            <a:ext cx="3429024" cy="2428892"/>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Личинки</a:t>
            </a:r>
            <a:br>
              <a:rPr lang="ru-RU" dirty="0" smtClean="0"/>
            </a:br>
            <a:endParaRPr lang="ru-RU" dirty="0"/>
          </a:p>
        </p:txBody>
      </p:sp>
      <p:pic>
        <p:nvPicPr>
          <p:cNvPr id="4" name="Содержимое 3" descr="C:\Users\admin\AppData\Local\Microsoft\Windows\Temporary Internet Files\Content.Word\image009_5.jpg"/>
          <p:cNvPicPr>
            <a:picLocks noGrp="1"/>
          </p:cNvPicPr>
          <p:nvPr>
            <p:ph sz="quarter" idx="1"/>
          </p:nvPr>
        </p:nvPicPr>
        <p:blipFill>
          <a:blip r:embed="rId2"/>
          <a:srcRect/>
          <a:stretch>
            <a:fillRect/>
          </a:stretch>
        </p:blipFill>
        <p:spPr bwMode="auto">
          <a:xfrm>
            <a:off x="1643042" y="2214554"/>
            <a:ext cx="4857784" cy="3071834"/>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Жук</a:t>
            </a:r>
            <a:endParaRPr lang="ru-RU" dirty="0"/>
          </a:p>
        </p:txBody>
      </p:sp>
      <p:pic>
        <p:nvPicPr>
          <p:cNvPr id="4" name="Содержимое 3" descr="C:\Users\admin\AppData\Local\Microsoft\Windows\Temporary Internet Files\Content.Word\image010_3.jpg"/>
          <p:cNvPicPr>
            <a:picLocks noGrp="1"/>
          </p:cNvPicPr>
          <p:nvPr>
            <p:ph sz="quarter" idx="1"/>
          </p:nvPr>
        </p:nvPicPr>
        <p:blipFill>
          <a:blip r:embed="rId2"/>
          <a:srcRect/>
          <a:stretch>
            <a:fillRect/>
          </a:stretch>
        </p:blipFill>
        <p:spPr bwMode="auto">
          <a:xfrm>
            <a:off x="1500166" y="2071678"/>
            <a:ext cx="4929222" cy="3357586"/>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Приложение 4 </a:t>
            </a:r>
            <a:r>
              <a:rPr lang="ru-RU" dirty="0" smtClean="0"/>
              <a:t/>
            </a:r>
            <a:br>
              <a:rPr lang="ru-RU" dirty="0" smtClean="0"/>
            </a:br>
            <a:r>
              <a:rPr lang="ru-RU" dirty="0" smtClean="0"/>
              <a:t>Виды божьей коровки, приносящие вред</a:t>
            </a:r>
            <a:endParaRPr lang="ru-RU" dirty="0"/>
          </a:p>
        </p:txBody>
      </p:sp>
      <p:pic>
        <p:nvPicPr>
          <p:cNvPr id="4" name="Содержимое 3" descr="C:\Users\admin\AppData\Local\Microsoft\Windows\Temporary Internet Files\Content.Word\image011_5.jpg"/>
          <p:cNvPicPr>
            <a:picLocks noGrp="1"/>
          </p:cNvPicPr>
          <p:nvPr>
            <p:ph sz="quarter" idx="1"/>
          </p:nvPr>
        </p:nvPicPr>
        <p:blipFill>
          <a:blip r:embed="rId2"/>
          <a:srcRect/>
          <a:stretch>
            <a:fillRect/>
          </a:stretch>
        </p:blipFill>
        <p:spPr bwMode="auto">
          <a:xfrm>
            <a:off x="2143108" y="2071678"/>
            <a:ext cx="3862410" cy="3470288"/>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28 – точечная картофельная Люцерновая</a:t>
            </a:r>
            <a:br>
              <a:rPr lang="ru-RU" dirty="0" smtClean="0"/>
            </a:br>
            <a:endParaRPr lang="ru-RU" dirty="0"/>
          </a:p>
        </p:txBody>
      </p:sp>
      <p:pic>
        <p:nvPicPr>
          <p:cNvPr id="4" name="Содержимое 3" descr="C:\Users\admin\AppData\Local\Microsoft\Windows\Temporary Internet Files\Content.Word\image012_4.jpg"/>
          <p:cNvPicPr>
            <a:picLocks noGrp="1"/>
          </p:cNvPicPr>
          <p:nvPr>
            <p:ph sz="quarter" idx="1"/>
          </p:nvPr>
        </p:nvPicPr>
        <p:blipFill>
          <a:blip r:embed="rId2"/>
          <a:srcRect/>
          <a:stretch>
            <a:fillRect/>
          </a:stretch>
        </p:blipFill>
        <p:spPr bwMode="auto">
          <a:xfrm>
            <a:off x="1785918" y="1857364"/>
            <a:ext cx="4572031" cy="407196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smtClean="0"/>
              <a:t>Бесточечная</a:t>
            </a:r>
            <a:r>
              <a:rPr lang="ru-RU" dirty="0" smtClean="0"/>
              <a:t/>
            </a:r>
            <a:br>
              <a:rPr lang="ru-RU" dirty="0" smtClean="0"/>
            </a:br>
            <a:endParaRPr lang="ru-RU" dirty="0"/>
          </a:p>
        </p:txBody>
      </p:sp>
      <p:pic>
        <p:nvPicPr>
          <p:cNvPr id="4" name="Содержимое 3" descr="C:\Users\admin\AppData\Local\Microsoft\Windows\Temporary Internet Files\Content.Word\image013_4.jpg"/>
          <p:cNvPicPr>
            <a:picLocks noGrp="1"/>
          </p:cNvPicPr>
          <p:nvPr>
            <p:ph sz="quarter" idx="1"/>
          </p:nvPr>
        </p:nvPicPr>
        <p:blipFill>
          <a:blip r:embed="rId2"/>
          <a:srcRect/>
          <a:stretch>
            <a:fillRect/>
          </a:stretch>
        </p:blipFill>
        <p:spPr bwMode="auto">
          <a:xfrm>
            <a:off x="1428728" y="2143116"/>
            <a:ext cx="5500726" cy="3786214"/>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Приложение 5</a:t>
            </a:r>
            <a:r>
              <a:rPr lang="ru-RU" dirty="0" smtClean="0"/>
              <a:t/>
            </a:r>
            <a:br>
              <a:rPr lang="ru-RU" dirty="0" smtClean="0"/>
            </a:br>
            <a:r>
              <a:rPr lang="ru-RU" dirty="0" smtClean="0"/>
              <a:t>Как зимуют божьи коровки</a:t>
            </a:r>
            <a:br>
              <a:rPr lang="ru-RU" dirty="0" smtClean="0"/>
            </a:br>
            <a:endParaRPr lang="ru-RU" dirty="0"/>
          </a:p>
        </p:txBody>
      </p:sp>
      <p:pic>
        <p:nvPicPr>
          <p:cNvPr id="4" name="Содержимое 3" descr="C:\Users\admin\AppData\Local\Microsoft\Windows\Temporary Internet Files\Content.Word\image014_4.jpg"/>
          <p:cNvPicPr>
            <a:picLocks noGrp="1"/>
          </p:cNvPicPr>
          <p:nvPr>
            <p:ph sz="quarter" idx="1"/>
          </p:nvPr>
        </p:nvPicPr>
        <p:blipFill>
          <a:blip r:embed="rId2"/>
          <a:srcRect/>
          <a:stretch>
            <a:fillRect/>
          </a:stretch>
        </p:blipFill>
        <p:spPr bwMode="auto">
          <a:xfrm>
            <a:off x="357158" y="1285860"/>
            <a:ext cx="3714776" cy="2652715"/>
          </a:xfrm>
          <a:prstGeom prst="rect">
            <a:avLst/>
          </a:prstGeom>
          <a:noFill/>
          <a:ln w="9525">
            <a:noFill/>
            <a:miter lim="800000"/>
            <a:headEnd/>
            <a:tailEnd/>
          </a:ln>
        </p:spPr>
      </p:pic>
      <p:pic>
        <p:nvPicPr>
          <p:cNvPr id="5" name="Рисунок 4" descr="C:\Users\admin\AppData\Local\Microsoft\Windows\Temporary Internet Files\Content.Word\image015_5.jpg"/>
          <p:cNvPicPr/>
          <p:nvPr/>
        </p:nvPicPr>
        <p:blipFill>
          <a:blip r:embed="rId3"/>
          <a:srcRect/>
          <a:stretch>
            <a:fillRect/>
          </a:stretch>
        </p:blipFill>
        <p:spPr bwMode="auto">
          <a:xfrm>
            <a:off x="4500562" y="1357298"/>
            <a:ext cx="3414714" cy="2614614"/>
          </a:xfrm>
          <a:prstGeom prst="rect">
            <a:avLst/>
          </a:prstGeom>
          <a:noFill/>
          <a:ln w="9525">
            <a:noFill/>
            <a:miter lim="800000"/>
            <a:headEnd/>
            <a:tailEnd/>
          </a:ln>
        </p:spPr>
      </p:pic>
      <p:pic>
        <p:nvPicPr>
          <p:cNvPr id="6" name="Рисунок 5" descr="C:\Users\admin\AppData\Local\Microsoft\Windows\Temporary Internet Files\Content.Word\image016_2.jpg"/>
          <p:cNvPicPr/>
          <p:nvPr/>
        </p:nvPicPr>
        <p:blipFill>
          <a:blip r:embed="rId4"/>
          <a:srcRect/>
          <a:stretch>
            <a:fillRect/>
          </a:stretch>
        </p:blipFill>
        <p:spPr bwMode="auto">
          <a:xfrm>
            <a:off x="2357422" y="4357694"/>
            <a:ext cx="3571900" cy="2143140"/>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Приложение 6</a:t>
            </a:r>
            <a:r>
              <a:rPr lang="ru-RU" dirty="0" smtClean="0"/>
              <a:t/>
            </a:r>
            <a:br>
              <a:rPr lang="ru-RU" dirty="0" smtClean="0"/>
            </a:br>
            <a:r>
              <a:rPr lang="ru-RU" dirty="0" smtClean="0"/>
              <a:t>Распространение божьих коровок</a:t>
            </a:r>
            <a:br>
              <a:rPr lang="ru-RU" dirty="0" smtClean="0"/>
            </a:br>
            <a:endParaRPr lang="ru-RU" dirty="0"/>
          </a:p>
        </p:txBody>
      </p:sp>
      <p:pic>
        <p:nvPicPr>
          <p:cNvPr id="4" name="Содержимое 3" descr="C:\Users\admin\AppData\Local\Microsoft\Windows\Temporary Internet Files\Content.Word\image017_3.jpg"/>
          <p:cNvPicPr>
            <a:picLocks noGrp="1"/>
          </p:cNvPicPr>
          <p:nvPr>
            <p:ph sz="quarter" idx="1"/>
          </p:nvPr>
        </p:nvPicPr>
        <p:blipFill>
          <a:blip r:embed="rId2"/>
          <a:stretch>
            <a:fillRect/>
          </a:stretch>
        </p:blipFill>
        <p:spPr bwMode="auto">
          <a:xfrm>
            <a:off x="1228725" y="2022475"/>
            <a:ext cx="5924550" cy="4029075"/>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Приложение 7</a:t>
            </a:r>
            <a:endParaRPr lang="ru-RU" dirty="0"/>
          </a:p>
        </p:txBody>
      </p:sp>
      <p:pic>
        <p:nvPicPr>
          <p:cNvPr id="1026" name="Picture 2" descr="C:\Users\admin\Desktop\IMG_20160307_121531.jpg"/>
          <p:cNvPicPr>
            <a:picLocks noGrp="1" noChangeAspect="1" noChangeArrowheads="1"/>
          </p:cNvPicPr>
          <p:nvPr>
            <p:ph sz="quarter" idx="1"/>
          </p:nvPr>
        </p:nvPicPr>
        <p:blipFill>
          <a:blip r:embed="rId2" cstate="print"/>
          <a:stretch>
            <a:fillRect/>
          </a:stretch>
        </p:blipFill>
        <p:spPr bwMode="auto">
          <a:xfrm>
            <a:off x="2495203" y="1773872"/>
            <a:ext cx="3391593" cy="4526280"/>
          </a:xfrm>
          <a:prstGeom prst="rect">
            <a:avLst/>
          </a:prstGeom>
          <a:noFill/>
        </p:spPr>
      </p:pic>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t>Введение</a:t>
            </a:r>
            <a:endParaRPr lang="ru-RU" i="1" dirty="0"/>
          </a:p>
        </p:txBody>
      </p:sp>
      <p:pic>
        <p:nvPicPr>
          <p:cNvPr id="1026" name="Picture 2"/>
          <p:cNvPicPr>
            <a:picLocks noGrp="1" noChangeAspect="1" noChangeArrowheads="1"/>
          </p:cNvPicPr>
          <p:nvPr>
            <p:ph sz="quarter" idx="1"/>
          </p:nvPr>
        </p:nvPicPr>
        <p:blipFill>
          <a:blip r:embed="rId2"/>
          <a:srcRect/>
          <a:stretch>
            <a:fillRect/>
          </a:stretch>
        </p:blipFill>
        <p:spPr bwMode="auto">
          <a:xfrm>
            <a:off x="571472" y="1643050"/>
            <a:ext cx="3071834" cy="229818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143504" y="1785926"/>
            <a:ext cx="3214710" cy="2121709"/>
          </a:xfrm>
          <a:prstGeom prst="rect">
            <a:avLst/>
          </a:prstGeom>
          <a:noFill/>
          <a:ln w="9525">
            <a:noFill/>
            <a:miter lim="800000"/>
            <a:headEnd/>
            <a:tailEnd/>
          </a:ln>
          <a:effectLst/>
        </p:spPr>
      </p:pic>
      <p:pic>
        <p:nvPicPr>
          <p:cNvPr id="6" name="Содержимое 3" descr="C:\Users\admin\AppData\Local\Microsoft\Windows\Temporary Internet Files\Content.Word\image003_6.jpg"/>
          <p:cNvPicPr>
            <a:picLocks/>
          </p:cNvPicPr>
          <p:nvPr/>
        </p:nvPicPr>
        <p:blipFill>
          <a:blip r:embed="rId4"/>
          <a:srcRect/>
          <a:stretch>
            <a:fillRect/>
          </a:stretch>
        </p:blipFill>
        <p:spPr bwMode="auto">
          <a:xfrm>
            <a:off x="2928926" y="4000504"/>
            <a:ext cx="2857520" cy="2357454"/>
          </a:xfrm>
          <a:prstGeom prst="rect">
            <a:avLst/>
          </a:prstGeom>
          <a:noFill/>
          <a:ln w="9525">
            <a:noFill/>
            <a:miter lim="800000"/>
            <a:headEnd/>
            <a:tailEnd/>
          </a:ln>
        </p:spPr>
      </p:pic>
    </p:spTree>
  </p:cSld>
  <p:clrMapOvr>
    <a:masterClrMapping/>
  </p:clrMapOvr>
  <p:transition>
    <p:strip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Приложение 8</a:t>
            </a:r>
            <a:endParaRPr lang="ru-RU" dirty="0"/>
          </a:p>
        </p:txBody>
      </p:sp>
      <p:pic>
        <p:nvPicPr>
          <p:cNvPr id="2050" name="Picture 2" descr="C:\Users\admin\Desktop\IMG_20160307_115320.jpg"/>
          <p:cNvPicPr>
            <a:picLocks noGrp="1" noChangeAspect="1" noChangeArrowheads="1"/>
          </p:cNvPicPr>
          <p:nvPr>
            <p:ph sz="quarter" idx="1"/>
          </p:nvPr>
        </p:nvPicPr>
        <p:blipFill>
          <a:blip r:embed="rId2" cstate="print"/>
          <a:stretch>
            <a:fillRect/>
          </a:stretch>
        </p:blipFill>
        <p:spPr bwMode="auto">
          <a:xfrm>
            <a:off x="2495203" y="1773872"/>
            <a:ext cx="3391593" cy="4526280"/>
          </a:xfrm>
          <a:prstGeom prst="rect">
            <a:avLst/>
          </a:prstGeom>
          <a:noFill/>
        </p:spPr>
      </p:pic>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Приложение 9</a:t>
            </a:r>
            <a:endParaRPr lang="ru-RU" dirty="0"/>
          </a:p>
        </p:txBody>
      </p:sp>
      <p:pic>
        <p:nvPicPr>
          <p:cNvPr id="3074" name="Picture 2" descr="C:\Users\admin\Desktop\IMG_20160307_121232.jpg"/>
          <p:cNvPicPr>
            <a:picLocks noGrp="1" noChangeAspect="1" noChangeArrowheads="1"/>
          </p:cNvPicPr>
          <p:nvPr>
            <p:ph sz="quarter" idx="1"/>
          </p:nvPr>
        </p:nvPicPr>
        <p:blipFill>
          <a:blip r:embed="rId2" cstate="print"/>
          <a:stretch>
            <a:fillRect/>
          </a:stretch>
        </p:blipFill>
        <p:spPr bwMode="auto">
          <a:xfrm>
            <a:off x="2495203" y="1773872"/>
            <a:ext cx="3391593" cy="4526280"/>
          </a:xfrm>
          <a:prstGeom prst="rect">
            <a:avLst/>
          </a:prstGeom>
          <a:noFill/>
        </p:spPr>
      </p:pic>
    </p:spTree>
  </p:cSld>
  <p:clrMapOvr>
    <a:masterClrMapping/>
  </p:clrMapOvr>
  <p:transition>
    <p:cover dir="l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Приложение 10</a:t>
            </a:r>
            <a:endParaRPr lang="ru-RU" dirty="0"/>
          </a:p>
        </p:txBody>
      </p:sp>
      <p:pic>
        <p:nvPicPr>
          <p:cNvPr id="4098" name="Picture 2" descr="C:\Users\admin\Desktop\IMG_20160307_121404.jpg"/>
          <p:cNvPicPr>
            <a:picLocks noGrp="1" noChangeAspect="1" noChangeArrowheads="1"/>
          </p:cNvPicPr>
          <p:nvPr>
            <p:ph sz="quarter" idx="1"/>
          </p:nvPr>
        </p:nvPicPr>
        <p:blipFill>
          <a:blip r:embed="rId2" cstate="print"/>
          <a:stretch>
            <a:fillRect/>
          </a:stretch>
        </p:blipFill>
        <p:spPr bwMode="auto">
          <a:xfrm>
            <a:off x="2495203" y="1773872"/>
            <a:ext cx="3391593" cy="4526280"/>
          </a:xfrm>
          <a:prstGeom prst="rect">
            <a:avLst/>
          </a:prstGeom>
          <a:noFill/>
        </p:spPr>
      </p:pic>
    </p:spTree>
  </p:cSld>
  <p:clrMapOvr>
    <a:masterClrMapping/>
  </p:clrMapOvr>
  <p:transition>
    <p:strips dir="l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Приложение 11</a:t>
            </a:r>
            <a:endParaRPr lang="ru-RU" dirty="0"/>
          </a:p>
        </p:txBody>
      </p:sp>
      <p:pic>
        <p:nvPicPr>
          <p:cNvPr id="5122" name="Picture 2" descr="C:\Users\admin\Desktop\IMG_20160307_121518.jpg"/>
          <p:cNvPicPr>
            <a:picLocks noGrp="1" noChangeAspect="1" noChangeArrowheads="1"/>
          </p:cNvPicPr>
          <p:nvPr>
            <p:ph sz="quarter" idx="1"/>
          </p:nvPr>
        </p:nvPicPr>
        <p:blipFill>
          <a:blip r:embed="rId2" cstate="print"/>
          <a:stretch>
            <a:fillRect/>
          </a:stretch>
        </p:blipFill>
        <p:spPr bwMode="auto">
          <a:xfrm>
            <a:off x="2495203" y="1773872"/>
            <a:ext cx="3391593" cy="4526280"/>
          </a:xfrm>
          <a:prstGeom prst="rect">
            <a:avLst/>
          </a:prstGeom>
          <a:noFill/>
        </p:spPr>
      </p:pic>
    </p:spTree>
  </p:cSld>
  <p:clrMapOvr>
    <a:masterClrMapping/>
  </p:clrMapOvr>
  <p:transition>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lgn="ctr">
              <a:buNone/>
            </a:pPr>
            <a:r>
              <a:rPr lang="ru-RU" sz="7200" dirty="0" smtClean="0"/>
              <a:t>Спасибо за внимание!</a:t>
            </a:r>
            <a:endParaRPr lang="ru-RU" sz="7200" dirty="0"/>
          </a:p>
        </p:txBody>
      </p:sp>
    </p:spTree>
  </p:cSld>
  <p:clrMapOvr>
    <a:masterClrMapping/>
  </p:clrMapOvr>
  <p:transition spd="slow" advTm="10000">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lnSpcReduction="10000"/>
          </a:bodyPr>
          <a:lstStyle/>
          <a:p>
            <a:r>
              <a:rPr lang="ru-RU" b="1" dirty="0" smtClean="0"/>
              <a:t>Гипотеза:</a:t>
            </a:r>
            <a:r>
              <a:rPr lang="ru-RU" dirty="0" smtClean="0"/>
              <a:t> предположим, что у этого жучка есть какой-то секрет, из-за которого она получила свое имя.</a:t>
            </a:r>
          </a:p>
          <a:p>
            <a:r>
              <a:rPr lang="ru-RU" b="1" dirty="0" smtClean="0"/>
              <a:t>Цель работы:</a:t>
            </a:r>
            <a:r>
              <a:rPr lang="ru-RU" dirty="0" smtClean="0"/>
              <a:t> изучить особенности жизни и внешнего вида божьей коровки.</a:t>
            </a:r>
          </a:p>
          <a:p>
            <a:r>
              <a:rPr lang="ru-RU" b="1" dirty="0" smtClean="0"/>
              <a:t>Задачи:</a:t>
            </a:r>
            <a:endParaRPr lang="ru-RU" dirty="0" smtClean="0"/>
          </a:p>
          <a:p>
            <a:pPr lvl="0"/>
            <a:r>
              <a:rPr lang="ru-RU" dirty="0" smtClean="0"/>
              <a:t>Выяснить: почему так назвали жука;</a:t>
            </a:r>
          </a:p>
          <a:p>
            <a:pPr lvl="0"/>
            <a:r>
              <a:rPr lang="ru-RU" dirty="0" smtClean="0"/>
              <a:t>Ознакомиться с образом жизни божьей коровки;</a:t>
            </a:r>
          </a:p>
          <a:p>
            <a:pPr lvl="0"/>
            <a:r>
              <a:rPr lang="ru-RU" dirty="0" smtClean="0"/>
              <a:t>Выяснить особенности жука и его названия;</a:t>
            </a:r>
          </a:p>
          <a:p>
            <a:pPr lvl="0"/>
            <a:r>
              <a:rPr lang="ru-RU" dirty="0" smtClean="0"/>
              <a:t>Установить враг или друг божья коровка для человека;</a:t>
            </a:r>
          </a:p>
          <a:p>
            <a:pPr lvl="0"/>
            <a:r>
              <a:rPr lang="ru-RU" dirty="0" smtClean="0"/>
              <a:t>Изучить разнообразие видов.</a:t>
            </a:r>
          </a:p>
          <a:p>
            <a:endParaRPr lang="ru-RU" dirty="0"/>
          </a:p>
        </p:txBody>
      </p:sp>
    </p:spTree>
  </p:cSld>
  <p:clrMapOvr>
    <a:masterClrMapping/>
  </p:clrMapOvr>
  <p:transition>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r>
              <a:rPr lang="ru-RU" b="1" dirty="0" smtClean="0"/>
              <a:t>Методы исследования:</a:t>
            </a:r>
            <a:endParaRPr lang="ru-RU" dirty="0" smtClean="0"/>
          </a:p>
          <a:p>
            <a:pPr lvl="0"/>
            <a:r>
              <a:rPr lang="ru-RU" dirty="0" smtClean="0"/>
              <a:t>Поисковый: подбор литературы по теме;</a:t>
            </a:r>
          </a:p>
          <a:p>
            <a:pPr lvl="0"/>
            <a:r>
              <a:rPr lang="ru-RU" dirty="0" smtClean="0"/>
              <a:t>Исследовательский: изучение литературы;</a:t>
            </a:r>
          </a:p>
          <a:p>
            <a:pPr lvl="0"/>
            <a:r>
              <a:rPr lang="ru-RU" dirty="0" smtClean="0"/>
              <a:t>Анализ: проанализировать литературу и сделать выводы;</a:t>
            </a:r>
          </a:p>
          <a:p>
            <a:pPr lvl="0"/>
            <a:r>
              <a:rPr lang="ru-RU" dirty="0" smtClean="0"/>
              <a:t>Творческий: подготовить презентацию.</a:t>
            </a:r>
          </a:p>
          <a:p>
            <a:r>
              <a:rPr lang="ru-RU" b="1" dirty="0" smtClean="0"/>
              <a:t>Предмет исследования:</a:t>
            </a:r>
            <a:r>
              <a:rPr lang="ru-RU" dirty="0" smtClean="0"/>
              <a:t> божья коровка.</a:t>
            </a:r>
          </a:p>
          <a:p>
            <a:r>
              <a:rPr lang="ru-RU" b="1" dirty="0" smtClean="0"/>
              <a:t>Объект исследования:</a:t>
            </a:r>
            <a:r>
              <a:rPr lang="ru-RU" dirty="0" smtClean="0"/>
              <a:t> среда обитания божьей коровки.</a:t>
            </a:r>
          </a:p>
          <a:p>
            <a:pPr>
              <a:buNone/>
            </a:pPr>
            <a:r>
              <a:rPr lang="ru-RU" dirty="0" smtClean="0"/>
              <a:t> </a:t>
            </a:r>
          </a:p>
          <a:p>
            <a:endParaRPr lang="ru-RU" dirty="0"/>
          </a:p>
        </p:txBody>
      </p:sp>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1.1 Почему так назвали жука?</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pPr>
              <a:buNone/>
            </a:pPr>
            <a:r>
              <a:rPr lang="ru-RU" b="1" dirty="0" smtClean="0"/>
              <a:t> </a:t>
            </a:r>
            <a:endParaRPr lang="ru-RU" sz="1600" dirty="0" smtClean="0"/>
          </a:p>
          <a:p>
            <a:r>
              <a:rPr lang="ru-RU" sz="1400" dirty="0" smtClean="0"/>
              <a:t>Всех коровок объединяет форма тела (полусфера) и характерная особенность выделять при испуге или в случае опасности  желтоватую жидкость с резким запахом. Эта жидкость получила в народе название «молочко» - очевидно, оттого жучок и именуется «коровкой». Испугаете жука и увидите , на сгибах его ног появляются оранжевые капельки.</a:t>
            </a:r>
          </a:p>
          <a:p>
            <a:r>
              <a:rPr lang="ru-RU" sz="1400" dirty="0" smtClean="0"/>
              <a:t>Заглянув в словарь Даля, можно предположить, что название жука происходит от слова «каравай». </a:t>
            </a:r>
          </a:p>
          <a:p>
            <a:r>
              <a:rPr lang="ru-RU" sz="1400" dirty="0" smtClean="0"/>
              <a:t>Словом же «божий» на Руси издавна называли безобидных, добрых людей. Божья коровка действительно имеет довольно безобидный нрав.</a:t>
            </a:r>
          </a:p>
          <a:p>
            <a:r>
              <a:rPr lang="ru-RU" sz="1400" dirty="0" smtClean="0"/>
              <a:t> Божья коровка в случае опасности использует  один прием. Дотронуться до нее соломинкой или пальцем - она тут же подожмет лапки и притвориться мертвой. Многие хищники не реагируют на неподвижную добычу.</a:t>
            </a:r>
          </a:p>
          <a:p>
            <a:pPr>
              <a:buNone/>
            </a:pPr>
            <a:r>
              <a:rPr lang="ru-RU" sz="1600" dirty="0" smtClean="0"/>
              <a:t> </a:t>
            </a:r>
          </a:p>
          <a:p>
            <a:endParaRPr lang="ru-RU" dirty="0"/>
          </a:p>
        </p:txBody>
      </p:sp>
      <p:pic>
        <p:nvPicPr>
          <p:cNvPr id="4" name="Содержимое 3" descr="C:\Users\admin\AppData\Local\Microsoft\Windows\Temporary Internet Files\Content.Word\image010_3.jpg"/>
          <p:cNvPicPr>
            <a:picLocks/>
          </p:cNvPicPr>
          <p:nvPr/>
        </p:nvPicPr>
        <p:blipFill>
          <a:blip r:embed="rId2"/>
          <a:srcRect/>
          <a:stretch>
            <a:fillRect/>
          </a:stretch>
        </p:blipFill>
        <p:spPr bwMode="auto">
          <a:xfrm>
            <a:off x="4714876" y="5000636"/>
            <a:ext cx="2357454" cy="135732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sz="2700" b="1" dirty="0" smtClean="0"/>
              <a:t>1.2 Внешний вид и строение божьей коровки</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pPr>
              <a:buNone/>
            </a:pPr>
            <a:r>
              <a:rPr lang="ru-RU" sz="1700" dirty="0" smtClean="0"/>
              <a:t>Божья коровка или по латыни это семейство жуков называют – </a:t>
            </a:r>
            <a:r>
              <a:rPr lang="ru-RU" sz="1700" dirty="0" err="1" smtClean="0"/>
              <a:t>кокцинеллиды</a:t>
            </a:r>
            <a:r>
              <a:rPr lang="ru-RU" sz="1700" dirty="0" smtClean="0"/>
              <a:t>. Насчитывают наиболее пяти тысяч видов, из которых более ста видов обитают в России. Жуки небольших размеров – длина тела от 1 до 18мм (приложение 1). Тело обычно округло – овальное, сильновыпуклое, почти полушаровидное. Поверхность тела чаще голая, реже – покрыта волосками. Голова небольшая, может быть вытянута в продольном или поперечном направлении. Глаза большие, усики короткие или средней длины. Ноги умеренной длины, покрыты густыми волосками. Жуки эти не все красные. Есть желтые, коричневые разных оттенков, бронзовые. Но все пятнистые: в крапинку, в горошек, с черными и беловатыми квадратами. Иногда думают, сколько точек у коровки на крыльях столько, сколько ей лет. Точки говорят о том, к какому виду какая из коровок принадлежит.</a:t>
            </a:r>
          </a:p>
          <a:p>
            <a:pPr>
              <a:buNone/>
            </a:pPr>
            <a:r>
              <a:rPr lang="ru-RU" sz="1700" dirty="0" smtClean="0"/>
              <a:t> </a:t>
            </a:r>
          </a:p>
          <a:p>
            <a:endParaRPr lang="ru-RU" dirty="0"/>
          </a:p>
        </p:txBody>
      </p:sp>
      <p:pic>
        <p:nvPicPr>
          <p:cNvPr id="4" name="Содержимое 3" descr="C:\Users\admin\AppData\Local\Microsoft\Windows\Temporary Internet Files\Content.Word\image001_8.jpg"/>
          <p:cNvPicPr>
            <a:picLocks/>
          </p:cNvPicPr>
          <p:nvPr/>
        </p:nvPicPr>
        <p:blipFill>
          <a:blip r:embed="rId2"/>
          <a:stretch>
            <a:fillRect/>
          </a:stretch>
        </p:blipFill>
        <p:spPr bwMode="auto">
          <a:xfrm>
            <a:off x="5715008" y="4643446"/>
            <a:ext cx="2143140" cy="1785950"/>
          </a:xfrm>
          <a:prstGeom prst="rect">
            <a:avLst/>
          </a:prstGeom>
          <a:noFill/>
          <a:ln w="9525">
            <a:noFill/>
            <a:miter lim="800000"/>
            <a:headEnd/>
            <a:tailEnd/>
          </a:ln>
        </p:spPr>
      </p:pic>
    </p:spTree>
  </p:cSld>
  <p:clrMapOvr>
    <a:masterClrMapping/>
  </p:clrMapOvr>
  <p:transition advClick="0" advTm="7000">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1.3 Виды божьей коровки</a:t>
            </a:r>
            <a:endParaRPr lang="ru-RU" dirty="0"/>
          </a:p>
        </p:txBody>
      </p:sp>
      <p:sp>
        <p:nvSpPr>
          <p:cNvPr id="3" name="Содержимое 2"/>
          <p:cNvSpPr>
            <a:spLocks noGrp="1"/>
          </p:cNvSpPr>
          <p:nvPr>
            <p:ph sz="quarter" idx="1"/>
          </p:nvPr>
        </p:nvSpPr>
        <p:spPr/>
        <p:txBody>
          <a:bodyPr>
            <a:normAutofit/>
          </a:bodyPr>
          <a:lstStyle/>
          <a:p>
            <a:r>
              <a:rPr lang="ru-RU" sz="2800" dirty="0" smtClean="0"/>
              <a:t>Божьи коровки бывают:</a:t>
            </a:r>
          </a:p>
          <a:p>
            <a:pPr lvl="0"/>
            <a:r>
              <a:rPr lang="ru-RU" dirty="0" smtClean="0"/>
              <a:t>двухточечные,</a:t>
            </a:r>
          </a:p>
          <a:p>
            <a:pPr lvl="0"/>
            <a:r>
              <a:rPr lang="ru-RU" dirty="0" smtClean="0"/>
              <a:t>с пятью – пятиточечные,</a:t>
            </a:r>
          </a:p>
          <a:p>
            <a:pPr lvl="0"/>
            <a:r>
              <a:rPr lang="ru-RU" dirty="0" smtClean="0"/>
              <a:t>с семью -</a:t>
            </a:r>
            <a:r>
              <a:rPr lang="ru-RU" dirty="0" err="1" smtClean="0"/>
              <a:t>семиточечные</a:t>
            </a:r>
            <a:r>
              <a:rPr lang="ru-RU" dirty="0" smtClean="0"/>
              <a:t>. Эти три коровки встречаются у нас особенно часто. Но есть и другие:</a:t>
            </a:r>
          </a:p>
          <a:p>
            <a:pPr lvl="0"/>
            <a:r>
              <a:rPr lang="ru-RU" dirty="0" smtClean="0"/>
              <a:t>десяти -,</a:t>
            </a:r>
          </a:p>
          <a:p>
            <a:pPr lvl="0"/>
            <a:r>
              <a:rPr lang="ru-RU" dirty="0" smtClean="0"/>
              <a:t>одиннадцати -,</a:t>
            </a:r>
          </a:p>
          <a:p>
            <a:pPr lvl="0"/>
            <a:r>
              <a:rPr lang="ru-RU" dirty="0" smtClean="0"/>
              <a:t>тринадцати -,</a:t>
            </a:r>
          </a:p>
          <a:p>
            <a:pPr lvl="0"/>
            <a:r>
              <a:rPr lang="ru-RU" dirty="0" smtClean="0"/>
              <a:t>четырнадцати -,</a:t>
            </a:r>
          </a:p>
          <a:p>
            <a:pPr lvl="0"/>
            <a:r>
              <a:rPr lang="ru-RU" dirty="0" smtClean="0"/>
              <a:t>девятнадцати -,</a:t>
            </a:r>
          </a:p>
          <a:p>
            <a:pPr lvl="0"/>
            <a:r>
              <a:rPr lang="ru-RU" dirty="0" smtClean="0"/>
              <a:t>двадцати точечные (Приложение 2).</a:t>
            </a:r>
          </a:p>
          <a:p>
            <a:endParaRPr lang="ru-RU" dirty="0"/>
          </a:p>
        </p:txBody>
      </p:sp>
      <p:pic>
        <p:nvPicPr>
          <p:cNvPr id="4" name="Рисунок 3" descr="C:\Users\admin\AppData\Local\Microsoft\Windows\Temporary Internet Files\Content.Word\image002_5.jpg"/>
          <p:cNvPicPr/>
          <p:nvPr/>
        </p:nvPicPr>
        <p:blipFill>
          <a:blip r:embed="rId2"/>
          <a:srcRect/>
          <a:stretch>
            <a:fillRect/>
          </a:stretch>
        </p:blipFill>
        <p:spPr bwMode="auto">
          <a:xfrm>
            <a:off x="5715008" y="642918"/>
            <a:ext cx="2357454" cy="2214578"/>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1.4 У божьей коровки три жизни </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70000" lnSpcReduction="20000"/>
          </a:bodyPr>
          <a:lstStyle/>
          <a:p>
            <a:r>
              <a:rPr lang="ru-RU" sz="2000" dirty="0" smtClean="0"/>
              <a:t>А как же вообще развиваются божьи коровки?</a:t>
            </a:r>
          </a:p>
          <a:p>
            <a:r>
              <a:rPr lang="ru-RU" sz="2000" dirty="0" smtClean="0"/>
              <a:t>Иногда мы можем встретить снизу на листьях желтые блестящие яички, приклеенные кучками (Приложение 3).</a:t>
            </a:r>
          </a:p>
          <a:p>
            <a:r>
              <a:rPr lang="ru-RU" sz="2000" dirty="0" smtClean="0"/>
              <a:t>Количество яичек от 3 до 300, в зависимости от вида. Через 5-8 дней они станут почти прозрачными. И внутри каждого можно будет разглядеть маленькую личинку. </a:t>
            </a:r>
          </a:p>
          <a:p>
            <a:r>
              <a:rPr lang="ru-RU" sz="2000" dirty="0" smtClean="0"/>
              <a:t>Пройдет немало времени, прежде чем личинка полностью освободится от яйца. На жука личинка совсем не похожа. Это скорее червячок, крошечный, желтоватый миллиметра полтора длиной. Он слабый, беспомощный. Зато челюсти у него острые – преострые. Червячок этот, как только немного подрастет, отправится на охоту. Растопырив длинные ноги, двигая челюстями, бежит личинка по листьям, по стебелькам, она уже не желтоватая, а серая или черная, с красными, оранжевыми, белыми пятнышками. Личинка намного выросла, в длину – почти сантиметр! И без устали теперь охотится. А добыча ее – тли. Живет личинка недели три и за это время съедает почти тысячу тлей! Но вот прошли эти три недели. Что теперь будет делать личинка? Где-нибудь под листом, на коре она повисает вниз головой и замирает. Висит день, другой… Потом вдруг кожица на ее спине лопается, начинает ползти вверх, собираясь гармошкой. Все, личинки больше нет.</a:t>
            </a:r>
          </a:p>
          <a:p>
            <a:r>
              <a:rPr lang="ru-RU" sz="2000" dirty="0" smtClean="0"/>
              <a:t>Началась жизнь куколки - вторая жизнь божьей коровки. Так куколка весит неделю, две, снаружи она темнеет и покрывается желтыми, оранжевыми, черными пятнами. А внутри рождается жук. И вот лопнула шкурка куколки. Жук появился на свет. Появившаяся божья коровка не менее прожорлива, чем ее личинка.</a:t>
            </a:r>
          </a:p>
          <a:p>
            <a:pPr>
              <a:buNone/>
            </a:pPr>
            <a:r>
              <a:rPr lang="ru-RU" dirty="0" smtClean="0"/>
              <a:t> </a:t>
            </a:r>
          </a:p>
          <a:p>
            <a:endParaRPr lang="ru-RU" dirty="0"/>
          </a:p>
        </p:txBody>
      </p:sp>
      <p:pic>
        <p:nvPicPr>
          <p:cNvPr id="4" name="Содержимое 3" descr="C:\Users\admin\AppData\Local\Microsoft\Windows\Temporary Internet Files\Content.Word\image007_7.jpg"/>
          <p:cNvPicPr>
            <a:picLocks/>
          </p:cNvPicPr>
          <p:nvPr/>
        </p:nvPicPr>
        <p:blipFill>
          <a:blip r:embed="rId2"/>
          <a:srcRect/>
          <a:stretch>
            <a:fillRect/>
          </a:stretch>
        </p:blipFill>
        <p:spPr bwMode="auto">
          <a:xfrm>
            <a:off x="785786" y="5429264"/>
            <a:ext cx="1428760" cy="1143008"/>
          </a:xfrm>
          <a:prstGeom prst="rect">
            <a:avLst/>
          </a:prstGeom>
          <a:noFill/>
          <a:ln w="9525">
            <a:noFill/>
            <a:miter lim="800000"/>
            <a:headEnd/>
            <a:tailEnd/>
          </a:ln>
        </p:spPr>
      </p:pic>
      <p:pic>
        <p:nvPicPr>
          <p:cNvPr id="5" name="Рисунок 4" descr="C:\Users\admin\AppData\Local\Microsoft\Windows\Temporary Internet Files\Content.Word\image008_7.jpg"/>
          <p:cNvPicPr/>
          <p:nvPr/>
        </p:nvPicPr>
        <p:blipFill>
          <a:blip r:embed="rId3"/>
          <a:srcRect/>
          <a:stretch>
            <a:fillRect/>
          </a:stretch>
        </p:blipFill>
        <p:spPr bwMode="auto">
          <a:xfrm>
            <a:off x="2357422" y="5429264"/>
            <a:ext cx="1428760" cy="1143008"/>
          </a:xfrm>
          <a:prstGeom prst="rect">
            <a:avLst/>
          </a:prstGeom>
          <a:noFill/>
          <a:ln w="9525">
            <a:noFill/>
            <a:miter lim="800000"/>
            <a:headEnd/>
            <a:tailEnd/>
          </a:ln>
        </p:spPr>
      </p:pic>
      <p:pic>
        <p:nvPicPr>
          <p:cNvPr id="6" name="Содержимое 3" descr="C:\Users\admin\AppData\Local\Microsoft\Windows\Temporary Internet Files\Content.Word\image009_5.jpg"/>
          <p:cNvPicPr>
            <a:picLocks/>
          </p:cNvPicPr>
          <p:nvPr/>
        </p:nvPicPr>
        <p:blipFill>
          <a:blip r:embed="rId4"/>
          <a:srcRect/>
          <a:stretch>
            <a:fillRect/>
          </a:stretch>
        </p:blipFill>
        <p:spPr bwMode="auto">
          <a:xfrm>
            <a:off x="4000496" y="5429264"/>
            <a:ext cx="1428760" cy="1071570"/>
          </a:xfrm>
          <a:prstGeom prst="rect">
            <a:avLst/>
          </a:prstGeom>
          <a:noFill/>
          <a:ln w="9525">
            <a:noFill/>
            <a:miter lim="800000"/>
            <a:headEnd/>
            <a:tailEnd/>
          </a:ln>
        </p:spPr>
      </p:pic>
      <p:pic>
        <p:nvPicPr>
          <p:cNvPr id="7" name="Содержимое 3" descr="C:\Users\admin\AppData\Local\Microsoft\Windows\Temporary Internet Files\Content.Word\image010_3.jpg"/>
          <p:cNvPicPr>
            <a:picLocks/>
          </p:cNvPicPr>
          <p:nvPr/>
        </p:nvPicPr>
        <p:blipFill>
          <a:blip r:embed="rId5"/>
          <a:srcRect/>
          <a:stretch>
            <a:fillRect/>
          </a:stretch>
        </p:blipFill>
        <p:spPr bwMode="auto">
          <a:xfrm>
            <a:off x="5715008" y="5429264"/>
            <a:ext cx="1285884" cy="1071570"/>
          </a:xfrm>
          <a:prstGeom prst="rect">
            <a:avLst/>
          </a:prstGeom>
          <a:noFill/>
          <a:ln w="9525">
            <a:noFill/>
            <a:miter lim="800000"/>
            <a:headEnd/>
            <a:tailEnd/>
          </a:ln>
        </p:spPr>
      </p:pic>
    </p:spTree>
  </p:cSld>
  <p:clrMapOvr>
    <a:masterClrMapping/>
  </p:clrMapOvr>
  <p:transition>
    <p:cover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130</TotalTime>
  <Words>713</Words>
  <Application>Microsoft Office PowerPoint</Application>
  <PresentationFormat>Экран (4:3)</PresentationFormat>
  <Paragraphs>101</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Эркер</vt:lpstr>
      <vt:lpstr>Исследовательская работа Болотова Эрдэм Цыденовича Ученика 4 класса</vt:lpstr>
      <vt:lpstr>      Тема: </vt:lpstr>
      <vt:lpstr>Введение</vt:lpstr>
      <vt:lpstr>Слайд 4</vt:lpstr>
      <vt:lpstr>Слайд 5</vt:lpstr>
      <vt:lpstr>1.1 Почему так назвали жука? </vt:lpstr>
      <vt:lpstr>     1.2 Внешний вид и строение божьей коровки </vt:lpstr>
      <vt:lpstr>1.3 Виды божьей коровки</vt:lpstr>
      <vt:lpstr>1.4 У божьей коровки три жизни  </vt:lpstr>
      <vt:lpstr>1.5 Друг или враг человека? </vt:lpstr>
      <vt:lpstr>1.6 Как зимуют божьи коровки?   </vt:lpstr>
      <vt:lpstr>1.7 Различные названия божьих коровок в разных странах. </vt:lpstr>
      <vt:lpstr>Заключение. </vt:lpstr>
      <vt:lpstr>Список изученной литературы: </vt:lpstr>
      <vt:lpstr>Приложение 1 Внешний вид и строение божьей коровки</vt:lpstr>
      <vt:lpstr>  Приложение 2 Виды божьей коровки  Двуточечная</vt:lpstr>
      <vt:lpstr>Пятиточечная</vt:lpstr>
      <vt:lpstr>Семиточечная</vt:lpstr>
      <vt:lpstr>Одиннадцатиточечная  </vt:lpstr>
      <vt:lpstr>Двенадцатиточечная </vt:lpstr>
      <vt:lpstr>Приложение 3 Три жизни божьей коровки Яички</vt:lpstr>
      <vt:lpstr>Личинки </vt:lpstr>
      <vt:lpstr>Жук</vt:lpstr>
      <vt:lpstr>Приложение 4  Виды божьей коровки, приносящие вред</vt:lpstr>
      <vt:lpstr>28 – точечная картофельная Люцерновая </vt:lpstr>
      <vt:lpstr>Бесточечная </vt:lpstr>
      <vt:lpstr>Приложение 5 Как зимуют божьи коровки </vt:lpstr>
      <vt:lpstr>Приложение 6 Распространение божьих коровок </vt:lpstr>
      <vt:lpstr>Приложение 7</vt:lpstr>
      <vt:lpstr>Приложение 8</vt:lpstr>
      <vt:lpstr>Приложение 9</vt:lpstr>
      <vt:lpstr>Приложение 10</vt:lpstr>
      <vt:lpstr>Приложение 11</vt:lpstr>
      <vt:lpstr>Слайд 34</vt:lpstr>
    </vt:vector>
  </TitlesOfParts>
  <Company>Ya Blondinko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Болотова Эрдэма Цыденовича Ученика 4 класса</dc:title>
  <dc:creator>admin</dc:creator>
  <cp:lastModifiedBy>admin</cp:lastModifiedBy>
  <cp:revision>25</cp:revision>
  <dcterms:created xsi:type="dcterms:W3CDTF">2007-11-26T21:03:09Z</dcterms:created>
  <dcterms:modified xsi:type="dcterms:W3CDTF">2007-11-26T22:16:14Z</dcterms:modified>
</cp:coreProperties>
</file>