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1" autoAdjust="0"/>
    <p:restoredTop sz="94660"/>
  </p:normalViewPr>
  <p:slideViewPr>
    <p:cSldViewPr>
      <p:cViewPr>
        <p:scale>
          <a:sx n="95" d="100"/>
          <a:sy n="95" d="100"/>
        </p:scale>
        <p:origin x="-8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64336-EDA2-4DCA-938C-05A84FD654F4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CA68C-9796-4C3A-BBBC-512C5D723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97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988840"/>
            <a:ext cx="655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Александр Невский. Ледовое побоище.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056188" y="1073150"/>
            <a:ext cx="318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500563" y="333375"/>
            <a:ext cx="444658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субботу пятого апреля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Сырой рассветною порой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Передовые рассмотрели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Идущих немцев темный строй.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шапках- перья птиц веселых,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шлемах – конские хвосты,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 ними на древках тяжелых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Качались черные кресты…</a:t>
            </a:r>
          </a:p>
        </p:txBody>
      </p:sp>
      <p:pic>
        <p:nvPicPr>
          <p:cNvPr id="31750" name="Picture 6" descr="Изображение 00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ECEE"/>
              </a:clrFrom>
              <a:clrTo>
                <a:srgbClr val="F2ECEE">
                  <a:alpha val="0"/>
                </a:srgbClr>
              </a:clrTo>
            </a:clrChange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53334" r="11050" b="8868"/>
          <a:stretch>
            <a:fillRect/>
          </a:stretch>
        </p:blipFill>
        <p:spPr bwMode="auto">
          <a:xfrm>
            <a:off x="577231" y="639018"/>
            <a:ext cx="3901690" cy="532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631977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Изображение 00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EDEE"/>
              </a:clrFrom>
              <a:clrTo>
                <a:srgbClr val="F7EDEE">
                  <a:alpha val="0"/>
                </a:srgbClr>
              </a:clrTo>
            </a:clrChange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1" t="14182" r="11090" b="66251"/>
          <a:stretch>
            <a:fillRect/>
          </a:stretch>
        </p:blipFill>
        <p:spPr bwMode="auto">
          <a:xfrm>
            <a:off x="2267744" y="2564904"/>
            <a:ext cx="5832475" cy="393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19113" y="446088"/>
            <a:ext cx="7942262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Обычно перед боем немецкие воины строились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клином. Конные рыцари находились по бокам,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впереди и сзади. А внутри стояли пешие воины.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Такой порядок пробивал самую крепкую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оборону.</a:t>
            </a:r>
          </a:p>
        </p:txBody>
      </p:sp>
    </p:spTree>
    <p:extLst>
      <p:ext uri="{BB962C8B-B14F-4D97-AF65-F5344CB8AC3E}">
        <p14:creationId xmlns:p14="http://schemas.microsoft.com/office/powerpoint/2010/main" val="22892338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Изображение 007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992487" cy="4231850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35013" y="374650"/>
            <a:ext cx="835818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Зная повадки врага, Александр Невский построил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свои полки особым образом. Во время битвы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крестоносцы оказались в западне.</a:t>
            </a:r>
          </a:p>
        </p:txBody>
      </p:sp>
    </p:spTree>
    <p:extLst>
      <p:ext uri="{BB962C8B-B14F-4D97-AF65-F5344CB8AC3E}">
        <p14:creationId xmlns:p14="http://schemas.microsoft.com/office/powerpoint/2010/main" val="2269848594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Изображение 006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4" t="53989" r="8293" b="6845"/>
          <a:stretch>
            <a:fillRect/>
          </a:stretch>
        </p:blipFill>
        <p:spPr bwMode="auto">
          <a:xfrm>
            <a:off x="683568" y="1531938"/>
            <a:ext cx="7738987" cy="4814350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31775" y="158750"/>
            <a:ext cx="874871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Весенний лёд стал трещать и ломаться. Рыцари в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железных доспехах камнем шли ко дну. Оставшиеся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 живых спасались бегством.</a:t>
            </a:r>
          </a:p>
        </p:txBody>
      </p:sp>
    </p:spTree>
    <p:extLst>
      <p:ext uri="{BB962C8B-B14F-4D97-AF65-F5344CB8AC3E}">
        <p14:creationId xmlns:p14="http://schemas.microsoft.com/office/powerpoint/2010/main" val="8340692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841627" y="2806760"/>
            <a:ext cx="381635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2400" b="1" dirty="0">
              <a:solidFill>
                <a:schemeClr val="accent2"/>
              </a:solidFill>
              <a:latin typeface="Monotype Corsiva" pitchFamily="66" charset="0"/>
            </a:endParaRPr>
          </a:p>
          <a:p>
            <a:endParaRPr lang="ru-RU" sz="2400" b="1" dirty="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Брело под взглядами косыми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Немало пойманных господ,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Впервые пятками босыми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Прилежно шлепая об лед.</a:t>
            </a:r>
          </a:p>
          <a:p>
            <a:endParaRPr lang="ru-RU" sz="1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32776" name="Picture 8" descr="Изображение 009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6" t="51294" r="19424" b="20670"/>
          <a:stretch>
            <a:fillRect/>
          </a:stretch>
        </p:blipFill>
        <p:spPr bwMode="auto">
          <a:xfrm>
            <a:off x="2051720" y="485389"/>
            <a:ext cx="4698082" cy="2869771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360363" y="3587816"/>
            <a:ext cx="457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ними лошади тонули,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ними дыбом лед вставал,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 стремена на дно тянули,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 панцирь выплыть не давал.</a:t>
            </a: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2483768" y="4665034"/>
            <a:ext cx="4572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князь, едва остыв от свалки,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Из-под руки уже следил,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беглецов остаток жалкий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ливонским землям уходил.</a:t>
            </a:r>
          </a:p>
          <a:p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К.Симонов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«Ледовое побоище»</a:t>
            </a:r>
          </a:p>
        </p:txBody>
      </p:sp>
    </p:spTree>
    <p:extLst>
      <p:ext uri="{BB962C8B-B14F-4D97-AF65-F5344CB8AC3E}">
        <p14:creationId xmlns:p14="http://schemas.microsoft.com/office/powerpoint/2010/main" val="6011360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55576" y="476672"/>
            <a:ext cx="309562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Успешные военные действия Александра Невского надолго обеспечили безопасность западных границ Руси, но на востоке русским князьям пришлось склонить голову перед гораздо более сильным врагом — монголо-татарами.</a:t>
            </a:r>
          </a:p>
        </p:txBody>
      </p:sp>
      <p:pic>
        <p:nvPicPr>
          <p:cNvPr id="13317" name="Picture 5" descr="АлН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291" y="506052"/>
            <a:ext cx="2881014" cy="5676259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328035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Изображение 008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53912"/>
            <a:ext cx="6913388" cy="4015614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76238" y="209550"/>
            <a:ext cx="82073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Александр Невский понимал, что у него нет такой силы,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чтоб идти с мечом на хана Батыя. Он со смирением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согласился платить дань Орде. Этим спас много жизней.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 этом великая мудрость князя.</a:t>
            </a:r>
          </a:p>
        </p:txBody>
      </p:sp>
    </p:spTree>
    <p:extLst>
      <p:ext uri="{BB962C8B-B14F-4D97-AF65-F5344CB8AC3E}">
        <p14:creationId xmlns:p14="http://schemas.microsoft.com/office/powerpoint/2010/main" val="2361842626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4213" y="476672"/>
            <a:ext cx="799224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В условиях страшных испытаний, обрушившихся на русские земли, Александр Невский сумел найти силы для противостояния западным завоевателям, снискав славу великого русского полководца, а также заложил основы взаимоотношений с Золотой Ордой.</a:t>
            </a:r>
          </a:p>
        </p:txBody>
      </p:sp>
      <p:pic>
        <p:nvPicPr>
          <p:cNvPr id="14341" name="Picture 5" descr="Нев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6428606" cy="3824090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317753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Ико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049"/>
            <a:ext cx="3270250" cy="5040313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048125" y="690563"/>
            <a:ext cx="45561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Александр Невский прожил сорок три года.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 первую половину жизни он защищал россов на поле брани.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Вторую половину защищал россов и спасал Русь мудрым смирением, величием благородной своей души.</a:t>
            </a:r>
          </a:p>
        </p:txBody>
      </p:sp>
    </p:spTree>
    <p:extLst>
      <p:ext uri="{BB962C8B-B14F-4D97-AF65-F5344CB8AC3E}">
        <p14:creationId xmlns:p14="http://schemas.microsoft.com/office/powerpoint/2010/main" val="2800557944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С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36644"/>
            <a:ext cx="4495800" cy="5486400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200651" y="1309688"/>
            <a:ext cx="347580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Он совершил два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равновеликих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</a:rPr>
              <a:t>подвига, за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что и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</a:rPr>
              <a:t>был причислен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церковью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 лику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</a:rPr>
              <a:t>Святых.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39673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1703" y="404664"/>
            <a:ext cx="4895081" cy="4463455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Ему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приписывают изречение «Не в силе Бог, а в правде». По крайней мере, слова эти можно считать девизом его жизни. Когда силы были, он обрушивался на врага всей своей мощью. Когда их не было, он проявлял терпение, выдержку, смирял гордыню и ехал к врагу на поклон, чтобы тот не уничтожил Русь, притом, что у него не было никаких гарантий собственной безопасности, говоря современным языком. За подвиг терпения и выдержки он был причислен к лику святых.</a:t>
            </a:r>
          </a:p>
        </p:txBody>
      </p:sp>
      <p:pic>
        <p:nvPicPr>
          <p:cNvPr id="3077" name="Picture 5" descr="шле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9" r="11346"/>
          <a:stretch>
            <a:fillRect/>
          </a:stretch>
        </p:blipFill>
        <p:spPr bwMode="auto">
          <a:xfrm>
            <a:off x="611560" y="980728"/>
            <a:ext cx="3052111" cy="3167881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4338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68313" y="548680"/>
            <a:ext cx="842486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 1724 Петр I основал в Петербурге монастырь в честь своего великого соотечественника (ныне Александро-Невская лавра) и повелел перевезти туда останки князя. Он же постановил отмечать память Александра Невского 30 августа в день заключения победоносного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</a:rPr>
              <a:t>Ништадтского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мира со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Швецией.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25" name="Picture 5" descr="Изображение 012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10120" r="14746" b="60193"/>
          <a:stretch>
            <a:fillRect/>
          </a:stretch>
        </p:blipFill>
        <p:spPr bwMode="auto">
          <a:xfrm>
            <a:off x="611560" y="2997353"/>
            <a:ext cx="4356894" cy="2817505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Вход в лавр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54" y="2997353"/>
            <a:ext cx="3579364" cy="2817505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841927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Изображение 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73961"/>
            <a:ext cx="4860261" cy="4787553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796136" y="823387"/>
            <a:ext cx="259080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 1725 императрица Екатерина I учредила орден Александра Невского — одну из высших наград России, существовавших до 1917.</a:t>
            </a:r>
          </a:p>
        </p:txBody>
      </p:sp>
    </p:spTree>
    <p:extLst>
      <p:ext uri="{BB962C8B-B14F-4D97-AF65-F5344CB8AC3E}">
        <p14:creationId xmlns:p14="http://schemas.microsoft.com/office/powerpoint/2010/main" val="3369046249"/>
      </p:ext>
    </p:extLst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AlexNevskyOr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4232275" cy="446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843463" y="444992"/>
            <a:ext cx="316706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Во время Великой Отечественной войны в 1942 был учрежден советский орден Александра Невского, которым награждались командиры от взводов до дивизий включительно, проявившие личную отвагу и обеспечившие успешные действия своих частей </a:t>
            </a:r>
          </a:p>
        </p:txBody>
      </p:sp>
    </p:spTree>
    <p:extLst>
      <p:ext uri="{BB962C8B-B14F-4D97-AF65-F5344CB8AC3E}">
        <p14:creationId xmlns:p14="http://schemas.microsoft.com/office/powerpoint/2010/main" val="1208881987"/>
      </p:ext>
    </p:extLst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П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r="6966" b="3662"/>
          <a:stretch>
            <a:fillRect/>
          </a:stretch>
        </p:blipFill>
        <p:spPr bwMode="auto">
          <a:xfrm>
            <a:off x="755576" y="764704"/>
            <a:ext cx="3564981" cy="5256882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644008" y="1783634"/>
            <a:ext cx="4159250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Памятники Александру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Невскому стоят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во многих городах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нашей огромной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страны</a:t>
            </a:r>
          </a:p>
        </p:txBody>
      </p:sp>
    </p:spTree>
    <p:extLst>
      <p:ext uri="{BB962C8B-B14F-4D97-AF65-F5344CB8AC3E}">
        <p14:creationId xmlns:p14="http://schemas.microsoft.com/office/powerpoint/2010/main" val="2697407936"/>
      </p:ext>
    </p:extLst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Вопросы</a:t>
            </a:r>
            <a:endParaRPr lang="ru-RU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2625"/>
          </a:xfrm>
        </p:spPr>
        <p:txBody>
          <a:bodyPr/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 каком городе княжил молодой князь Александр?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Кто напал на Русь с запада?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Кто выступил против них?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Как ему удалось разбить шведов?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Какое прозвище было у князя Александра?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Под каким названием вошла в историю битва на Чудском озере?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Как строились крестоносцы? С какой целью?</a:t>
            </a:r>
          </a:p>
        </p:txBody>
      </p:sp>
    </p:spTree>
    <p:extLst>
      <p:ext uri="{BB962C8B-B14F-4D97-AF65-F5344CB8AC3E}">
        <p14:creationId xmlns:p14="http://schemas.microsoft.com/office/powerpoint/2010/main" val="124340409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Чем закончилась битва 5 апреля 1242 года?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Почему Александр Невский не пошёл войной на Золотую Орду?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За что Александр Невский причислен к лику Святых?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Как потомки Александра Невского чтят его память?</a:t>
            </a:r>
          </a:p>
        </p:txBody>
      </p:sp>
    </p:spTree>
    <p:extLst>
      <p:ext uri="{BB962C8B-B14F-4D97-AF65-F5344CB8AC3E}">
        <p14:creationId xmlns:p14="http://schemas.microsoft.com/office/powerpoint/2010/main" val="35340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8313" y="404664"/>
            <a:ext cx="7561262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Родился будущий князь Александр в семье князя Ярослава Всеволодовича и княгини Феодосии 13 мая 1221 года.</a:t>
            </a:r>
          </a:p>
        </p:txBody>
      </p:sp>
      <p:pic>
        <p:nvPicPr>
          <p:cNvPr id="23557" name="Picture 5" descr="Изображение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89138"/>
            <a:ext cx="4068762" cy="4170362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859338" y="2204864"/>
            <a:ext cx="39751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Маленький Александр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обучался и грамоте,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и военным наукам под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руководством очень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умных воспитателей.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2057500565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4139952" y="476672"/>
            <a:ext cx="4680198" cy="3888432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 1236 году в возрасте 15 лет он стал князем в Новгороде.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 первые годы своего княжения ему пришлось заниматься укреплением Новгорода, поскольку с востока грозили монголо-татары. На реке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</a:rPr>
              <a:t>Шелони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Александр построил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несколько крепостей.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5126" name="Picture 6" descr="АлНев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48680"/>
            <a:ext cx="2879675" cy="3264370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Софийский соб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28" y="3933056"/>
            <a:ext cx="2159843" cy="2404491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427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131840" y="1196752"/>
            <a:ext cx="5580112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Всеобщую славу молодому князю принесла победа, одержанная им на берегу Невы, в устье Ижоры 15 июля 1240 г. над шведами. Побуждаемые папскими посланиями, шведы предприняли крестовый поход против Новгородской земли. По легенде, их командующий, будущий правитель Швеции Ярл Биргер, вошел на кораблях в Неву и отправил послание Александру: «Если можешь, сопротивляйся, но знай, что я уже здесь и пленю твою землю». </a:t>
            </a:r>
          </a:p>
        </p:txBody>
      </p:sp>
      <p:pic>
        <p:nvPicPr>
          <p:cNvPr id="9222" name="Picture 6" descr="nevski_mo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0903"/>
            <a:ext cx="2304058" cy="3769571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194026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Изображение 002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52" y="2636912"/>
            <a:ext cx="5184303" cy="3438492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76830" y="256580"/>
            <a:ext cx="828116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Биргер хотел плыть в Ладожское озеро, занять Ладогу и отсюда по Волхову идти уже к Новгороду. Но Александр сам выступил навстречу шведам. Его войска скрытно приблизились к устью Ижоры, где остановились на отдых враги, внезапно напали на них и начали рубить топорами и мечами прежде чем шведы успели взять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оружие.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661559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11560" y="4292600"/>
            <a:ext cx="828002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Александр лично участвовал в битве и ранил шведского воеводу в лицо: «…самому королю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</a:rPr>
              <a:t>възложи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 печать на лице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</a:rPr>
              <a:t>острымь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</a:rPr>
              <a:t>своимь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</a:rPr>
              <a:t>копиемь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». </a:t>
            </a:r>
          </a:p>
        </p:txBody>
      </p:sp>
      <p:pic>
        <p:nvPicPr>
          <p:cNvPr id="10245" name="Picture 5" descr="Нев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5832127" cy="3463488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851853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88201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Считается, что именно за эту победу князя стали называть Невским. </a:t>
            </a:r>
          </a:p>
        </p:txBody>
      </p:sp>
      <p:pic>
        <p:nvPicPr>
          <p:cNvPr id="11269" name="Picture 5" descr="АлНев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5545360" cy="4336938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47440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76238" y="330200"/>
            <a:ext cx="851693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Вскоре после невской победы в русских землях вновь появились крестоносцы. Утром 5 апреля 1242 г. началась знаменитая битва, известная в наших летописях под названием Ледовое побоище. </a:t>
            </a:r>
          </a:p>
        </p:txBody>
      </p:sp>
      <p:pic>
        <p:nvPicPr>
          <p:cNvPr id="12293" name="Picture 5" descr="Ледовое побоищ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5544467" cy="3858835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2811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825</Words>
  <Application>Microsoft Office PowerPoint</Application>
  <PresentationFormat>Экран (4:3)</PresentationFormat>
  <Paragraphs>81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Ему приписывают изречение «Не в силе Бог, а в правде». По крайней мере, слова эти можно считать девизом его жизни. Когда силы были, он обрушивался на врага всей своей мощью. Когда их не было, он проявлял терпение, выдержку, смирял гордыню и ехал к врагу на поклон, чтобы тот не уничтожил Русь, притом, что у него не было никаких гарантий собственной безопасности, говоря современным языком. За подвиг терпения и выдержки он был причислен к лику святых.</vt:lpstr>
      <vt:lpstr>Презентация PowerPoint</vt:lpstr>
      <vt:lpstr>В 1236 году в возрасте 15 лет он стал князем в Новгороде. В первые годы своего княжения ему пришлось заниматься укреплением Новгорода, поскольку с востока грозили монголо-татары. На реке Шелони Александр построил несколько крепостей.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38</cp:revision>
  <dcterms:created xsi:type="dcterms:W3CDTF">2010-02-15T16:49:05Z</dcterms:created>
  <dcterms:modified xsi:type="dcterms:W3CDTF">2016-02-09T15:45:06Z</dcterms:modified>
</cp:coreProperties>
</file>