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МБДОУ «Детский сад №137»</a:t>
            </a:r>
            <a:b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г.Дзержинск. Нижегородская область</a:t>
            </a:r>
            <a:endParaRPr lang="ru-RU" sz="28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142875" y="2420889"/>
            <a:ext cx="8858250" cy="1440160"/>
          </a:xfrm>
        </p:spPr>
        <p:txBody>
          <a:bodyPr>
            <a:normAutofit fontScale="25000" lnSpcReduction="20000"/>
          </a:bodyPr>
          <a:lstStyle/>
          <a:p>
            <a:pPr algn="ctr">
              <a:buFontTx/>
              <a:buNone/>
              <a:defRPr/>
            </a:pPr>
            <a:r>
              <a:rPr lang="ru-RU" sz="11200" b="1" dirty="0" smtClean="0">
                <a:solidFill>
                  <a:schemeClr val="bg2">
                    <a:lumMod val="25000"/>
                  </a:schemeClr>
                </a:solidFill>
              </a:rPr>
              <a:t>Отчёт о проделанной работе по проекту </a:t>
            </a:r>
          </a:p>
          <a:p>
            <a:pPr algn="ctr">
              <a:buFontTx/>
              <a:buNone/>
              <a:defRPr/>
            </a:pPr>
            <a:r>
              <a:rPr lang="ru-RU" sz="11200" b="1" dirty="0" smtClean="0">
                <a:solidFill>
                  <a:schemeClr val="bg2">
                    <a:lumMod val="25000"/>
                  </a:schemeClr>
                </a:solidFill>
              </a:rPr>
              <a:t>«Витамины – помощники здоровью»</a:t>
            </a:r>
          </a:p>
          <a:p>
            <a:pPr algn="ctr">
              <a:buFontTx/>
              <a:buNone/>
              <a:defRPr/>
            </a:pPr>
            <a:r>
              <a:rPr lang="ru-RU" sz="11200" b="1" dirty="0" smtClean="0">
                <a:solidFill>
                  <a:schemeClr val="bg2">
                    <a:lumMod val="25000"/>
                  </a:schemeClr>
                </a:solidFill>
              </a:rPr>
              <a:t>Средняя группа</a:t>
            </a:r>
          </a:p>
          <a:p>
            <a:pPr algn="ctr">
              <a:buFontTx/>
              <a:buNone/>
              <a:defRPr/>
            </a:pPr>
            <a:endParaRPr lang="ru-RU" sz="11200" dirty="0" smtClean="0">
              <a:solidFill>
                <a:srgbClr val="002060"/>
              </a:solidFill>
            </a:endParaRPr>
          </a:p>
          <a:p>
            <a:pPr algn="ctr">
              <a:buFontTx/>
              <a:buNone/>
              <a:defRPr/>
            </a:pPr>
            <a:endParaRPr lang="ru-RU" dirty="0" smtClean="0">
              <a:solidFill>
                <a:srgbClr val="002060"/>
              </a:solidFill>
            </a:endParaRPr>
          </a:p>
          <a:p>
            <a:pPr algn="ctr">
              <a:buFontTx/>
              <a:buNone/>
              <a:defRPr/>
            </a:pPr>
            <a:endParaRPr lang="ru-RU" dirty="0" smtClean="0">
              <a:solidFill>
                <a:srgbClr val="002060"/>
              </a:solidFill>
            </a:endParaRPr>
          </a:p>
          <a:p>
            <a:pPr>
              <a:buFontTx/>
              <a:buNone/>
              <a:defRPr/>
            </a:pPr>
            <a:endParaRPr lang="ru-RU" dirty="0" smtClean="0">
              <a:solidFill>
                <a:srgbClr val="0070C0"/>
              </a:solidFill>
            </a:endParaRPr>
          </a:p>
          <a:p>
            <a:pPr algn="ctr">
              <a:buFontTx/>
              <a:buNone/>
              <a:defRPr/>
            </a:pPr>
            <a:r>
              <a:rPr lang="ru-RU" dirty="0" smtClean="0">
                <a:solidFill>
                  <a:srgbClr val="7030A0"/>
                </a:solidFill>
              </a:rPr>
              <a:t>                        </a:t>
            </a:r>
          </a:p>
        </p:txBody>
      </p:sp>
      <p:sp>
        <p:nvSpPr>
          <p:cNvPr id="3076" name="Прямоугольник 2"/>
          <p:cNvSpPr>
            <a:spLocks noChangeArrowheads="1"/>
          </p:cNvSpPr>
          <p:nvPr/>
        </p:nvSpPr>
        <p:spPr bwMode="auto">
          <a:xfrm>
            <a:off x="4295775" y="5013175"/>
            <a:ext cx="4572000" cy="1330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Подготовила воспитатель </a:t>
            </a:r>
            <a:r>
              <a:rPr lang="en-US" altLang="ru-RU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КК:                  </a:t>
            </a:r>
            <a:r>
              <a:rPr lang="ru-RU" altLang="ru-RU" dirty="0" err="1" smtClean="0">
                <a:latin typeface="Times New Roman" pitchFamily="18" charset="0"/>
                <a:cs typeface="Times New Roman" pitchFamily="18" charset="0"/>
              </a:rPr>
              <a:t>Пущиенко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Наталья </a:t>
            </a:r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Валерьевна</a:t>
            </a:r>
            <a:endParaRPr lang="ru-RU" altLang="ru-RU" sz="1400" dirty="0">
              <a:latin typeface="Calibri" pitchFamily="34" charset="0"/>
              <a:cs typeface="Calibri" pitchFamily="34" charset="0"/>
            </a:endParaRPr>
          </a:p>
          <a:p>
            <a:pPr algn="r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altLang="ru-RU" sz="14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250825" y="404813"/>
            <a:ext cx="8750300" cy="6167437"/>
          </a:xfrm>
        </p:spPr>
        <p:txBody>
          <a:bodyPr>
            <a:normAutofit fontScale="92500" lnSpcReduction="10000"/>
          </a:bodyPr>
          <a:lstStyle/>
          <a:p>
            <a:pPr algn="ctr">
              <a:buFontTx/>
              <a:buNone/>
              <a:defRPr/>
            </a:pPr>
            <a:r>
              <a:rPr lang="ru-RU" sz="2400" b="1" i="1" dirty="0" smtClean="0"/>
              <a:t>Отчёт о проделанной работе</a:t>
            </a:r>
          </a:p>
          <a:p>
            <a:pPr algn="ctr">
              <a:buFontTx/>
              <a:buNone/>
              <a:defRPr/>
            </a:pPr>
            <a:endParaRPr lang="ru-RU" sz="2400" i="1" dirty="0" smtClean="0"/>
          </a:p>
          <a:p>
            <a:pPr algn="ctr">
              <a:buFontTx/>
              <a:buNone/>
              <a:defRPr/>
            </a:pPr>
            <a:r>
              <a:rPr lang="ru-RU" sz="2400" b="1" i="1" dirty="0" smtClean="0"/>
              <a:t>Тип проекта: творческий, краткосрочный </a:t>
            </a:r>
          </a:p>
          <a:p>
            <a:pPr algn="ctr">
              <a:buFontTx/>
              <a:buNone/>
              <a:defRPr/>
            </a:pPr>
            <a:r>
              <a:rPr lang="ru-RU" sz="2400" b="1" i="1" dirty="0" smtClean="0"/>
              <a:t>одна неделя с 30.01. по 03.02.2017</a:t>
            </a:r>
          </a:p>
          <a:p>
            <a:r>
              <a:rPr lang="ru-RU" sz="2400" dirty="0" smtClean="0"/>
              <a:t>Именно в дошкольном возрасте важно сформировать у детей правильное представление о здоровом питании, способствовать пониманию того, что здоровое питание должно являться неотъемлемой частью повседневной жизни. Без преувеличения можно сказать, что правильное питание – это залог хорошего самочувствия, работоспособности, активной деятельности, отличного настроения, важнейшее и непременное условие нашего здоровья и долголетия.</a:t>
            </a:r>
          </a:p>
          <a:p>
            <a:r>
              <a:rPr lang="ru-RU" sz="2400" dirty="0" smtClean="0"/>
              <a:t>Мы постоянно ищем все новые и новые способы позаботиться о своем здоровье, и в этом поиске забываем о самых простых и естественных вещах: необходимость обратить пристальное внимание детей и родителей на свое питание. Пересмотреть некоторые взгляды в этом направлении явилась основной причиной создания нашего проекта. </a:t>
            </a:r>
            <a:br>
              <a:rPr lang="ru-RU" sz="2400" dirty="0" smtClean="0"/>
            </a:br>
            <a:endParaRPr lang="ru-RU" sz="2400" dirty="0" smtClean="0"/>
          </a:p>
          <a:p>
            <a:pPr>
              <a:buFontTx/>
              <a:buNone/>
              <a:defRPr/>
            </a:pPr>
            <a:endParaRPr lang="ru-RU" sz="2400" i="1" dirty="0" smtClean="0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800200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defRPr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/>
            </a:r>
            <a:b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</a:br>
            <a:endParaRPr lang="ru-RU" b="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171" name="Содержимое 9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2400" b="1" i="1" dirty="0" smtClean="0"/>
              <a:t>Результатами проведенной работы являются</a:t>
            </a:r>
          </a:p>
          <a:p>
            <a:pPr algn="ctr">
              <a:buFontTx/>
              <a:buNone/>
            </a:pPr>
            <a:endParaRPr lang="ru-RU" sz="2400" b="1" i="1" dirty="0" smtClean="0"/>
          </a:p>
          <a:p>
            <a:pPr lvl="0"/>
            <a:r>
              <a:rPr lang="ru-RU" sz="2000" dirty="0" smtClean="0"/>
              <a:t>Сформированы навыки здорового образа жизни воспитанников, педагогов и родителей ДОУ.</a:t>
            </a:r>
          </a:p>
          <a:p>
            <a:pPr lvl="0"/>
            <a:r>
              <a:rPr lang="ru-RU" sz="2000" dirty="0" smtClean="0"/>
              <a:t>Разработан цикл НОД по теме проекта.</a:t>
            </a:r>
          </a:p>
          <a:p>
            <a:pPr lvl="0"/>
            <a:r>
              <a:rPr lang="ru-RU" sz="2000" dirty="0" smtClean="0"/>
              <a:t>Составлено перспективное планирование по теме.</a:t>
            </a:r>
          </a:p>
          <a:p>
            <a:pPr lvl="0"/>
            <a:r>
              <a:rPr lang="ru-RU" sz="2000" dirty="0" smtClean="0"/>
              <a:t>Улучшены показатели воспитанников.</a:t>
            </a:r>
          </a:p>
          <a:p>
            <a:pPr lvl="0"/>
            <a:r>
              <a:rPr lang="ru-RU" sz="2000" dirty="0" smtClean="0"/>
              <a:t>Расширились знания о  витаминах.</a:t>
            </a:r>
          </a:p>
          <a:p>
            <a:pPr lvl="0"/>
            <a:r>
              <a:rPr lang="ru-RU" sz="2000" dirty="0" smtClean="0"/>
              <a:t>Использование детьми в активной речи </a:t>
            </a:r>
            <a:r>
              <a:rPr lang="ru-RU" sz="2000" dirty="0" err="1" smtClean="0"/>
              <a:t>потешек</a:t>
            </a:r>
            <a:r>
              <a:rPr lang="ru-RU" sz="2000" dirty="0" smtClean="0"/>
              <a:t>, стихов, считалок, загадок, пословиц о витаминах</a:t>
            </a:r>
            <a:r>
              <a:rPr lang="ru-RU" sz="2400" dirty="0" smtClean="0"/>
              <a:t>.</a:t>
            </a:r>
          </a:p>
          <a:p>
            <a:pPr lvl="0"/>
            <a:endParaRPr lang="ru-RU" sz="2400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ru-RU" sz="2400" b="1" dirty="0" smtClean="0">
              <a:solidFill>
                <a:srgbClr val="CC0066"/>
              </a:solidFill>
            </a:endParaRPr>
          </a:p>
        </p:txBody>
      </p:sp>
      <p:pic>
        <p:nvPicPr>
          <p:cNvPr id="4" name="Рисунок 3" descr="IMG_20170201_1615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4214818"/>
            <a:ext cx="3929122" cy="2643182"/>
          </a:xfrm>
          <a:prstGeom prst="rect">
            <a:avLst/>
          </a:prstGeom>
        </p:spPr>
      </p:pic>
      <p:pic>
        <p:nvPicPr>
          <p:cNvPr id="5" name="Рисунок 4" descr="IMG_20170201_1607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3504" y="4214818"/>
            <a:ext cx="3714744" cy="2643182"/>
          </a:xfrm>
          <a:prstGeom prst="rect">
            <a:avLst/>
          </a:prstGeo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ъект 2"/>
          <p:cNvSpPr>
            <a:spLocks noGrp="1"/>
          </p:cNvSpPr>
          <p:nvPr>
            <p:ph idx="1"/>
          </p:nvPr>
        </p:nvSpPr>
        <p:spPr>
          <a:xfrm>
            <a:off x="251520" y="0"/>
            <a:ext cx="8435280" cy="6858000"/>
          </a:xfrm>
        </p:spPr>
        <p:txBody>
          <a:bodyPr>
            <a:normAutofit/>
          </a:bodyPr>
          <a:lstStyle/>
          <a:p>
            <a:pPr marL="514350" indent="-514350" algn="ctr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None/>
            </a:pPr>
            <a:r>
              <a:rPr lang="ru-RU" altLang="ru-RU" sz="2400" b="1" i="1" dirty="0" smtClean="0">
                <a:latin typeface="Calibri" pitchFamily="34" charset="0"/>
                <a:cs typeface="Calibri" pitchFamily="34" charset="0"/>
              </a:rPr>
              <a:t>Физкультурный досуг 01.02.2017                                          «Витамины - наши друзья»</a:t>
            </a:r>
          </a:p>
          <a:p>
            <a:pPr marL="514350" indent="-514350" algn="ctr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endParaRPr lang="ru-RU" altLang="ru-RU" sz="2800" b="1" dirty="0" smtClean="0">
              <a:latin typeface="Calibri" pitchFamily="34" charset="0"/>
              <a:cs typeface="Calibri" pitchFamily="34" charset="0"/>
            </a:endParaRPr>
          </a:p>
          <a:p>
            <a:pPr marL="514350" indent="-514350" algn="ctr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endParaRPr lang="ru-RU" altLang="ru-RU" sz="2800" b="1" dirty="0" smtClean="0">
              <a:latin typeface="Calibri" pitchFamily="34" charset="0"/>
              <a:cs typeface="Calibri" pitchFamily="34" charset="0"/>
            </a:endParaRPr>
          </a:p>
          <a:p>
            <a:pPr marL="514350" indent="-514350"/>
            <a:endParaRPr lang="ru-RU" altLang="ru-RU" sz="2400" dirty="0" smtClean="0"/>
          </a:p>
        </p:txBody>
      </p:sp>
      <p:pic>
        <p:nvPicPr>
          <p:cNvPr id="3" name="Рисунок 2" descr="IMG_20170201_1615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000108"/>
            <a:ext cx="3214710" cy="3857628"/>
          </a:xfrm>
          <a:prstGeom prst="rect">
            <a:avLst/>
          </a:prstGeom>
        </p:spPr>
      </p:pic>
      <p:pic>
        <p:nvPicPr>
          <p:cNvPr id="5" name="Рисунок 4" descr="IMG_20170201_16074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43622" y="1000108"/>
            <a:ext cx="3000378" cy="3786214"/>
          </a:xfrm>
          <a:prstGeom prst="rect">
            <a:avLst/>
          </a:prstGeom>
        </p:spPr>
      </p:pic>
      <p:pic>
        <p:nvPicPr>
          <p:cNvPr id="7" name="Рисунок 6" descr="IMG_20170201_16214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28992" y="1142984"/>
            <a:ext cx="2571768" cy="3429000"/>
          </a:xfrm>
          <a:prstGeom prst="rect">
            <a:avLst/>
          </a:prstGeom>
        </p:spPr>
      </p:pic>
      <p:pic>
        <p:nvPicPr>
          <p:cNvPr id="8" name="Рисунок 7" descr="IMG_20170201_16081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00298" y="4000504"/>
            <a:ext cx="4500594" cy="2857496"/>
          </a:xfrm>
          <a:prstGeom prst="rect">
            <a:avLst/>
          </a:prstGeo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57167"/>
            <a:ext cx="8229600" cy="6072230"/>
          </a:xfrm>
        </p:spPr>
        <p:txBody>
          <a:bodyPr/>
          <a:lstStyle/>
          <a:p>
            <a:pPr marL="514350" indent="-514350" algn="ctr">
              <a:buFontTx/>
              <a:buNone/>
              <a:defRPr/>
            </a:pPr>
            <a:r>
              <a:rPr lang="ru-RU" b="1" i="1" dirty="0" smtClean="0"/>
              <a:t>Посадка лука 02.02.2017</a:t>
            </a:r>
            <a:endParaRPr lang="ru-RU" b="1" i="1" dirty="0"/>
          </a:p>
          <a:p>
            <a:pPr>
              <a:defRPr/>
            </a:pPr>
            <a:endParaRPr lang="ru-RU" dirty="0"/>
          </a:p>
        </p:txBody>
      </p:sp>
      <p:pic>
        <p:nvPicPr>
          <p:cNvPr id="6" name="Рисунок 5" descr="IMG_20170206_07404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57884" y="2571744"/>
            <a:ext cx="3286116" cy="4286256"/>
          </a:xfrm>
          <a:prstGeom prst="rect">
            <a:avLst/>
          </a:prstGeom>
        </p:spPr>
      </p:pic>
      <p:pic>
        <p:nvPicPr>
          <p:cNvPr id="7" name="Рисунок 6" descr="IMG_20170206_07313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3929066"/>
            <a:ext cx="3571900" cy="2714620"/>
          </a:xfrm>
          <a:prstGeom prst="rect">
            <a:avLst/>
          </a:prstGeom>
        </p:spPr>
      </p:pic>
      <p:pic>
        <p:nvPicPr>
          <p:cNvPr id="9" name="Рисунок 8" descr="IMG_20170206_07342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43372" y="1071546"/>
            <a:ext cx="2928958" cy="4071966"/>
          </a:xfrm>
          <a:prstGeom prst="rect">
            <a:avLst/>
          </a:prstGeom>
        </p:spPr>
      </p:pic>
      <p:pic>
        <p:nvPicPr>
          <p:cNvPr id="12" name="Рисунок 11" descr="IMG_20170206_07281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4282" y="1142984"/>
            <a:ext cx="3571900" cy="2643182"/>
          </a:xfrm>
          <a:prstGeom prst="rect">
            <a:avLst/>
          </a:prstGeo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Содержимое 2"/>
          <p:cNvSpPr>
            <a:spLocks noGrp="1"/>
          </p:cNvSpPr>
          <p:nvPr>
            <p:ph idx="4294967295"/>
          </p:nvPr>
        </p:nvSpPr>
        <p:spPr>
          <a:xfrm>
            <a:off x="0" y="285750"/>
            <a:ext cx="8715375" cy="7246938"/>
          </a:xfrm>
        </p:spPr>
        <p:txBody>
          <a:bodyPr/>
          <a:lstStyle/>
          <a:p>
            <a:pPr algn="ctr">
              <a:buFontTx/>
              <a:buNone/>
              <a:defRPr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     </a:t>
            </a:r>
            <a:r>
              <a:rPr lang="ru-RU" i="1" dirty="0" smtClean="0">
                <a:solidFill>
                  <a:srgbClr val="0070C0"/>
                </a:solidFill>
              </a:rPr>
              <a:t>  </a:t>
            </a:r>
            <a:r>
              <a:rPr lang="ru-RU" sz="3600" b="1" dirty="0" smtClean="0">
                <a:latin typeface="+mj-lt"/>
              </a:rPr>
              <a:t>Мероприятия с родителями</a:t>
            </a: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:</a:t>
            </a:r>
          </a:p>
          <a:p>
            <a:pPr>
              <a:buFontTx/>
              <a:buNone/>
              <a:defRPr/>
            </a:pPr>
            <a:r>
              <a:rPr lang="ru-RU" sz="3600" b="1" dirty="0" smtClean="0">
                <a:solidFill>
                  <a:srgbClr val="000099"/>
                </a:solidFill>
                <a:latin typeface="+mj-lt"/>
              </a:rPr>
              <a:t>Информация на стенде:</a:t>
            </a:r>
            <a:endParaRPr lang="ru-RU" sz="3600" dirty="0" smtClean="0">
              <a:solidFill>
                <a:srgbClr val="000099"/>
              </a:solidFill>
              <a:latin typeface="+mj-lt"/>
            </a:endParaRPr>
          </a:p>
          <a:p>
            <a:pPr>
              <a:buFontTx/>
              <a:buNone/>
              <a:defRPr/>
            </a:pPr>
            <a:r>
              <a:rPr lang="ru-RU" sz="3600" b="1" i="1" dirty="0" smtClean="0">
                <a:latin typeface="+mj-lt"/>
              </a:rPr>
              <a:t>«</a:t>
            </a:r>
            <a:r>
              <a:rPr lang="ru-RU" sz="2800" b="1" dirty="0" smtClean="0"/>
              <a:t>Витамины - лучшие помощники для здоровья!</a:t>
            </a:r>
            <a:r>
              <a:rPr lang="ru-RU" sz="2800" i="1" dirty="0" smtClean="0">
                <a:latin typeface="+mj-lt"/>
              </a:rPr>
              <a:t>»</a:t>
            </a:r>
          </a:p>
          <a:p>
            <a:pPr>
              <a:buNone/>
              <a:defRPr/>
            </a:pPr>
            <a:r>
              <a:rPr lang="ru-RU" sz="36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Папка</a:t>
            </a:r>
            <a:r>
              <a:rPr lang="ru-RU" sz="3600" b="1" dirty="0" smtClean="0">
                <a:solidFill>
                  <a:srgbClr val="000099"/>
                </a:solidFill>
              </a:rPr>
              <a:t>:</a:t>
            </a:r>
          </a:p>
          <a:p>
            <a:pPr>
              <a:buNone/>
              <a:defRPr/>
            </a:pPr>
            <a:r>
              <a:rPr lang="ru-RU" sz="2800" b="1" dirty="0" smtClean="0"/>
              <a:t>«Таблица содержания витаминов и минералов в продуктах питания»</a:t>
            </a:r>
          </a:p>
          <a:p>
            <a:pPr>
              <a:buNone/>
              <a:defRPr/>
            </a:pPr>
            <a:r>
              <a:rPr lang="ru-RU" sz="3600" b="1" dirty="0" smtClean="0">
                <a:solidFill>
                  <a:srgbClr val="000099"/>
                </a:solidFill>
                <a:latin typeface="+mj-lt"/>
              </a:rPr>
              <a:t>Физкультурный досуг:</a:t>
            </a:r>
          </a:p>
          <a:p>
            <a:pPr>
              <a:buFontTx/>
              <a:buNone/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«Витамины – наши друзья»</a:t>
            </a:r>
          </a:p>
          <a:p>
            <a:pPr marL="19050" indent="0" eaLnBrk="1" hangingPunct="1">
              <a:lnSpc>
                <a:spcPts val="1650"/>
              </a:lnSpc>
              <a:spcBef>
                <a:spcPct val="0"/>
              </a:spcBef>
              <a:spcAft>
                <a:spcPts val="750"/>
              </a:spcAft>
              <a:buFontTx/>
              <a:buNone/>
              <a:defRPr/>
            </a:pPr>
            <a:endParaRPr lang="ru-RU" altLang="ru-RU" sz="3600" dirty="0" smtClean="0">
              <a:solidFill>
                <a:srgbClr val="000000"/>
              </a:solidFill>
              <a:latin typeface="+mj-lt"/>
              <a:cs typeface="Times New Roman" pitchFamily="18" charset="0"/>
            </a:endParaRPr>
          </a:p>
          <a:p>
            <a:pPr>
              <a:buFontTx/>
              <a:buNone/>
              <a:defRPr/>
            </a:pPr>
            <a:endParaRPr lang="ru-RU" i="1" dirty="0" smtClean="0">
              <a:solidFill>
                <a:srgbClr val="0070C0"/>
              </a:solidFill>
            </a:endParaRPr>
          </a:p>
          <a:p>
            <a:pPr>
              <a:buFontTx/>
              <a:buNone/>
              <a:defRPr/>
            </a:pPr>
            <a:endParaRPr lang="ru-RU" i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715436" cy="128586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1" dirty="0" smtClean="0">
                <a:solidFill>
                  <a:schemeClr val="tx1"/>
                </a:solidFill>
              </a:rPr>
              <a:t>Продуктивная деятельность детей</a:t>
            </a:r>
            <a:br>
              <a:rPr lang="ru-RU" sz="3100" b="1" dirty="0" smtClean="0">
                <a:solidFill>
                  <a:schemeClr val="tx1"/>
                </a:solidFill>
              </a:rPr>
            </a:br>
            <a:endParaRPr lang="ru-RU" sz="2700" b="0" i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1071546"/>
            <a:ext cx="8501062" cy="6533918"/>
          </a:xfrm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ru-RU" sz="2400" b="1" dirty="0" smtClean="0"/>
              <a:t>«Рисование» Тема:  «Спелые яблоки» </a:t>
            </a:r>
          </a:p>
          <a:p>
            <a:r>
              <a:rPr lang="ru-RU" sz="2400" b="1" dirty="0" smtClean="0"/>
              <a:t>«Аппликация» Тема: «Фрукты – вкусный компот»</a:t>
            </a:r>
          </a:p>
          <a:p>
            <a:pPr>
              <a:buFontTx/>
              <a:buNone/>
              <a:defRPr/>
            </a:pPr>
            <a:r>
              <a:rPr lang="ru-RU" sz="2800" dirty="0" smtClean="0">
                <a:solidFill>
                  <a:srgbClr val="FF0000"/>
                </a:solidFill>
              </a:rPr>
              <a:t> </a:t>
            </a:r>
            <a:endParaRPr lang="ru-RU" sz="2800" i="1" dirty="0" smtClean="0">
              <a:solidFill>
                <a:srgbClr val="0070C0"/>
              </a:solidFill>
            </a:endParaRPr>
          </a:p>
        </p:txBody>
      </p:sp>
      <p:pic>
        <p:nvPicPr>
          <p:cNvPr id="4" name="Рисунок 3" descr="IMG_20170207_1307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2000240"/>
            <a:ext cx="7929618" cy="4572032"/>
          </a:xfrm>
          <a:prstGeom prst="rect">
            <a:avLst/>
          </a:prstGeo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Выводы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538806"/>
          </a:xfrm>
        </p:spPr>
        <p:txBody>
          <a:bodyPr>
            <a:normAutofit fontScale="25000" lnSpcReduction="20000"/>
          </a:bodyPr>
          <a:lstStyle/>
          <a:p>
            <a:pPr>
              <a:buNone/>
              <a:defRPr/>
            </a:pPr>
            <a:endParaRPr lang="ru-RU" sz="2800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None/>
              <a:defRPr/>
            </a:pPr>
            <a:endParaRPr lang="ru-RU" sz="2800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None/>
              <a:defRPr/>
            </a:pPr>
            <a:endParaRPr lang="ru-RU" sz="2800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just">
              <a:defRPr/>
            </a:pPr>
            <a:r>
              <a:rPr lang="ru-RU" sz="8600" b="1" i="1" dirty="0" smtClean="0">
                <a:solidFill>
                  <a:srgbClr val="0070C0"/>
                </a:solidFill>
              </a:rPr>
              <a:t>     </a:t>
            </a:r>
            <a:r>
              <a:rPr lang="ru-RU" sz="8600" b="1" i="1" dirty="0" smtClean="0"/>
              <a:t>По результатам проекта мы можем сделать вывод, что проблема здорового питания детей заинтересовала наших родителей, большинство из них стало придерживаться основных правил рационального и здорового питания. </a:t>
            </a:r>
          </a:p>
          <a:p>
            <a:pPr algn="just">
              <a:defRPr/>
            </a:pPr>
            <a:r>
              <a:rPr lang="ru-RU" sz="8600" b="1" i="1" dirty="0" smtClean="0"/>
              <a:t>    В результате работы с детьми, при реализации данного проекта, были достигнуты следующие задачи: у детей расширились знания о разнообразии продуктов здорового питания, о полезных свойствах овощей и фруктов, о полезных и вредных продуктах, о пользе молочных продуктов .</a:t>
            </a:r>
          </a:p>
          <a:p>
            <a:pPr algn="just">
              <a:defRPr/>
            </a:pPr>
            <a:r>
              <a:rPr lang="ru-RU" sz="8600" b="1" i="1" dirty="0" smtClean="0"/>
              <a:t>    Дети  узнают овощи и фрукты при помощи анализаторов ( на вкус и запах). Дети умеют применять элементарные правила сервировки стола во время дежурства.</a:t>
            </a:r>
          </a:p>
          <a:p>
            <a:pPr algn="just">
              <a:defRPr/>
            </a:pPr>
            <a:r>
              <a:rPr lang="ru-RU" sz="8600" b="1" i="1" dirty="0" smtClean="0"/>
              <a:t>   Совместное мероприятие для детей и родителей способствовали укреплению взаимоотношений в семьях. Таким образом, мы можем сделать вывод, что работа по данному направлению была успешной.</a:t>
            </a:r>
            <a:endParaRPr lang="ru-RU" sz="8600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</TotalTime>
  <Words>398</Words>
  <PresentationFormat>Экран (4:3)</PresentationFormat>
  <Paragraphs>49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МБДОУ «Детский сад №137» г.Дзержинск. Нижегородская область</vt:lpstr>
      <vt:lpstr>Слайд 2</vt:lpstr>
      <vt:lpstr> </vt:lpstr>
      <vt:lpstr>Слайд 4</vt:lpstr>
      <vt:lpstr>Слайд 5</vt:lpstr>
      <vt:lpstr>Слайд 6</vt:lpstr>
      <vt:lpstr> Продуктивная деятельность детей </vt:lpstr>
      <vt:lpstr>Выводы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«Детский сад №137» г.Дзержинск. Нижегородская область</dc:title>
  <cp:lastModifiedBy>User</cp:lastModifiedBy>
  <cp:revision>3</cp:revision>
  <dcterms:modified xsi:type="dcterms:W3CDTF">2017-02-14T15:47:07Z</dcterms:modified>
</cp:coreProperties>
</file>