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56" r:id="rId3"/>
    <p:sldId id="267" r:id="rId4"/>
    <p:sldId id="258" r:id="rId5"/>
    <p:sldId id="269" r:id="rId6"/>
    <p:sldId id="259" r:id="rId7"/>
    <p:sldId id="270" r:id="rId8"/>
    <p:sldId id="268" r:id="rId9"/>
    <p:sldId id="260" r:id="rId10"/>
    <p:sldId id="272" r:id="rId11"/>
    <p:sldId id="273" r:id="rId12"/>
    <p:sldId id="271" r:id="rId13"/>
    <p:sldId id="274" r:id="rId14"/>
    <p:sldId id="276" r:id="rId15"/>
    <p:sldId id="275" r:id="rId16"/>
    <p:sldId id="277" r:id="rId17"/>
    <p:sldId id="262" r:id="rId18"/>
    <p:sldId id="264" r:id="rId19"/>
    <p:sldId id="26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86" autoAdjust="0"/>
    <p:restoredTop sz="94660"/>
  </p:normalViewPr>
  <p:slideViewPr>
    <p:cSldViewPr>
      <p:cViewPr varScale="1">
        <p:scale>
          <a:sx n="68" d="100"/>
          <a:sy n="68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AppData\Local\Temp\Rar$DRa0.375\audio%20Wuki%206\04_&#1043;&#1083;&#1072;&#1074;&#1072;_3\04%20-%20&#1058;&#1088;&#1077;&#1082;%2037%20%20&#1079;&#1072;&#1076;&#1072;&#1085;&#1080;&#1077;%203%20-%20&#1055;&#1045;&#1057;&#1053;&#1071;%20.mp3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772816"/>
            <a:ext cx="8676456" cy="1829761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«Мой первый открытый урок»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7772400" cy="11997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Болдырева Елена Викторовна</a:t>
            </a:r>
            <a:endParaRPr lang="de-DE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учитель немецкого языка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МАОУ «Гимназия №8»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sz="7200" dirty="0" smtClean="0"/>
              <a:t>Hören</a:t>
            </a:r>
            <a:endParaRPr lang="ru-RU" sz="7200" dirty="0"/>
          </a:p>
        </p:txBody>
      </p:sp>
      <p:pic>
        <p:nvPicPr>
          <p:cNvPr id="3" name="04 - Трек 37  задание 3 - ПЕСНЯ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484784"/>
            <a:ext cx="304800" cy="30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2204864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Jetzt hört ihr ein Gestern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de-DE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Lied.</a:t>
            </a:r>
          </a:p>
          <a:p>
            <a:endParaRPr lang="de-DE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Schreibt bitte die Sätze im Partizip II</a:t>
            </a:r>
            <a:r>
              <a:rPr lang="de-DE" sz="3600" dirty="0" smtClean="0">
                <a:solidFill>
                  <a:srgbClr val="FF0000"/>
                </a:solidFill>
              </a:rPr>
              <a:t>. 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23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Lest bitte!</a:t>
            </a:r>
            <a:br>
              <a:rPr lang="de-DE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268760"/>
            <a:ext cx="60660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Ich habe gestern Fußball gespielt.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772816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Und ich habe gestern im Wald gegrillt.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227687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Ich habe gestern viel gelacht.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2780928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Und ich habe gestern Quatsch gemacht.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3284984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Wir haben getanzt, gemalt und gelacht.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3861048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Und das hat uns allen viel Spaß gemacht.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436510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Ich habe gestern viel gelacht…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900" dirty="0" smtClean="0">
                <a:latin typeface="Aharoni" pitchFamily="2" charset="-79"/>
                <a:cs typeface="Aharoni" pitchFamily="2" charset="-79"/>
              </a:rPr>
              <a:t>Das sind unsere Freunde</a:t>
            </a:r>
            <a:r>
              <a:rPr lang="ru-RU" sz="4900" dirty="0" smtClean="0">
                <a:cs typeface="Aharoni" pitchFamily="2" charset="-79"/>
              </a:rPr>
              <a:t>: </a:t>
            </a:r>
            <a:r>
              <a:rPr lang="de-DE" sz="4900" dirty="0" err="1" smtClean="0">
                <a:latin typeface="Aharoni" pitchFamily="2" charset="-79"/>
                <a:cs typeface="Aharoni" pitchFamily="2" charset="-79"/>
              </a:rPr>
              <a:t>Dascha</a:t>
            </a:r>
            <a:r>
              <a:rPr lang="de-DE" sz="4900" dirty="0" smtClean="0">
                <a:latin typeface="Aharoni" pitchFamily="2" charset="-79"/>
                <a:cs typeface="Aharoni" pitchFamily="2" charset="-79"/>
              </a:rPr>
              <a:t> und Alex</a:t>
            </a:r>
            <a:r>
              <a:rPr lang="de-DE" dirty="0" smtClean="0"/>
              <a:t>.</a:t>
            </a:r>
            <a:endParaRPr lang="ru-RU" dirty="0"/>
          </a:p>
        </p:txBody>
      </p:sp>
      <p:pic>
        <p:nvPicPr>
          <p:cNvPr id="4" name="Рисунок 3" descr="malchik1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50376" y="980728"/>
            <a:ext cx="3693624" cy="5620430"/>
          </a:xfrm>
          <a:prstGeom prst="rect">
            <a:avLst/>
          </a:prstGeom>
        </p:spPr>
      </p:pic>
      <p:pic>
        <p:nvPicPr>
          <p:cNvPr id="5" name="Рисунок 4" descr="79802434-1d48-f688-2a79-00006f7f6bf9_daugh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484784"/>
            <a:ext cx="4153211" cy="5373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260648"/>
            <a:ext cx="784887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Ihr arbeitet jetzt im Paar.</a:t>
            </a:r>
          </a:p>
          <a:p>
            <a:r>
              <a:rPr lang="de-DE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eurem Briefumschlag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(конверт)</a:t>
            </a:r>
            <a:r>
              <a:rPr lang="de-DE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gibt es einige Sätze im Präsens.</a:t>
            </a:r>
          </a:p>
          <a:p>
            <a:endParaRPr lang="de-DE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Ihr müsst diese Sätze im Perfekt schreiben.</a:t>
            </a:r>
          </a:p>
          <a:p>
            <a:r>
              <a:rPr lang="de-DE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Wenn ihr einen Satz im Perfekt geschrieben habt, sollt ihr diesen Satz an die Tafel aufkleben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(приклеить на доску)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8800" dirty="0" smtClean="0">
                <a:solidFill>
                  <a:schemeClr val="tx2">
                    <a:lumMod val="50000"/>
                  </a:schemeClr>
                </a:solidFill>
              </a:rPr>
              <a:t>Wichtig!</a:t>
            </a:r>
            <a:endParaRPr lang="ru-RU" sz="8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28800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B050"/>
                </a:solidFill>
              </a:rPr>
              <a:t>1. </a:t>
            </a:r>
            <a:r>
              <a:rPr lang="de-DE" sz="4800" dirty="0" smtClean="0">
                <a:solidFill>
                  <a:srgbClr val="00B050"/>
                </a:solidFill>
              </a:rPr>
              <a:t>Die Zeit</a:t>
            </a:r>
            <a:r>
              <a:rPr lang="ru-RU" sz="4800" dirty="0" smtClean="0">
                <a:solidFill>
                  <a:srgbClr val="00B050"/>
                </a:solidFill>
              </a:rPr>
              <a:t>: </a:t>
            </a:r>
            <a:r>
              <a:rPr lang="de-DE" sz="4800" dirty="0" smtClean="0">
                <a:solidFill>
                  <a:srgbClr val="FF0000"/>
                </a:solidFill>
              </a:rPr>
              <a:t>10 Minuten</a:t>
            </a:r>
          </a:p>
          <a:p>
            <a:r>
              <a:rPr lang="ru-RU" sz="4800" dirty="0" smtClean="0">
                <a:solidFill>
                  <a:srgbClr val="00B050"/>
                </a:solidFill>
              </a:rPr>
              <a:t>2. </a:t>
            </a:r>
            <a:r>
              <a:rPr lang="de-DE" sz="4800" dirty="0" smtClean="0">
                <a:solidFill>
                  <a:srgbClr val="00B050"/>
                </a:solidFill>
              </a:rPr>
              <a:t>Ihr bekommt </a:t>
            </a:r>
            <a:r>
              <a:rPr lang="de-DE" sz="4800" dirty="0" smtClean="0">
                <a:solidFill>
                  <a:srgbClr val="FF0000"/>
                </a:solidFill>
              </a:rPr>
              <a:t>die Plakette </a:t>
            </a:r>
            <a:r>
              <a:rPr lang="ru-RU" sz="4800" dirty="0" smtClean="0">
                <a:solidFill>
                  <a:srgbClr val="00B050"/>
                </a:solidFill>
              </a:rPr>
              <a:t>(жетон)</a:t>
            </a:r>
            <a:endParaRPr lang="de-DE" sz="4800" dirty="0" smtClean="0">
              <a:solidFill>
                <a:srgbClr val="00B050"/>
              </a:solidFill>
            </a:endParaRPr>
          </a:p>
          <a:p>
            <a:r>
              <a:rPr lang="ru-RU" sz="4800" dirty="0" smtClean="0">
                <a:solidFill>
                  <a:srgbClr val="00B050"/>
                </a:solidFill>
              </a:rPr>
              <a:t>3. </a:t>
            </a:r>
            <a:r>
              <a:rPr lang="de-DE" sz="4800" dirty="0" smtClean="0">
                <a:solidFill>
                  <a:srgbClr val="FF0000"/>
                </a:solidFill>
              </a:rPr>
              <a:t>Richtige Grammatik!</a:t>
            </a:r>
          </a:p>
          <a:p>
            <a:r>
              <a:rPr lang="de-DE" sz="4800" dirty="0" smtClean="0">
                <a:solidFill>
                  <a:srgbClr val="00B050"/>
                </a:solidFill>
              </a:rPr>
              <a:t>4. Symbol </a:t>
            </a:r>
            <a:r>
              <a:rPr lang="ru-RU" sz="4800" dirty="0" smtClean="0">
                <a:solidFill>
                  <a:srgbClr val="00B050"/>
                </a:solidFill>
              </a:rPr>
              <a:t>«</a:t>
            </a:r>
            <a:r>
              <a:rPr lang="de-DE" sz="4800" dirty="0" smtClean="0">
                <a:solidFill>
                  <a:srgbClr val="00B050"/>
                </a:solidFill>
              </a:rPr>
              <a:t>*</a:t>
            </a:r>
            <a:r>
              <a:rPr lang="ru-RU" sz="4800" dirty="0" smtClean="0">
                <a:solidFill>
                  <a:srgbClr val="00B050"/>
                </a:solidFill>
              </a:rPr>
              <a:t>»</a:t>
            </a:r>
            <a:r>
              <a:rPr lang="de-DE" sz="4800" dirty="0" smtClean="0">
                <a:solidFill>
                  <a:srgbClr val="00B050"/>
                </a:solidFill>
              </a:rPr>
              <a:t> bedeutet, dass es</a:t>
            </a:r>
            <a:r>
              <a:rPr lang="de-DE" sz="4800" dirty="0" smtClean="0">
                <a:solidFill>
                  <a:srgbClr val="FF0000"/>
                </a:solidFill>
              </a:rPr>
              <a:t> schwieriger</a:t>
            </a:r>
            <a:r>
              <a:rPr lang="ru-RU" sz="4800" dirty="0" smtClean="0">
                <a:solidFill>
                  <a:srgbClr val="FF0000"/>
                </a:solidFill>
              </a:rPr>
              <a:t> (сложное)</a:t>
            </a:r>
            <a:r>
              <a:rPr lang="de-DE" sz="4800" dirty="0" smtClean="0">
                <a:solidFill>
                  <a:srgbClr val="FF0000"/>
                </a:solidFill>
              </a:rPr>
              <a:t> Satz ist. Ihr bekommt </a:t>
            </a:r>
            <a:r>
              <a:rPr lang="de-DE" sz="4800" u="sng" dirty="0" smtClean="0">
                <a:solidFill>
                  <a:srgbClr val="FF0000"/>
                </a:solidFill>
              </a:rPr>
              <a:t>2 Plaketten</a:t>
            </a:r>
            <a:r>
              <a:rPr lang="de-DE" sz="4800" dirty="0" smtClean="0">
                <a:solidFill>
                  <a:srgbClr val="FF0000"/>
                </a:solidFill>
              </a:rPr>
              <a:t>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96752"/>
            <a:ext cx="820891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de-DE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Um wie viel Uhr stehen die Schüler auf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marL="742950" indent="-742950">
              <a:buAutoNum type="arabicPeriod"/>
            </a:pPr>
            <a:r>
              <a:rPr lang="de-DE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Wann gehen sie ins Gymnasium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742950" indent="-742950">
              <a:buAutoNum type="arabicPeriod"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Was machen sie am Vormittag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de-DE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 Nachmittag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de-DE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der Freizeit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188640"/>
            <a:ext cx="52453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Dimas</a:t>
            </a:r>
            <a:r>
              <a:rPr lang="de-DE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fragen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98480" y="476672"/>
            <a:ext cx="7638630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Sehr gut!!!</a:t>
            </a:r>
          </a:p>
          <a:p>
            <a:pPr algn="ctr"/>
            <a:endParaRPr lang="de-DE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de-DE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Jetzt können wir Dima</a:t>
            </a:r>
          </a:p>
          <a:p>
            <a:pPr algn="ctr"/>
            <a:r>
              <a:rPr lang="de-DE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helfen un</a:t>
            </a:r>
            <a:r>
              <a:rPr lang="de-DE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 richtig </a:t>
            </a:r>
          </a:p>
          <a:p>
            <a:pPr algn="ctr"/>
            <a:r>
              <a:rPr lang="de-DE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die Fragen</a:t>
            </a:r>
          </a:p>
          <a:p>
            <a:pPr algn="ctr"/>
            <a:r>
              <a:rPr lang="de-DE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zu beantworten.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Reflexion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397000"/>
          <a:ext cx="6096000" cy="3983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569035">
                <a:tc>
                  <a:txBody>
                    <a:bodyPr/>
                    <a:lstStyle/>
                    <a:p>
                      <a:r>
                        <a:rPr lang="de-DE" dirty="0" smtClean="0"/>
                        <a:t>Ich lerne Deutsch…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gut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69035">
                <a:tc>
                  <a:txBody>
                    <a:bodyPr/>
                    <a:lstStyle/>
                    <a:p>
                      <a:r>
                        <a:rPr lang="de-DE" dirty="0" smtClean="0"/>
                        <a:t>Ich lese</a:t>
                      </a:r>
                      <a:r>
                        <a:rPr lang="de-DE" baseline="0" dirty="0" smtClean="0"/>
                        <a:t> Deutsch…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nicht besonders gut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69035">
                <a:tc>
                  <a:txBody>
                    <a:bodyPr/>
                    <a:lstStyle/>
                    <a:p>
                      <a:r>
                        <a:rPr lang="de-DE" dirty="0" smtClean="0"/>
                        <a:t>Ich spreche Deutsch…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fleißig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69035">
                <a:tc>
                  <a:txBody>
                    <a:bodyPr/>
                    <a:lstStyle/>
                    <a:p>
                      <a:r>
                        <a:rPr lang="de-DE" dirty="0" smtClean="0"/>
                        <a:t>Ich übersetze Deutsch…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gern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69035">
                <a:tc>
                  <a:txBody>
                    <a:bodyPr/>
                    <a:lstStyle/>
                    <a:p>
                      <a:r>
                        <a:rPr lang="de-DE" dirty="0" smtClean="0"/>
                        <a:t>Ich schreibe Deutsch…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nicht besonders gern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69035">
                <a:tc>
                  <a:txBody>
                    <a:bodyPr/>
                    <a:lstStyle/>
                    <a:p>
                      <a:r>
                        <a:rPr lang="de-DE" dirty="0" smtClean="0"/>
                        <a:t>Ich arbeite</a:t>
                      </a:r>
                      <a:r>
                        <a:rPr lang="de-DE" baseline="0" dirty="0" smtClean="0"/>
                        <a:t> im Perfekt…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schlecht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69035">
                <a:tc>
                  <a:txBody>
                    <a:bodyPr/>
                    <a:lstStyle/>
                    <a:p>
                      <a:r>
                        <a:rPr lang="de-DE" dirty="0" smtClean="0"/>
                        <a:t>Ich höre</a:t>
                      </a:r>
                      <a:r>
                        <a:rPr lang="de-DE" baseline="0" dirty="0" smtClean="0"/>
                        <a:t> Deutsch…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ausgezeichnet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Hausaufgabe.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556792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r>
              <a:rPr lang="de-DE" sz="3200" dirty="0" smtClean="0"/>
              <a:t>Zu Hause </a:t>
            </a:r>
            <a:r>
              <a:rPr lang="de-DE" sz="3200" dirty="0" smtClean="0">
                <a:solidFill>
                  <a:srgbClr val="FF0000"/>
                </a:solidFill>
              </a:rPr>
              <a:t>schreibt</a:t>
            </a:r>
            <a:r>
              <a:rPr lang="de-DE" sz="3200" dirty="0" smtClean="0"/>
              <a:t> ihr einen </a:t>
            </a:r>
            <a:r>
              <a:rPr lang="de-DE" sz="3200" dirty="0" smtClean="0">
                <a:solidFill>
                  <a:srgbClr val="FF0000"/>
                </a:solidFill>
              </a:rPr>
              <a:t>Brief</a:t>
            </a:r>
            <a:r>
              <a:rPr lang="de-DE" sz="3200" dirty="0" smtClean="0"/>
              <a:t>. Das Thema heißt </a:t>
            </a:r>
            <a:r>
              <a:rPr lang="ru-RU" sz="3200" dirty="0" smtClean="0"/>
              <a:t>«</a:t>
            </a:r>
            <a:r>
              <a:rPr lang="de-DE" sz="3200" dirty="0" smtClean="0"/>
              <a:t>Mein Tagesablauf</a:t>
            </a:r>
            <a:r>
              <a:rPr lang="ru-RU" sz="3200" dirty="0" smtClean="0"/>
              <a:t>»</a:t>
            </a:r>
            <a:r>
              <a:rPr lang="de-DE" sz="3200" dirty="0" smtClean="0"/>
              <a:t>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44824"/>
            <a:ext cx="7776863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de-DE" sz="7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Vielen Dank</a:t>
            </a:r>
          </a:p>
          <a:p>
            <a:pPr algn="ctr"/>
            <a:r>
              <a:rPr lang="de-DE" sz="7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für die Aufmerksamkeit!</a:t>
            </a:r>
            <a:endParaRPr lang="ru-RU" sz="7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8000" dirty="0" smtClean="0">
                <a:solidFill>
                  <a:srgbClr val="FF0000"/>
                </a:solidFill>
                <a:latin typeface="Blackadder ITC" pitchFamily="82" charset="0"/>
              </a:rPr>
              <a:t>Brief aus Deutschland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348800"/>
            <a:ext cx="849694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de-DE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Berlin, den</a:t>
            </a:r>
            <a:r>
              <a:rPr lang="ru-RU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15.</a:t>
            </a:r>
            <a:r>
              <a:rPr lang="de-DE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November</a:t>
            </a:r>
          </a:p>
          <a:p>
            <a:pPr algn="just"/>
            <a:r>
              <a:rPr lang="de-DE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Hallo! Ich bin Dima und komme aus Deutschland, aus Berlin. Wisst ihr was über die Freizeit der Schüler in Russland</a:t>
            </a:r>
            <a:r>
              <a:rPr lang="ru-RU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de-DE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Um wie viel Uhr stehen die Schüler auf</a:t>
            </a:r>
            <a:r>
              <a:rPr lang="ru-RU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de-DE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Wann gehen sie ins Gymnasium</a:t>
            </a:r>
            <a:r>
              <a:rPr lang="ru-RU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de-DE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Was machen sie am Vormittag</a:t>
            </a:r>
            <a:r>
              <a:rPr lang="ru-RU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de-DE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Am Nachmittag</a:t>
            </a:r>
            <a:r>
              <a:rPr lang="ru-RU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de-DE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In der Freizeit</a:t>
            </a:r>
            <a:r>
              <a:rPr lang="ru-RU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de-DE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Ich kann nur deutsch sprechen. Schreibt mir bitte auf Deutsch! Ich warte auf die Antwort!</a:t>
            </a:r>
          </a:p>
          <a:p>
            <a:pPr algn="just"/>
            <a:r>
              <a:rPr lang="de-DE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Tschüss</a:t>
            </a:r>
          </a:p>
          <a:p>
            <a:pPr algn="just"/>
            <a:r>
              <a:rPr lang="de-DE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Dima</a:t>
            </a:r>
            <a:endParaRPr lang="ru-RU" sz="3200" b="1" dirty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0"/>
            <a:ext cx="57606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000" dirty="0" smtClean="0">
              <a:solidFill>
                <a:schemeClr val="accent2"/>
              </a:solidFill>
            </a:endParaRPr>
          </a:p>
          <a:p>
            <a:r>
              <a:rPr lang="de-DE" sz="2800" dirty="0" smtClean="0">
                <a:solidFill>
                  <a:srgbClr val="92D050"/>
                </a:solidFill>
              </a:rPr>
              <a:t>a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u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f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s</a:t>
            </a:r>
          </a:p>
          <a:p>
            <a:r>
              <a:rPr lang="de-DE" sz="2800" dirty="0" smtClean="0">
                <a:solidFill>
                  <a:schemeClr val="accent2"/>
                </a:solidFill>
              </a:rPr>
              <a:t>T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e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h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e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n</a:t>
            </a:r>
            <a:endParaRPr lang="ru-RU" sz="2800" dirty="0">
              <a:solidFill>
                <a:srgbClr val="92D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1556792"/>
            <a:ext cx="6480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92D050"/>
                </a:solidFill>
                <a:cs typeface="Times New Roman" pitchFamily="18" charset="0"/>
              </a:rPr>
              <a:t>w</a:t>
            </a:r>
          </a:p>
          <a:p>
            <a:r>
              <a:rPr lang="de-DE" sz="2800" dirty="0" smtClean="0">
                <a:solidFill>
                  <a:srgbClr val="FF0000"/>
                </a:solidFill>
                <a:cs typeface="Times New Roman" pitchFamily="18" charset="0"/>
              </a:rPr>
              <a:t>a</a:t>
            </a:r>
          </a:p>
          <a:p>
            <a:r>
              <a:rPr lang="de-DE" sz="2800" dirty="0" smtClean="0">
                <a:solidFill>
                  <a:srgbClr val="92D050"/>
                </a:solidFill>
                <a:cs typeface="Times New Roman" pitchFamily="18" charset="0"/>
              </a:rPr>
              <a:t>s</a:t>
            </a:r>
          </a:p>
          <a:p>
            <a:r>
              <a:rPr lang="de-DE" sz="2800" dirty="0" smtClean="0">
                <a:solidFill>
                  <a:srgbClr val="92D050"/>
                </a:solidFill>
                <a:cs typeface="Times New Roman" pitchFamily="18" charset="0"/>
              </a:rPr>
              <a:t>c</a:t>
            </a:r>
          </a:p>
          <a:p>
            <a:r>
              <a:rPr lang="de-DE" sz="2800" dirty="0" smtClean="0">
                <a:solidFill>
                  <a:srgbClr val="92D050"/>
                </a:solidFill>
                <a:cs typeface="Times New Roman" pitchFamily="18" charset="0"/>
              </a:rPr>
              <a:t>h</a:t>
            </a:r>
          </a:p>
          <a:p>
            <a:r>
              <a:rPr lang="de-DE" sz="2800" dirty="0" smtClean="0">
                <a:solidFill>
                  <a:srgbClr val="92D050"/>
                </a:solidFill>
                <a:cs typeface="Times New Roman" pitchFamily="18" charset="0"/>
              </a:rPr>
              <a:t>e</a:t>
            </a:r>
          </a:p>
          <a:p>
            <a:r>
              <a:rPr lang="de-DE" sz="2800" dirty="0" smtClean="0">
                <a:solidFill>
                  <a:srgbClr val="92D050"/>
                </a:solidFill>
                <a:cs typeface="Times New Roman" pitchFamily="18" charset="0"/>
              </a:rPr>
              <a:t>m</a:t>
            </a:r>
          </a:p>
          <a:p>
            <a:r>
              <a:rPr lang="de-DE" sz="2800" dirty="0" smtClean="0">
                <a:solidFill>
                  <a:srgbClr val="92D050"/>
                </a:solidFill>
                <a:cs typeface="Times New Roman" pitchFamily="18" charset="0"/>
              </a:rPr>
              <a:t>i</a:t>
            </a:r>
          </a:p>
          <a:p>
            <a:r>
              <a:rPr lang="de-DE" sz="2800" dirty="0" smtClean="0">
                <a:solidFill>
                  <a:srgbClr val="92D050"/>
                </a:solidFill>
                <a:cs typeface="Times New Roman" pitchFamily="18" charset="0"/>
              </a:rPr>
              <a:t>c</a:t>
            </a:r>
          </a:p>
          <a:p>
            <a:r>
              <a:rPr lang="de-DE" sz="2800" dirty="0" smtClean="0">
                <a:solidFill>
                  <a:srgbClr val="92D050"/>
                </a:solidFill>
                <a:cs typeface="Times New Roman" pitchFamily="18" charset="0"/>
              </a:rPr>
              <a:t>h</a:t>
            </a:r>
            <a:endParaRPr lang="ru-RU" sz="2800" dirty="0">
              <a:solidFill>
                <a:srgbClr val="92D050"/>
              </a:solidFill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792" y="2060848"/>
            <a:ext cx="9361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G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y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m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n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a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s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t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i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63888" y="2060848"/>
            <a:ext cx="6480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e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s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s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e</a:t>
            </a:r>
            <a:endParaRPr lang="ru-RU" sz="2800" dirty="0">
              <a:solidFill>
                <a:srgbClr val="92D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9952" y="188640"/>
            <a:ext cx="7200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92D050"/>
                </a:solidFill>
              </a:rPr>
              <a:t>G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y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m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n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a</a:t>
            </a:r>
          </a:p>
          <a:p>
            <a:r>
              <a:rPr lang="de-DE" sz="2800" dirty="0" smtClean="0">
                <a:solidFill>
                  <a:srgbClr val="FF0000"/>
                </a:solidFill>
              </a:rPr>
              <a:t>s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i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u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m</a:t>
            </a:r>
            <a:endParaRPr lang="ru-RU" sz="2800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8024" y="1700808"/>
            <a:ext cx="6480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92D050"/>
                </a:solidFill>
              </a:rPr>
              <a:t>H</a:t>
            </a:r>
          </a:p>
          <a:p>
            <a:r>
              <a:rPr lang="de-DE" sz="2800" dirty="0" smtClean="0">
                <a:solidFill>
                  <a:srgbClr val="FF0000"/>
                </a:solidFill>
              </a:rPr>
              <a:t>a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u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s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e</a:t>
            </a:r>
            <a:endParaRPr lang="ru-RU" sz="2800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4088" y="1772816"/>
            <a:ext cx="432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92D050"/>
                </a:solidFill>
              </a:rPr>
              <a:t>a</a:t>
            </a:r>
          </a:p>
          <a:p>
            <a:r>
              <a:rPr lang="de-DE" sz="2800" dirty="0" smtClean="0">
                <a:solidFill>
                  <a:srgbClr val="FF0000"/>
                </a:solidFill>
              </a:rPr>
              <a:t>b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6136" y="2204864"/>
            <a:ext cx="5760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l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e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s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e</a:t>
            </a:r>
            <a:endParaRPr lang="ru-RU" sz="2800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0192" y="1340768"/>
            <a:ext cx="7920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92D050"/>
                </a:solidFill>
              </a:rPr>
              <a:t>S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t</a:t>
            </a:r>
          </a:p>
          <a:p>
            <a:r>
              <a:rPr lang="de-DE" sz="2800" dirty="0" smtClean="0">
                <a:solidFill>
                  <a:srgbClr val="FF0000"/>
                </a:solidFill>
              </a:rPr>
              <a:t>a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u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b</a:t>
            </a:r>
            <a:endParaRPr lang="ru-RU" sz="2800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4248" y="1772816"/>
            <a:ext cx="7920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92D050"/>
                </a:solidFill>
              </a:rPr>
              <a:t>F</a:t>
            </a:r>
          </a:p>
          <a:p>
            <a:r>
              <a:rPr lang="de-DE" sz="2800" dirty="0" smtClean="0">
                <a:solidFill>
                  <a:srgbClr val="FF0000"/>
                </a:solidFill>
              </a:rPr>
              <a:t>u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ß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b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o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d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e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n</a:t>
            </a:r>
            <a:endParaRPr lang="ru-RU" sz="2800" dirty="0">
              <a:solidFill>
                <a:srgbClr val="92D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36296" y="2204864"/>
            <a:ext cx="7920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f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e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r</a:t>
            </a:r>
          </a:p>
          <a:p>
            <a:r>
              <a:rPr lang="de-DE" sz="2800" dirty="0" smtClean="0">
                <a:solidFill>
                  <a:srgbClr val="92D050"/>
                </a:solidFill>
              </a:rPr>
              <a:t>n</a:t>
            </a:r>
            <a:endParaRPr lang="ru-RU" sz="2800" dirty="0">
              <a:solidFill>
                <a:srgbClr val="92D05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11960" y="260648"/>
            <a:ext cx="52285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Tagesablauf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 spät ist es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170080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full_2971_wie_spt_ist_es_2_seiten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-387424"/>
            <a:ext cx="7992888" cy="7992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332656"/>
            <a:ext cx="792088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Sehr gut!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Dog-Smile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268760"/>
            <a:ext cx="5184576" cy="5207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476672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frühstücken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347864" y="692696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aufstehen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508104" y="188640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sich kämmen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112474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Morgengymnastik machen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372200" y="692696"/>
            <a:ext cx="27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Zähne putzen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1340768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sich anziehen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012160" y="191683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ins Gymnasium gehen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195736" y="1556792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sich waschen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95536" y="213285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mit dem Bus fahren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635896" y="2276872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zu Fuß gehen</a:t>
            </a:r>
            <a:endParaRPr lang="ru-RU" sz="2400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691680" y="2852936"/>
          <a:ext cx="3048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умываться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ехать на автобусе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идти пешком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идти в гимназию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делать зарядку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чистить зубы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одеваться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вставать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завтракать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причесываться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947E-6 L 0.29532 0.186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184 0.03978 L 0.48837 0.14477 " pathEditMode="relative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38483E-6 L 0.16163 0.1935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025E-6 L -0.07466 0.2985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0.00462 L 0.45695 0.4812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2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493 0.04001 L -0.17518 0.57493 " pathEditMode="relative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6716E-6 L 0.13003 0.5432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2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24607E-6 L 0.15364 0.6813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6.84551E-7 L 0.44896 0.790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" y="3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02 0.03377 L -0.07482 0.87303 " pathEditMode="relative" ptsTypes="AA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Eine Turnpause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8760"/>
            <a:ext cx="84604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Mit dem Kopfe nick, nick, nick</a:t>
            </a:r>
            <a:br>
              <a:rPr lang="de-DE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de-DE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Mit dem Finger tick, tick, tick</a:t>
            </a:r>
            <a:br>
              <a:rPr lang="de-DE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de-DE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Mit den Händen klapp, klapp, klapp</a:t>
            </a:r>
            <a:br>
              <a:rPr lang="de-DE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de-DE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Mit den Füßen trapp, trapp, trapp.</a:t>
            </a:r>
            <a:br>
              <a:rPr lang="de-DE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de-DE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Mit dem Kopfe nick, nick, nick</a:t>
            </a:r>
            <a:br>
              <a:rPr lang="de-DE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de-DE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Mit dem Finger tick, tick, tick</a:t>
            </a:r>
            <a:br>
              <a:rPr lang="de-DE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de-DE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Einmal hin, einmal her</a:t>
            </a:r>
            <a:br>
              <a:rPr lang="de-DE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de-DE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Rundherum ist nicht so schwer.</a:t>
            </a: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11824" y="0"/>
            <a:ext cx="932819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Ausgezeichnet!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улыбка-до-ушей-страу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318797"/>
            <a:ext cx="8064896" cy="5539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6600" dirty="0" smtClean="0"/>
              <a:t>Perfekt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772816"/>
            <a:ext cx="22493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haben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2780928"/>
            <a:ext cx="1553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sein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2060848"/>
            <a:ext cx="130415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95005" y="2276872"/>
            <a:ext cx="33489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Partizip II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3861048"/>
            <a:ext cx="8532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/>
              <a:t>Ich wasche mich. </a:t>
            </a:r>
            <a:r>
              <a:rPr lang="ru-RU" sz="3600" dirty="0" smtClean="0"/>
              <a:t>(</a:t>
            </a:r>
            <a:r>
              <a:rPr lang="de-DE" sz="3600" dirty="0" smtClean="0"/>
              <a:t>Präsens</a:t>
            </a:r>
            <a:r>
              <a:rPr lang="ru-RU" sz="3600" dirty="0" smtClean="0"/>
              <a:t>)</a:t>
            </a:r>
            <a:endParaRPr lang="de-DE" sz="3600" dirty="0" smtClean="0"/>
          </a:p>
          <a:p>
            <a:r>
              <a:rPr lang="de-DE" sz="3600" dirty="0" smtClean="0"/>
              <a:t>Ich habe mich gewaschen. </a:t>
            </a:r>
            <a:r>
              <a:rPr lang="ru-RU" sz="3600" dirty="0" smtClean="0"/>
              <a:t>(</a:t>
            </a:r>
            <a:r>
              <a:rPr lang="de-DE" sz="3600" dirty="0" smtClean="0"/>
              <a:t>Perfekt</a:t>
            </a:r>
            <a:r>
              <a:rPr lang="ru-RU" sz="3600" dirty="0" smtClean="0"/>
              <a:t>)</a:t>
            </a:r>
            <a:r>
              <a:rPr lang="de-DE" sz="3600" dirty="0" smtClean="0"/>
              <a:t> 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5301208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/>
              <a:t>Dima wäscht sich. </a:t>
            </a:r>
            <a:r>
              <a:rPr lang="ru-RU" sz="3600" dirty="0" smtClean="0"/>
              <a:t>(</a:t>
            </a:r>
            <a:r>
              <a:rPr lang="de-DE" sz="3600" dirty="0" smtClean="0"/>
              <a:t>Präsens</a:t>
            </a:r>
            <a:r>
              <a:rPr lang="ru-RU" sz="3600" dirty="0" smtClean="0"/>
              <a:t>)</a:t>
            </a:r>
            <a:endParaRPr lang="de-DE" sz="3600" dirty="0" smtClean="0"/>
          </a:p>
          <a:p>
            <a:r>
              <a:rPr lang="de-DE" sz="3600" dirty="0" smtClean="0"/>
              <a:t>           </a:t>
            </a:r>
            <a:r>
              <a:rPr lang="ru-RU" sz="3600" dirty="0" smtClean="0"/>
              <a:t>??? </a:t>
            </a:r>
            <a:r>
              <a:rPr lang="de-DE" sz="3600" dirty="0" smtClean="0"/>
              <a:t>             </a:t>
            </a:r>
            <a:r>
              <a:rPr lang="ru-RU" sz="3600" dirty="0" smtClean="0"/>
              <a:t>(</a:t>
            </a:r>
            <a:r>
              <a:rPr lang="de-DE" sz="3600" dirty="0" smtClean="0"/>
              <a:t>Perfekt</a:t>
            </a:r>
            <a:r>
              <a:rPr lang="ru-RU" sz="3600" dirty="0" smtClean="0"/>
              <a:t>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954</TotalTime>
  <Words>547</Words>
  <Application>Microsoft Office PowerPoint</Application>
  <PresentationFormat>Экран (4:3)</PresentationFormat>
  <Paragraphs>167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«Мой первый открытый урок»</vt:lpstr>
      <vt:lpstr>Brief aus Deutschland</vt:lpstr>
      <vt:lpstr>Слайд 3</vt:lpstr>
      <vt:lpstr>Wie spät ist es?</vt:lpstr>
      <vt:lpstr>Слайд 5</vt:lpstr>
      <vt:lpstr>Слайд 6</vt:lpstr>
      <vt:lpstr>Eine Turnpause</vt:lpstr>
      <vt:lpstr>Слайд 8</vt:lpstr>
      <vt:lpstr>Perfekt</vt:lpstr>
      <vt:lpstr>Hören</vt:lpstr>
      <vt:lpstr>Lest bitte! </vt:lpstr>
      <vt:lpstr>Das sind unsere Freunde: Dascha und Alex.</vt:lpstr>
      <vt:lpstr>Слайд 13</vt:lpstr>
      <vt:lpstr>Wichtig!</vt:lpstr>
      <vt:lpstr>Слайд 15</vt:lpstr>
      <vt:lpstr>Слайд 16</vt:lpstr>
      <vt:lpstr>Reflexion</vt:lpstr>
      <vt:lpstr>Die Hausaufgabe.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 aus Deutschland</dc:title>
  <dc:creator>user</dc:creator>
  <cp:lastModifiedBy>user</cp:lastModifiedBy>
  <cp:revision>8</cp:revision>
  <dcterms:created xsi:type="dcterms:W3CDTF">2016-11-03T05:50:02Z</dcterms:created>
  <dcterms:modified xsi:type="dcterms:W3CDTF">2016-11-17T07:54:23Z</dcterms:modified>
</cp:coreProperties>
</file>