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1" autoAdjust="0"/>
    <p:restoredTop sz="94660"/>
  </p:normalViewPr>
  <p:slideViewPr>
    <p:cSldViewPr>
      <p:cViewPr>
        <p:scale>
          <a:sx n="95" d="100"/>
          <a:sy n="95" d="100"/>
        </p:scale>
        <p:origin x="-8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CB1A5-3029-4DD8-A73F-ED6676187849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F75C0-A7D9-4543-B785-5AD4BEEE02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92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083BA3-ED97-46A9-9584-621723F2E28F}" type="slidenum">
              <a:rPr lang="ru-RU" smtClean="0"/>
              <a:pPr eaLnBrk="1" hangingPunct="1"/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3.jpeg"/><Relationship Id="rId18" Type="http://schemas.openxmlformats.org/officeDocument/2006/relationships/image" Target="../media/image37.gi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2.jpeg"/><Relationship Id="rId17" Type="http://schemas.openxmlformats.org/officeDocument/2006/relationships/image" Target="../media/image9.gif"/><Relationship Id="rId2" Type="http://schemas.openxmlformats.org/officeDocument/2006/relationships/image" Target="../media/image23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8.jpeg"/><Relationship Id="rId4" Type="http://schemas.openxmlformats.org/officeDocument/2006/relationships/image" Target="../media/image25.jpeg"/><Relationship Id="rId9" Type="http://schemas.openxmlformats.org/officeDocument/2006/relationships/image" Target="../media/image6.gif"/><Relationship Id="rId1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jpeg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17.wmf"/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12" Type="http://schemas.openxmlformats.org/officeDocument/2006/relationships/image" Target="../media/image20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wmf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image" Target="../media/image21.jpeg"/><Relationship Id="rId4" Type="http://schemas.openxmlformats.org/officeDocument/2006/relationships/image" Target="../media/image11.wmf"/><Relationship Id="rId9" Type="http://schemas.openxmlformats.org/officeDocument/2006/relationships/image" Target="../media/image19.wmf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638" y="1340768"/>
            <a:ext cx="8420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Century Schoolbook" pitchFamily="18" charset="0"/>
              </a:rPr>
              <a:t>Питание и органы пищеварения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44" name="Group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45980"/>
              </p:ext>
            </p:extLst>
          </p:nvPr>
        </p:nvGraphicFramePr>
        <p:xfrm>
          <a:off x="467544" y="476672"/>
          <a:ext cx="7920038" cy="3006835"/>
        </p:xfrm>
        <a:graphic>
          <a:graphicData uri="http://schemas.openxmlformats.org/drawingml/2006/table">
            <a:tbl>
              <a:tblPr/>
              <a:tblGrid>
                <a:gridCol w="2376488"/>
                <a:gridCol w="431824"/>
                <a:gridCol w="2303438"/>
                <a:gridCol w="433388"/>
                <a:gridCol w="2374900"/>
              </a:tblGrid>
              <a:tr h="6597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Белки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Углеводы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9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74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продуктах животного происхождения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мясе, молоке, сале, в маслянистых растениях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крупах, муке, крахмале, фруктах, овощах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8" name="Line 90"/>
          <p:cNvSpPr>
            <a:spLocks noChangeShapeType="1"/>
          </p:cNvSpPr>
          <p:nvPr/>
        </p:nvSpPr>
        <p:spPr bwMode="auto">
          <a:xfrm>
            <a:off x="1785938" y="12144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9" name="Line 91"/>
          <p:cNvSpPr>
            <a:spLocks noChangeShapeType="1"/>
          </p:cNvSpPr>
          <p:nvPr/>
        </p:nvSpPr>
        <p:spPr bwMode="auto">
          <a:xfrm>
            <a:off x="4613275" y="121761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0" name="Line 92"/>
          <p:cNvSpPr>
            <a:spLocks noChangeShapeType="1"/>
          </p:cNvSpPr>
          <p:nvPr/>
        </p:nvSpPr>
        <p:spPr bwMode="auto">
          <a:xfrm>
            <a:off x="7358063" y="12144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1624" name="Picture 120" descr="10"/>
          <p:cNvPicPr>
            <a:picLocks noChangeAspect="1" noChangeArrowheads="1"/>
          </p:cNvPicPr>
          <p:nvPr/>
        </p:nvPicPr>
        <p:blipFill>
          <a:blip r:embed="rId2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87" y="4838476"/>
            <a:ext cx="1134268" cy="69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5" name="Picture 121" descr="12"/>
          <p:cNvPicPr>
            <a:picLocks noChangeAspect="1" noChangeArrowheads="1"/>
          </p:cNvPicPr>
          <p:nvPr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925" y="5834063"/>
            <a:ext cx="1008063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6" name="Picture 122" descr="13"/>
          <p:cNvPicPr>
            <a:picLocks noChangeAspect="1" noChangeArrowheads="1"/>
          </p:cNvPicPr>
          <p:nvPr/>
        </p:nvPicPr>
        <p:blipFill>
          <a:blip r:embed="rId4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31" y="4098925"/>
            <a:ext cx="93662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7" name="Picture 123" descr="14"/>
          <p:cNvPicPr>
            <a:picLocks noChangeAspect="1" noChangeArrowheads="1"/>
          </p:cNvPicPr>
          <p:nvPr/>
        </p:nvPicPr>
        <p:blipFill>
          <a:blip r:embed="rId5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15" y="5109446"/>
            <a:ext cx="6064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8" name="Picture 124" descr="49"/>
          <p:cNvPicPr>
            <a:picLocks noChangeAspect="1" noChangeArrowheads="1"/>
          </p:cNvPicPr>
          <p:nvPr/>
        </p:nvPicPr>
        <p:blipFill>
          <a:blip r:embed="rId6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1" y="3541755"/>
            <a:ext cx="6477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9" name="Picture 125" descr="47"/>
          <p:cNvPicPr>
            <a:picLocks noChangeAspect="1" noChangeArrowheads="1"/>
          </p:cNvPicPr>
          <p:nvPr/>
        </p:nvPicPr>
        <p:blipFill>
          <a:blip r:embed="rId7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857" y="4537869"/>
            <a:ext cx="11160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0" name="Picture 126" descr="56"/>
          <p:cNvPicPr>
            <a:picLocks noChangeAspect="1" noChangeArrowheads="1"/>
          </p:cNvPicPr>
          <p:nvPr/>
        </p:nvPicPr>
        <p:blipFill>
          <a:blip r:embed="rId8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07" y="5874621"/>
            <a:ext cx="10096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1" name="Picture 127" descr="j0223776"/>
          <p:cNvPicPr>
            <a:picLocks noChangeAspect="1" noChangeArrowheads="1" noCrop="1"/>
          </p:cNvPicPr>
          <p:nvPr/>
        </p:nvPicPr>
        <p:blipFill>
          <a:blip r:embed="rId9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05" y="3552703"/>
            <a:ext cx="1068599" cy="77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4" name="Picture 130" descr="55"/>
          <p:cNvPicPr>
            <a:picLocks noChangeAspect="1" noChangeArrowheads="1"/>
          </p:cNvPicPr>
          <p:nvPr/>
        </p:nvPicPr>
        <p:blipFill>
          <a:blip r:embed="rId10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714750"/>
            <a:ext cx="935037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5" name="Picture 131" descr="45"/>
          <p:cNvPicPr>
            <a:picLocks noChangeAspect="1" noChangeArrowheads="1"/>
          </p:cNvPicPr>
          <p:nvPr/>
        </p:nvPicPr>
        <p:blipFill>
          <a:blip r:embed="rId11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714750"/>
            <a:ext cx="104457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6" name="Picture 132" descr="50"/>
          <p:cNvPicPr>
            <a:picLocks noChangeAspect="1" noChangeArrowheads="1"/>
          </p:cNvPicPr>
          <p:nvPr/>
        </p:nvPicPr>
        <p:blipFill>
          <a:blip r:embed="rId1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4786313"/>
            <a:ext cx="468313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7" name="Picture 133" descr="орех"/>
          <p:cNvPicPr>
            <a:picLocks noChangeAspect="1" noChangeArrowheads="1"/>
          </p:cNvPicPr>
          <p:nvPr/>
        </p:nvPicPr>
        <p:blipFill>
          <a:blip r:embed="rId13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376068"/>
            <a:ext cx="1008062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8" name="Picture 134" descr="орех2"/>
          <p:cNvPicPr>
            <a:picLocks noChangeAspect="1" noChangeArrowheads="1"/>
          </p:cNvPicPr>
          <p:nvPr/>
        </p:nvPicPr>
        <p:blipFill>
          <a:blip r:embed="rId14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513262"/>
            <a:ext cx="8636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5" name="Picture 141" descr="20"/>
          <p:cNvPicPr>
            <a:picLocks noChangeAspect="1" noChangeArrowheads="1"/>
          </p:cNvPicPr>
          <p:nvPr/>
        </p:nvPicPr>
        <p:blipFill>
          <a:blip r:embed="rId15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580" y="4513262"/>
            <a:ext cx="1737316" cy="91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7" name="Picture 143" descr="27"/>
          <p:cNvPicPr>
            <a:picLocks noChangeAspect="1" noChangeArrowheads="1"/>
          </p:cNvPicPr>
          <p:nvPr/>
        </p:nvPicPr>
        <p:blipFill>
          <a:blip r:embed="rId16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412" y="3611837"/>
            <a:ext cx="122396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8" name="Picture 144" descr="j0189212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643313"/>
            <a:ext cx="10461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9" name="Picture 145" descr="j0254480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412" y="5511800"/>
            <a:ext cx="1323975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51" name="Picture 147" descr="48"/>
          <p:cNvPicPr>
            <a:picLocks noChangeAspect="1" noChangeArrowheads="1"/>
          </p:cNvPicPr>
          <p:nvPr/>
        </p:nvPicPr>
        <p:blipFill>
          <a:blip r:embed="rId19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5577288"/>
            <a:ext cx="11525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270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1773238"/>
            <a:ext cx="2374900" cy="423862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Пища должна быть не только полезной, но и красиво выглядеть. Это повышает аппетит.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rgbClr val="993366"/>
              </a:solidFill>
              <a:latin typeface="Comic Sans MS" pitchFamily="66" charset="0"/>
            </a:endParaRPr>
          </a:p>
        </p:txBody>
      </p:sp>
      <p:sp>
        <p:nvSpPr>
          <p:cNvPr id="30728" name="Text Box 15"/>
          <p:cNvSpPr txBox="1">
            <a:spLocks noChangeArrowheads="1"/>
          </p:cNvSpPr>
          <p:nvPr/>
        </p:nvSpPr>
        <p:spPr bwMode="auto">
          <a:xfrm>
            <a:off x="4712568" y="620688"/>
            <a:ext cx="3024188" cy="217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полезная пища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та, которую человек ест с аппетитом. Пища должна быть разнообразной и вкусной.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полезно есть овощи и фрукты.</a:t>
            </a:r>
          </a:p>
        </p:txBody>
      </p:sp>
      <p:sp>
        <p:nvSpPr>
          <p:cNvPr id="30729" name="Text Box 16"/>
          <p:cNvSpPr txBox="1">
            <a:spLocks noChangeArrowheads="1"/>
          </p:cNvSpPr>
          <p:nvPr/>
        </p:nvSpPr>
        <p:spPr bwMode="auto">
          <a:xfrm>
            <a:off x="4166195" y="5553045"/>
            <a:ext cx="3286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Вредная пища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избыток соли, сахара, незнакомая пища.</a:t>
            </a:r>
          </a:p>
        </p:txBody>
      </p:sp>
      <p:sp>
        <p:nvSpPr>
          <p:cNvPr id="2" name="AutoShape 2" descr="&amp;Kcy;&amp;acy;&amp;rcy;&amp;tcy;&amp;icy;&amp;ncy;&amp;kcy;&amp;icy; &amp;pcy;&amp;ocy; &amp;zcy;&amp;acy;&amp;pcy;&amp;rcy;&amp;ocy;&amp;scy;&amp;ucy; &amp;kcy;&amp;rcy;&amp;acy;&amp;scy;&amp;icy;&amp;vcy;&amp;acy;&amp;yacy; &amp;pcy;&amp;icy;&amp;shch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1833995"/>
            <a:ext cx="1828343" cy="182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&amp;Kcy;&amp;acy;&amp;rcy;&amp;tcy;&amp;icy;&amp;ncy;&amp;kcy;&amp;icy; &amp;pcy;&amp;ocy; &amp;zcy;&amp;acy;&amp;pcy;&amp;rcy;&amp;ocy;&amp;scy;&amp;ucy; &amp;ocy;&amp;vcy;&amp;ocy;&amp;shchcy;&amp;icy; &amp;icy; &amp;fcy;&amp;rcy;&amp;ucy;&amp;kcy;&amp;tcy;&amp;y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212" y="2790800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125587"/>
            <a:ext cx="1224136" cy="122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375" y="40050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Принимать еду необходимо в одно и тоже время. </a:t>
            </a:r>
            <a:r>
              <a:rPr lang="ru-RU" sz="1600" dirty="0">
                <a:solidFill>
                  <a:srgbClr val="993366"/>
                </a:solidFill>
                <a:latin typeface="Comic Sans MS" pitchFamily="66" charset="0"/>
              </a:rPr>
              <a:t/>
            </a:r>
            <a:br>
              <a:rPr lang="ru-RU" sz="1600" dirty="0">
                <a:solidFill>
                  <a:srgbClr val="993366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4" name="AutoShape 8" descr="&amp;Kcy;&amp;acy;&amp;rcy;&amp;tcy;&amp;icy;&amp;ncy;&amp;kcy;&amp;icy; &amp;pcy;&amp;ocy; &amp;zcy;&amp;acy;&amp;pcy;&amp;rcy;&amp;ocy;&amp;scy;&amp;ucy; &amp;chcy;&amp;acy;&amp;scy;&amp;ycy; &amp;ocy;&amp;bcy;&amp;iecy;&amp;dcy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80" y="4455698"/>
            <a:ext cx="1677814" cy="165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8287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218488" cy="1571625"/>
          </a:xfrm>
        </p:spPr>
        <p:txBody>
          <a:bodyPr/>
          <a:lstStyle/>
          <a:p>
            <a:pPr algn="l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куда же делась пища, которую вы съели? Что с ней произошло?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На самом деле она лежит в животике, как в сундучке. С нею произошли чудесные превращения. Давайте отправимся открывать тайну исчезновения пищи.</a:t>
            </a:r>
          </a:p>
        </p:txBody>
      </p:sp>
      <p:pic>
        <p:nvPicPr>
          <p:cNvPr id="32772" name="Picture 6" descr="box2790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32004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548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ChangeArrowheads="1"/>
          </p:cNvSpPr>
          <p:nvPr/>
        </p:nvSpPr>
        <p:spPr bwMode="auto">
          <a:xfrm>
            <a:off x="3131840" y="4599397"/>
            <a:ext cx="2000250" cy="1643063"/>
          </a:xfrm>
          <a:prstGeom prst="rect">
            <a:avLst/>
          </a:prstGeom>
          <a:solidFill>
            <a:schemeClr val="bg1"/>
          </a:solidFill>
          <a:ln w="9525">
            <a:solidFill>
              <a:srgbClr val="FF5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795" name="Picture 4" descr="te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6515"/>
            <a:ext cx="20764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2400" i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Зубы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работают как жернова: откусывают перемалывают и пережевывают пищу. Это очень важная работа. 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3131840" y="4682264"/>
            <a:ext cx="20716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забывайте утром и вечером чистить зубы, чтобы сохранить их здоровыми!</a:t>
            </a:r>
          </a:p>
        </p:txBody>
      </p:sp>
      <p:pic>
        <p:nvPicPr>
          <p:cNvPr id="33799" name="Рисунок 1" descr="зу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2477867" cy="314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47075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ChangeArrowheads="1"/>
          </p:cNvSpPr>
          <p:nvPr/>
        </p:nvSpPr>
        <p:spPr bwMode="auto">
          <a:xfrm>
            <a:off x="4286250" y="4357688"/>
            <a:ext cx="4105275" cy="1655762"/>
          </a:xfrm>
          <a:prstGeom prst="rect">
            <a:avLst/>
          </a:prstGeom>
          <a:solidFill>
            <a:schemeClr val="bg1"/>
          </a:solidFill>
          <a:ln w="9525">
            <a:solidFill>
              <a:srgbClr val="FF5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755576" y="1748509"/>
            <a:ext cx="4104456" cy="1500188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Слюна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постоянно выделяется в небольшом количестве и смачивает пищу.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Попробуй, проглоти черствый хлеб. Все горло обдерешь. А если хлеб долго жевать, он хорошо смочится слюной и проглотить его будет нетрудно.</a:t>
            </a: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4357688" y="4500563"/>
            <a:ext cx="3960812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Говорят: все болезни вползают через рот. </a:t>
            </a:r>
          </a:p>
          <a:p>
            <a:pPr eaLnBrk="1" hangingPunct="1">
              <a:spcBef>
                <a:spcPct val="50000"/>
              </a:spcBef>
            </a:pPr>
            <a:r>
              <a:rPr lang="ru-RU" sz="1600"/>
              <a:t>Поэтому нужно мыть руки перед едой и не забывать перед употреблением мыть фрукты и овощи!</a:t>
            </a:r>
          </a:p>
        </p:txBody>
      </p:sp>
      <p:pic>
        <p:nvPicPr>
          <p:cNvPr id="34822" name="Picture 8" descr="wash_h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214563"/>
            <a:ext cx="19621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6658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4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8"/>
          <p:cNvSpPr>
            <a:spLocks noGrp="1" noChangeArrowheads="1"/>
          </p:cNvSpPr>
          <p:nvPr>
            <p:ph type="title"/>
          </p:nvPr>
        </p:nvSpPr>
        <p:spPr>
          <a:xfrm>
            <a:off x="357188" y="500063"/>
            <a:ext cx="8124825" cy="1200150"/>
          </a:xfrm>
          <a:noFill/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перемешивает пищу и продвигает 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её в глотку.</a:t>
            </a:r>
            <a:endParaRPr lang="ru-RU" sz="360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AutoShape 2" descr="&amp;Kcy;&amp;acy;&amp;rcy;&amp;tcy;&amp;icy;&amp;ncy;&amp;kcy;&amp;icy; &amp;pcy;&amp;ocy; &amp;zcy;&amp;acy;&amp;pcy;&amp;rcy;&amp;ocy;&amp;scy;&amp;ucy; &amp;yacy;&amp;zcy;&amp;ycy;&amp;k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96667"/>
            <a:ext cx="3474690" cy="2303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4418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8" descr="87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81716"/>
            <a:ext cx="4071938" cy="354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3873500" y="214313"/>
            <a:ext cx="4913313" cy="164306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latin typeface="Comic Sans MS" pitchFamily="66" charset="0"/>
              </a:rPr>
              <a:t/>
            </a:r>
            <a:br>
              <a:rPr lang="ru-RU" sz="1400" dirty="0" smtClean="0">
                <a:latin typeface="Comic Sans MS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полетела она в маленькую пещерку. Вот такую, как на этом рисунке. По </a:t>
            </a:r>
            <a:r>
              <a:rPr lang="ru-RU" sz="20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пищеводу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пища попала в желудок. </a:t>
            </a:r>
            <a:r>
              <a:rPr lang="ru-RU" sz="20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Желудок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похож на мешок. Этот мешок у каждого человека расположен под ребрами. </a:t>
            </a:r>
          </a:p>
        </p:txBody>
      </p:sp>
      <p:pic>
        <p:nvPicPr>
          <p:cNvPr id="36868" name="Picture 9" descr="ch45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31623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604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214437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latin typeface="Comic Sans MS" pitchFamily="66" charset="0"/>
              </a:rPr>
              <a:t/>
            </a:r>
            <a:br>
              <a:rPr lang="ru-RU" sz="1400" dirty="0" smtClean="0">
                <a:latin typeface="Comic Sans MS" pitchFamily="66" charset="0"/>
              </a:rPr>
            </a:br>
            <a:r>
              <a:rPr lang="ru-RU" sz="1400" dirty="0" smtClean="0">
                <a:latin typeface="Comic Sans MS" pitchFamily="66" charset="0"/>
              </a:rPr>
              <a:t/>
            </a:r>
            <a:br>
              <a:rPr lang="ru-RU" sz="1400" dirty="0" smtClean="0">
                <a:latin typeface="Comic Sans MS" pitchFamily="66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Желудок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своими стенками мнет, растирает и перемешивает пропитанную желудочным соком пищу. Как будто варит ее. Вот и называется этот процесс </a:t>
            </a:r>
            <a:r>
              <a:rPr lang="ru-RU" sz="27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пищеварением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варением пищи.</a:t>
            </a:r>
            <a:r>
              <a:rPr lang="ru-RU" sz="27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4" t="548" b="3452"/>
          <a:stretch>
            <a:fillRect/>
          </a:stretch>
        </p:blipFill>
        <p:spPr bwMode="auto">
          <a:xfrm>
            <a:off x="2123728" y="1795425"/>
            <a:ext cx="45751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475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45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878" y="1844824"/>
            <a:ext cx="3751218" cy="352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>
            <a:extrusionClr>
              <a:schemeClr val="bg1">
                <a:lumMod val="85000"/>
              </a:schemeClr>
            </a:extrusionClr>
          </a:sp3d>
        </p:spPr>
      </p:pic>
      <p:sp>
        <p:nvSpPr>
          <p:cNvPr id="38915" name="Прямоугольник 3"/>
          <p:cNvSpPr>
            <a:spLocks noChangeArrowheads="1"/>
          </p:cNvSpPr>
          <p:nvPr/>
        </p:nvSpPr>
        <p:spPr bwMode="auto">
          <a:xfrm>
            <a:off x="4857750" y="2000250"/>
            <a:ext cx="407193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дальше начинается длинный извилистый коридор кишечника. Он тянется почти на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восемь метров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 Но свёрнут он так плотно, что целиком помещается в животе. Только после того как пища пройдёт этот путь от начала до конца, она превратится в прозрачные растворы, которые может впитать в себя кровь и разнести по всему организму.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932819"/>
            <a:ext cx="333136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Кишечник</a:t>
            </a:r>
          </a:p>
        </p:txBody>
      </p:sp>
    </p:spTree>
    <p:extLst>
      <p:ext uri="{BB962C8B-B14F-4D97-AF65-F5344CB8AC3E}">
        <p14:creationId xmlns:p14="http://schemas.microsoft.com/office/powerpoint/2010/main" val="10213968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>
          <a:xfrm>
            <a:off x="4860032" y="2204864"/>
            <a:ext cx="38989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фабрика-кухня справляется с пищей за 5-6 часов. </a:t>
            </a:r>
          </a:p>
        </p:txBody>
      </p:sp>
      <p:pic>
        <p:nvPicPr>
          <p:cNvPr id="40963" name="Picture 6" descr="2958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3347864" cy="452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1882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419" y="695853"/>
            <a:ext cx="5298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чего человек ест?</a:t>
            </a:r>
            <a:endParaRPr lang="ru-RU" sz="4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mama.ua/media/posts/sovetyi-mame-malenkogo-edo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00808"/>
            <a:ext cx="4381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7992888" cy="108012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Золотые правила питания: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2332038"/>
            <a:ext cx="8229600" cy="4025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Главное – не переедайте.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Ешьте в одно и то же время простую, свежеприготовленную пищу, которая легко усваивается и соответствует потребностям организма.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Тщательно пережевывайте пищу, не спешите глотать.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Мойте фрукты и овощи перед едой.</a:t>
            </a:r>
          </a:p>
        </p:txBody>
      </p:sp>
    </p:spTree>
    <p:extLst>
      <p:ext uri="{BB962C8B-B14F-4D97-AF65-F5344CB8AC3E}">
        <p14:creationId xmlns:p14="http://schemas.microsoft.com/office/powerpoint/2010/main" val="95273288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87624" y="2060848"/>
            <a:ext cx="6264696" cy="1489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Будьте 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172445185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ходить, бегать, прыгать, дышать, смеяться, работать,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жить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нужно принимать пищу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6403" y="4778252"/>
            <a:ext cx="42316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может жить без еды 30-40 дней.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2764" y="275851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свою жизнь каждый человек съедает примерно 50 тонн продуктов. Целый грузовой вагон. </a:t>
            </a:r>
          </a:p>
        </p:txBody>
      </p:sp>
      <p:pic>
        <p:nvPicPr>
          <p:cNvPr id="2052" name="Picture 4" descr="http://dvoye-detey.ru/images/dosug/6/large/podvizhnyye-igry-dlya-dvukh-malenkikh-detey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806" y="500375"/>
            <a:ext cx="2837497" cy="189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upload.wikimedia.org/wikipedia/commons/2/22/%D0%92%D0%B0%D0%B3%D0%BE%D0%BD_%D0%BF%D0%B0%D1%81%D1%81%D0%B0%D0%B6%D0%B8%D1%80%D1%81%D0%BA%D0%B8%D0%B9_%D1%86%D0%B5%D0%BB%D1%8C%D0%BD%D0%BE%D0%BC%D0%B5%D1%82%D0%B0%D0%BB%D0%BB%D0%B8%D1%87%D0%B5%D1%81%D0%BA%D0%B8%D0%B9_%D0%BF%D0%BB%D0%B0%D1%86%D0%BA%D0%B0%D1%80%D1%82%D0%BD%D1%8B%D0%B9_%281%29.jpg"/>
          <p:cNvSpPr>
            <a:spLocks noChangeAspect="1" noChangeArrowheads="1"/>
          </p:cNvSpPr>
          <p:nvPr/>
        </p:nvSpPr>
        <p:spPr bwMode="auto">
          <a:xfrm>
            <a:off x="155575" y="-2293938"/>
            <a:ext cx="7172325" cy="47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48" y="2350192"/>
            <a:ext cx="2616278" cy="183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9" descr="&amp;Kcy;&amp;acy;&amp;rcy;&amp;tcy;&amp;icy;&amp;ncy;&amp;kcy;&amp;icy; &amp;pcy;&amp;ocy; &amp;zcy;&amp;acy;&amp;pcy;&amp;rcy;&amp;ocy;&amp;scy;&amp;ucy; &amp;pcy;&amp;ucy;&amp;scy;&amp;tcy;&amp;acy;&amp;yacy; &amp;tcy;&amp;acy;&amp;rcy;&amp;iecy;&amp;lcy;&amp;k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1" descr="&amp;Kcy;&amp;acy;&amp;rcy;&amp;tcy;&amp;icy;&amp;ncy;&amp;kcy;&amp;icy; &amp;pcy;&amp;ocy; &amp;zcy;&amp;acy;&amp;pcy;&amp;rcy;&amp;ocy;&amp;scy;&amp;ucy; &amp;pcy;&amp;ucy;&amp;scy;&amp;tcy;&amp;acy;&amp;yacy; &amp;tcy;&amp;acy;&amp;rcy;&amp;iecy;&amp;lcy;&amp;kcy;&amp;acy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1" name="Picture 13" descr="http://www.fat-man.ru/wp-content/uploads/2009/08/19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264" y="438642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60965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620688"/>
            <a:ext cx="3075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Вопросы: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556792"/>
            <a:ext cx="54543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endParaRPr lang="ru-RU" dirty="0"/>
          </a:p>
          <a:p>
            <a:pPr algn="ctr" eaLnBrk="0" hangingPunct="0">
              <a:buFontTx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Какая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пища полезная и вредная?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Какие питательные вещества должны содержаться в пище?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пища преобразуется и усваивается нашим организмом?</a:t>
            </a:r>
          </a:p>
          <a:p>
            <a:pPr algn="ctr" eaLnBrk="0" hangingPunct="0">
              <a:buFont typeface="Arial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Какие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участвуют в этом процессе?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09053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014" y="476672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Выберите продукты, которые полезны для вас и разделите на две группы: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003601" y="1744225"/>
            <a:ext cx="28051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200" dirty="0"/>
              <a:t>Полезные продукты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860032" y="1744225"/>
            <a:ext cx="3111500" cy="4365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 dirty="0"/>
              <a:t>Неполезные продукты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3626" y="2828836"/>
            <a:ext cx="75627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Рыба,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Pepsi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кефир,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Fanta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чипсы, геркулес, жирное мясо, подсолнечное масло, торты,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Snickers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морковь, капуста, шоколадные конфеты, яблоки, груши,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хлеб.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7460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27584" y="785813"/>
            <a:ext cx="28051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200" dirty="0"/>
              <a:t>Полезные продукты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286375" y="785813"/>
            <a:ext cx="3111500" cy="4365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 dirty="0"/>
              <a:t>Неполезные продукты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8637" y="1916832"/>
            <a:ext cx="34381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кефир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геркулес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подсолнечное масло  морковь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капуста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груши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хлеб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060848"/>
            <a:ext cx="35101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Pepsi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Fanta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чипсы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жирное мясо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торты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Snickers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шоколадные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</a:p>
        </p:txBody>
      </p:sp>
      <p:pic>
        <p:nvPicPr>
          <p:cNvPr id="6" name="Picture 13" descr="j022377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85" y="5289936"/>
            <a:ext cx="144462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j02237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20086"/>
            <a:ext cx="15843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j023474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29" y="5085184"/>
            <a:ext cx="958784" cy="128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j018921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198976"/>
            <a:ext cx="1638162" cy="119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570849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285875" y="285750"/>
            <a:ext cx="63579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какие две группы можно разделить  эти продукты?</a:t>
            </a:r>
          </a:p>
        </p:txBody>
      </p:sp>
      <p:pic>
        <p:nvPicPr>
          <p:cNvPr id="26627" name="Picture 5" descr="Food0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5762"/>
            <a:ext cx="1529504" cy="10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11" descr="Food07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33" y="3122756"/>
            <a:ext cx="1370434" cy="8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0" descr="Food0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667" y="4852791"/>
            <a:ext cx="1011683" cy="90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9" descr="Food09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471446"/>
            <a:ext cx="18288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parsley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2925275"/>
            <a:ext cx="1470347" cy="14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5" descr="Food07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92" y="4783964"/>
            <a:ext cx="2023174" cy="120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4" descr="Food04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1214438"/>
            <a:ext cx="210820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3" descr="Food00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1453355"/>
            <a:ext cx="18288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12" descr="Food07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87" y="5387958"/>
            <a:ext cx="1516277" cy="89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7" descr="Food06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01" y="3111500"/>
            <a:ext cx="290988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3" descr="3003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856" y="4365904"/>
            <a:ext cx="1733550" cy="1285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8" name="Picture 16" descr="55"/>
          <p:cNvPicPr>
            <a:picLocks noChangeAspect="1" noChangeArrowheads="1"/>
          </p:cNvPicPr>
          <p:nvPr/>
        </p:nvPicPr>
        <p:blipFill>
          <a:blip r:embed="rId1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7" y="4133056"/>
            <a:ext cx="171767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6" descr="carro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4000500"/>
            <a:ext cx="96837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68052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642938" y="285750"/>
            <a:ext cx="2857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растительного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происхождения</a:t>
            </a:r>
          </a:p>
        </p:txBody>
      </p:sp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4857750" y="285750"/>
            <a:ext cx="32146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животного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происхождения </a:t>
            </a:r>
          </a:p>
        </p:txBody>
      </p:sp>
      <p:pic>
        <p:nvPicPr>
          <p:cNvPr id="27652" name="Picture 5" descr="Food0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6" y="1494178"/>
            <a:ext cx="15890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parsley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6" y="3038184"/>
            <a:ext cx="1323958" cy="128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1" descr="Food0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62" y="4714875"/>
            <a:ext cx="13557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5" descr="Food07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00188"/>
            <a:ext cx="151765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0" descr="Food08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571750"/>
            <a:ext cx="14478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9" descr="Food0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394" y="5239147"/>
            <a:ext cx="1447800" cy="10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4" descr="Food04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1214438"/>
            <a:ext cx="210820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7" descr="Food06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422" y="2994025"/>
            <a:ext cx="2674281" cy="81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16" descr="55"/>
          <p:cNvPicPr>
            <a:picLocks noChangeAspect="1" noChangeArrowheads="1"/>
          </p:cNvPicPr>
          <p:nvPr/>
        </p:nvPicPr>
        <p:blipFill>
          <a:blip r:embed="rId10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571625"/>
            <a:ext cx="1717675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Picture 12" descr="Food07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596" y="3865563"/>
            <a:ext cx="1522476" cy="90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2" name="Picture 3" descr="3003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4295774"/>
            <a:ext cx="1733550" cy="1285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3" name="Picture 3" descr="Food00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294" y="5130800"/>
            <a:ext cx="18288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5" name="Picture 6" descr="carro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13" y="4149080"/>
            <a:ext cx="696829" cy="98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10501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49935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Два условия правильного питания:</a:t>
            </a: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 rot="561988">
            <a:off x="2311020" y="1755148"/>
            <a:ext cx="5243513" cy="1846262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10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разнообразие</a:t>
            </a:r>
          </a:p>
        </p:txBody>
      </p:sp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 rot="-519410">
            <a:off x="1421951" y="4158835"/>
            <a:ext cx="4741863" cy="15589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10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умеренность</a:t>
            </a:r>
          </a:p>
        </p:txBody>
      </p:sp>
    </p:spTree>
    <p:extLst>
      <p:ext uri="{BB962C8B-B14F-4D97-AF65-F5344CB8AC3E}">
        <p14:creationId xmlns:p14="http://schemas.microsoft.com/office/powerpoint/2010/main" val="986158506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481</Words>
  <Application>Microsoft Office PowerPoint</Application>
  <PresentationFormat>Экран (4:3)</PresentationFormat>
  <Paragraphs>72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Два условия правильного питания:</vt:lpstr>
      <vt:lpstr>Презентация PowerPoint</vt:lpstr>
      <vt:lpstr>Пища должна быть не только полезной, но и красиво выглядеть. Это повышает аппетит.   </vt:lpstr>
      <vt:lpstr>     Но куда же делась пища, которую вы съели? Что с ней произошло?      На самом деле она лежит в животике, как в сундучке. С нею произошли чудесные превращения. Давайте отправимся открывать тайну исчезновения пищи.</vt:lpstr>
      <vt:lpstr>Зубы работают как жернова: откусывают перемалывают и пережевывают пищу. Это очень важная работа. </vt:lpstr>
      <vt:lpstr>Слюна  постоянно выделяется в небольшом количестве и смачивает пищу.  Попробуй, проглоти черствый хлеб. Все горло обдерешь. А если хлеб долго жевать, он хорошо смочится слюной и проглотить его будет нетрудно.</vt:lpstr>
      <vt:lpstr>Язык перемешивает пищу и продвигает  её в глотку.</vt:lpstr>
      <vt:lpstr> А полетела она в маленькую пещерку. Вот такую, как на этом рисунке. По пищеводу пища попала в желудок. Желудок похож на мешок. Этот мешок у каждого человека расположен под ребрами. </vt:lpstr>
      <vt:lpstr>  Желудок  своими стенками мнет, растирает и перемешивает пропитанную желудочным соком пищу. Как будто варит ее. Вот и называется этот процесс пищеварением - варением пищи.  </vt:lpstr>
      <vt:lpstr>Презентация PowerPoint</vt:lpstr>
      <vt:lpstr>Наша фабрика-кухня справляется с пищей за 5-6 часов. </vt:lpstr>
      <vt:lpstr>Золотые правила питания: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38</cp:revision>
  <dcterms:created xsi:type="dcterms:W3CDTF">2010-02-15T16:49:05Z</dcterms:created>
  <dcterms:modified xsi:type="dcterms:W3CDTF">2016-02-04T12:57:40Z</dcterms:modified>
</cp:coreProperties>
</file>