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7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81" d="100"/>
          <a:sy n="81" d="100"/>
        </p:scale>
        <p:origin x="2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209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63A91-F47B-4ED6-8BA7-EBDD3E1AAD70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44F7E-CC5A-4A2C-8CAF-BBD66830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804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44F7E-CC5A-4A2C-8CAF-BBD66830C26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666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amki-vsem.ru/fon/raznocvetnyj-fon8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mg-fotki.yandex.ru/get/30086/200418627.15e/0_16ef74_4acbfbc4_orig.png" TargetMode="External"/><Relationship Id="rId4" Type="http://schemas.openxmlformats.org/officeDocument/2006/relationships/hyperlink" Target="http://img-fotki.yandex.ru/get/6709/16969765.141/0_74c93_8f7b4ea4_M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115616" y="2143116"/>
            <a:ext cx="7742664" cy="2832315"/>
            <a:chOff x="1115616" y="2146448"/>
            <a:chExt cx="7165477" cy="298368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06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«Сотрудничество семьи и школы – важное условие успешности ученика» 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http://san-group.60kpspb.caduk.ru/images/p28_dr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41659"/>
            <a:ext cx="6624736" cy="409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21062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0070C0"/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70C0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91680" y="548680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Информационные источники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hlinkClick r:id="rId3"/>
              </a:rPr>
              <a:t>Фон</a:t>
            </a:r>
            <a:r>
              <a:rPr lang="ru-RU" sz="2400" dirty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  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hlinkClick r:id="rId4"/>
              </a:rPr>
              <a:t>Уголок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    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hlinkClick r:id="rId5"/>
              </a:rPr>
              <a:t>Декор</a:t>
            </a:r>
            <a:endParaRPr lang="ru-RU" sz="2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/>
          <a:lstStyle/>
          <a:p>
            <a:pPr algn="l" eaLnBrk="1" hangingPunct="1"/>
            <a:r>
              <a:rPr lang="ru-RU" altLang="ru-RU" sz="39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Единство семьи и школы - это</a:t>
            </a:r>
            <a:r>
              <a:rPr lang="ru-RU" altLang="ru-RU" sz="3900" dirty="0">
                <a:solidFill>
                  <a:srgbClr val="002060"/>
                </a:solidFill>
                <a:latin typeface="Monotype Corsiva" panose="03010101010201010101" pitchFamily="66" charset="0"/>
              </a:rPr>
              <a:t> прежде всего их </a:t>
            </a:r>
            <a:r>
              <a:rPr lang="ru-RU" altLang="ru-RU" sz="39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взаимосвязь, </a:t>
            </a:r>
            <a:r>
              <a:rPr lang="ru-RU" altLang="ru-RU" sz="3900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взаимопреемственность</a:t>
            </a:r>
            <a:r>
              <a:rPr lang="ru-RU" altLang="ru-RU" sz="39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br>
              <a:rPr lang="ru-RU" altLang="ru-RU" sz="39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altLang="ru-RU" sz="39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</a:t>
            </a:r>
            <a:r>
              <a:rPr lang="ru-RU" altLang="ru-RU" sz="3900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взаимодополнение</a:t>
            </a:r>
            <a:r>
              <a:rPr lang="ru-RU" altLang="ru-RU" sz="3900" dirty="0">
                <a:solidFill>
                  <a:srgbClr val="002060"/>
                </a:solidFill>
                <a:latin typeface="Monotype Corsiva" panose="03010101010201010101" pitchFamily="66" charset="0"/>
              </a:rPr>
              <a:t>. </a:t>
            </a:r>
            <a:br>
              <a:rPr lang="ru-RU" altLang="ru-RU" sz="39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endParaRPr lang="ru-RU" sz="39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Picture 5" descr="http://al-shdshi.muzkult.ru/img/upload/2296/documents/DSC06778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5908024" cy="4431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388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http://al-shdshi.muzkult.ru/img/upload/2296/documents/DSC06624_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3607" y="404664"/>
            <a:ext cx="7682699" cy="5760640"/>
          </a:xfrm>
          <a:prstGeom prst="rect">
            <a:avLst/>
          </a:prstGeom>
          <a:noFill/>
        </p:spPr>
      </p:pic>
      <p:pic>
        <p:nvPicPr>
          <p:cNvPr id="3074" name="Picture 2" descr="http://al-shdshi.muzkult.ru/img/upload/2296/documents/DSC06548_thum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739282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55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75656" y="1600200"/>
            <a:ext cx="7056784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5400" dirty="0" smtClean="0">
                <a:latin typeface="Monotype Corsiva" panose="03010101010201010101" pitchFamily="66" charset="0"/>
              </a:rPr>
              <a:t>     </a:t>
            </a:r>
            <a:r>
              <a:rPr lang="ru-RU" sz="5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Успех – это умение добиваться поставленных целей, получая от этого удовольствие</a:t>
            </a:r>
            <a:endParaRPr lang="ru-RU" sz="54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01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8064896" cy="612068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b="1" dirty="0" smtClean="0">
                <a:latin typeface="Monotype Corsiva" panose="03010101010201010101" pitchFamily="66" charset="0"/>
              </a:rPr>
              <a:t>       Это </a:t>
            </a:r>
            <a:r>
              <a:rPr lang="ru-RU" sz="3000" b="1" dirty="0">
                <a:latin typeface="Monotype Corsiva" panose="03010101010201010101" pitchFamily="66" charset="0"/>
              </a:rPr>
              <a:t>человек, для которого характерны внутренняя уравновешенность и гармония, согласие с самим собой; это человек, умеющий ладить с окружающими; человек, реализовавший свои способности, умеющий ставить цели и достигать успеха в поставленных задачах.</a:t>
            </a:r>
            <a:endParaRPr lang="ru-RU" sz="3000" dirty="0">
              <a:latin typeface="Monotype Corsiva" panose="03010101010201010101" pitchFamily="66" charset="0"/>
            </a:endParaRPr>
          </a:p>
          <a:p>
            <a:pPr marL="0" indent="0" algn="just">
              <a:buNone/>
            </a:pPr>
            <a:r>
              <a:rPr lang="ru-RU" sz="3000" b="1" dirty="0" smtClean="0">
                <a:latin typeface="Monotype Corsiva" panose="03010101010201010101" pitchFamily="66" charset="0"/>
              </a:rPr>
              <a:t>        Успешный </a:t>
            </a:r>
            <a:r>
              <a:rPr lang="ru-RU" sz="3000" b="1" dirty="0">
                <a:latin typeface="Monotype Corsiva" panose="03010101010201010101" pitchFamily="66" charset="0"/>
              </a:rPr>
              <a:t>ученик счастлив, здоров физически, нравственно и душевно, хорошо учится, получит самое лучшее образование, приобретёт профессию, обеспечивающую материальный достаток и социальный статус, будет счастлив в семейной жизни, окружен верными друзьями, пользуется всеобщим уважением.</a:t>
            </a:r>
            <a:endParaRPr lang="ru-RU" sz="3000" dirty="0">
              <a:latin typeface="Monotype Corsiva" panose="03010101010201010101" pitchFamily="66" charset="0"/>
            </a:endParaRPr>
          </a:p>
          <a:p>
            <a:pPr marL="0" indent="0" algn="just">
              <a:buNone/>
            </a:pPr>
            <a:endParaRPr lang="ru-RU" sz="2800" dirty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44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Преподаватель должен: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145435"/>
          </a:xfrm>
        </p:spPr>
        <p:txBody>
          <a:bodyPr/>
          <a:lstStyle/>
          <a:p>
            <a:pPr marL="0" indent="0">
              <a:buNone/>
            </a:pPr>
            <a:r>
              <a:rPr lang="ru-RU" sz="2600" dirty="0">
                <a:latin typeface="Monotype Corsiva" panose="03010101010201010101" pitchFamily="66" charset="0"/>
              </a:rPr>
              <a:t>1. Чётко управлять учебным процессом.</a:t>
            </a:r>
          </a:p>
          <a:p>
            <a:pPr marL="0" indent="0">
              <a:buNone/>
            </a:pPr>
            <a:r>
              <a:rPr lang="ru-RU" sz="2600" dirty="0">
                <a:latin typeface="Monotype Corsiva" panose="03010101010201010101" pitchFamily="66" charset="0"/>
              </a:rPr>
              <a:t>2. Хорошо знать и любить свой предмет.</a:t>
            </a:r>
          </a:p>
          <a:p>
            <a:pPr marL="0" indent="0">
              <a:buNone/>
            </a:pPr>
            <a:r>
              <a:rPr lang="ru-RU" sz="2600" dirty="0">
                <a:latin typeface="Monotype Corsiva" panose="03010101010201010101" pitchFamily="66" charset="0"/>
              </a:rPr>
              <a:t>3. Уметь терпеть, сдерживаться, не раздражаться, ждать, когда ученики будут делать так, как он планирует. Учить, предпочитая тёплое, человеческое общение с учениками.</a:t>
            </a:r>
          </a:p>
          <a:p>
            <a:pPr marL="0" indent="0">
              <a:buNone/>
            </a:pPr>
            <a:r>
              <a:rPr lang="ru-RU" sz="2600" dirty="0">
                <a:latin typeface="Monotype Corsiva" panose="03010101010201010101" pitchFamily="66" charset="0"/>
              </a:rPr>
              <a:t>4. Быть всегда организованным, собранным, активным, энергичным, подготовленным к работе.</a:t>
            </a:r>
          </a:p>
          <a:p>
            <a:pPr marL="0" indent="0">
              <a:buNone/>
            </a:pPr>
            <a:r>
              <a:rPr lang="ru-RU" sz="2600" dirty="0">
                <a:latin typeface="Monotype Corsiva" panose="03010101010201010101" pitchFamily="66" charset="0"/>
              </a:rPr>
              <a:t>5. Считать своей главной задачей внимание к личности ученика, обеспечение его индивидуального развития, обучения, воспитания.</a:t>
            </a:r>
          </a:p>
          <a:p>
            <a:pPr marL="0" indent="0">
              <a:buNone/>
            </a:pPr>
            <a:r>
              <a:rPr lang="ru-RU" sz="2600" dirty="0">
                <a:latin typeface="Monotype Corsiva" panose="03010101010201010101" pitchFamily="66" charset="0"/>
              </a:rPr>
              <a:t>6. Владеть образовательными технологиями, уметь объяснять, спрашивать, организовывать работу учеников, применяя разные методы.</a:t>
            </a:r>
          </a:p>
          <a:p>
            <a:pPr marL="0" indent="0">
              <a:buNone/>
            </a:pP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98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77809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Родители должны: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5743" y="1340768"/>
            <a:ext cx="7715200" cy="4525963"/>
          </a:xfrm>
        </p:spPr>
        <p:txBody>
          <a:bodyPr/>
          <a:lstStyle/>
          <a:p>
            <a:pPr lvl="0"/>
            <a: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  <a:t>Способность выявить возможности ребёнка.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  <a:t>Умение создавать условия для всестороннего развития личности.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  <a:t>Терпимость к своему ребёнку.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  <a:t>Способность быть примером.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  <a:t>Умение поощрять, корректировать и тактично направлять действия ребёнка.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  <a:t>Быть в контакте с социумом ребёнка (школа, друзья, </a:t>
            </a:r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знакомые и др.)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72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00200"/>
            <a:ext cx="770485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Цель – благо детей, их полноценное и гармоничное развитие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m2-tub-ru.yandex.net/i?id=a3ae6af19ea92f96a5ffc4ad774560d5&amp;n=33&amp;h=215&amp;w=430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2" t="2093" r="22224"/>
          <a:stretch/>
        </p:blipFill>
        <p:spPr bwMode="auto">
          <a:xfrm>
            <a:off x="4975115" y="980728"/>
            <a:ext cx="3744417" cy="336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27584" y="188640"/>
            <a:ext cx="7859216" cy="5937523"/>
          </a:xfrm>
        </p:spPr>
        <p:txBody>
          <a:bodyPr/>
          <a:lstStyle/>
          <a:p>
            <a:r>
              <a:rPr lang="ru-RU" dirty="0">
                <a:latin typeface="Monotype Corsiva" panose="03010101010201010101" pitchFamily="66" charset="0"/>
              </a:rPr>
              <a:t>Возьмите чашу терпения, влейте туда полное </a:t>
            </a: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сердце Любви, </a:t>
            </a:r>
            <a:endParaRPr lang="ru-RU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Бросьте </a:t>
            </a:r>
            <a:r>
              <a:rPr lang="ru-RU" dirty="0">
                <a:latin typeface="Monotype Corsiva" panose="03010101010201010101" pitchFamily="66" charset="0"/>
              </a:rPr>
              <a:t>две пригоршни </a:t>
            </a: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Щедрости,</a:t>
            </a:r>
            <a:r>
              <a:rPr lang="ru-RU" b="1" dirty="0">
                <a:latin typeface="Monotype Corsiva" panose="03010101010201010101" pitchFamily="66" charset="0"/>
              </a:rPr>
              <a:t> </a:t>
            </a:r>
            <a:endParaRPr lang="ru-RU" b="1" dirty="0" smtClean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Плесните </a:t>
            </a:r>
            <a:r>
              <a:rPr lang="ru-RU" dirty="0">
                <a:latin typeface="Monotype Corsiva" panose="03010101010201010101" pitchFamily="66" charset="0"/>
              </a:rPr>
              <a:t>туда же </a:t>
            </a: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Юмора,</a:t>
            </a:r>
            <a:r>
              <a:rPr lang="ru-RU" dirty="0">
                <a:latin typeface="Monotype Corsiva" panose="03010101010201010101" pitchFamily="66" charset="0"/>
              </a:rPr>
              <a:t> </a:t>
            </a:r>
            <a:endParaRPr lang="ru-RU" dirty="0" smtClean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Посыпьте </a:t>
            </a: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Добротой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,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Добавьте </a:t>
            </a:r>
            <a:r>
              <a:rPr lang="ru-RU" dirty="0">
                <a:latin typeface="Monotype Corsiva" panose="03010101010201010101" pitchFamily="66" charset="0"/>
              </a:rPr>
              <a:t>как можно больше 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Веры и Надежды</a:t>
            </a:r>
            <a:r>
              <a:rPr lang="ru-RU" dirty="0" smtClean="0">
                <a:latin typeface="Monotype Corsiva" panose="03010101010201010101" pitchFamily="66" charset="0"/>
              </a:rPr>
              <a:t>,</a:t>
            </a:r>
          </a:p>
          <a:p>
            <a:pPr marL="0" indent="0">
              <a:buNone/>
            </a:pPr>
            <a:endParaRPr lang="ru-RU" dirty="0" smtClean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Всё </a:t>
            </a:r>
            <a:r>
              <a:rPr lang="ru-RU" dirty="0">
                <a:latin typeface="Monotype Corsiva" panose="03010101010201010101" pitchFamily="66" charset="0"/>
              </a:rPr>
              <a:t>хорошо перемешайте. Затем полученный состав положите на отрезок отведенной вам жизни и щедро делитесь со всеми окружающими вас людьми!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55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332</Words>
  <Application>Microsoft Office PowerPoint</Application>
  <PresentationFormat>Экран (4:3)</PresentationFormat>
  <Paragraphs>36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1_Тема Office</vt:lpstr>
      <vt:lpstr>«Сотрудничество семьи и школы – важное условие успешности ученика» </vt:lpstr>
      <vt:lpstr>Единство семьи и школы - это прежде всего их взаимосвязь, взаимопреемственность  и взаимодополнение.  </vt:lpstr>
      <vt:lpstr>Презентация PowerPoint</vt:lpstr>
      <vt:lpstr>Презентация PowerPoint</vt:lpstr>
      <vt:lpstr>Презентация PowerPoint</vt:lpstr>
      <vt:lpstr>Преподаватель должен:</vt:lpstr>
      <vt:lpstr>Родители должны: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Плохотнюк А В</cp:lastModifiedBy>
  <cp:revision>31</cp:revision>
  <dcterms:created xsi:type="dcterms:W3CDTF">2014-07-06T18:18:01Z</dcterms:created>
  <dcterms:modified xsi:type="dcterms:W3CDTF">2017-02-10T04:26:08Z</dcterms:modified>
</cp:coreProperties>
</file>