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4"/>
  </p:notesMasterIdLst>
  <p:sldIdLst>
    <p:sldId id="256" r:id="rId2"/>
    <p:sldId id="257" r:id="rId3"/>
    <p:sldId id="258" r:id="rId4"/>
    <p:sldId id="259" r:id="rId5"/>
    <p:sldId id="260" r:id="rId6"/>
    <p:sldId id="261" r:id="rId7"/>
    <p:sldId id="262" r:id="rId8"/>
    <p:sldId id="263" r:id="rId9"/>
    <p:sldId id="264" r:id="rId10"/>
    <p:sldId id="294" r:id="rId11"/>
    <p:sldId id="266" r:id="rId12"/>
    <p:sldId id="267" r:id="rId13"/>
    <p:sldId id="268" r:id="rId14"/>
    <p:sldId id="269" r:id="rId15"/>
    <p:sldId id="270" r:id="rId16"/>
    <p:sldId id="271" r:id="rId17"/>
    <p:sldId id="272" r:id="rId18"/>
    <p:sldId id="273" r:id="rId19"/>
    <p:sldId id="274" r:id="rId20"/>
    <p:sldId id="277" r:id="rId21"/>
    <p:sldId id="278" r:id="rId22"/>
    <p:sldId id="280" r:id="rId23"/>
    <p:sldId id="281" r:id="rId24"/>
    <p:sldId id="282" r:id="rId25"/>
    <p:sldId id="291" r:id="rId26"/>
    <p:sldId id="283" r:id="rId27"/>
    <p:sldId id="284" r:id="rId28"/>
    <p:sldId id="292" r:id="rId29"/>
    <p:sldId id="286" r:id="rId30"/>
    <p:sldId id="287" r:id="rId31"/>
    <p:sldId id="289" r:id="rId32"/>
    <p:sldId id="293" r:id="rId3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showAnimation="0" useTimings="0">
    <p:present/>
    <p:sldRg st="1" end="31"/>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932" autoAdjust="0"/>
    <p:restoredTop sz="94660"/>
  </p:normalViewPr>
  <p:slideViewPr>
    <p:cSldViewPr>
      <p:cViewPr varScale="1">
        <p:scale>
          <a:sx n="70" d="100"/>
          <a:sy n="70" d="100"/>
        </p:scale>
        <p:origin x="-90" y="-82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7032"/>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C212256-E981-4CCF-B399-5F0AC5CE0AA3}" type="datetimeFigureOut">
              <a:rPr lang="ru-RU" smtClean="0"/>
              <a:t>14.02.2017</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6F448A3-1726-47D3-8580-4E60E956F31F}" type="slidenum">
              <a:rPr lang="ru-RU" smtClean="0"/>
              <a:t>‹#›</a:t>
            </a:fld>
            <a:endParaRPr lang="ru-RU"/>
          </a:p>
        </p:txBody>
      </p:sp>
    </p:spTree>
    <p:extLst>
      <p:ext uri="{BB962C8B-B14F-4D97-AF65-F5344CB8AC3E}">
        <p14:creationId xmlns:p14="http://schemas.microsoft.com/office/powerpoint/2010/main" val="33148519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B6F448A3-1726-47D3-8580-4E60E956F31F}" type="slidenum">
              <a:rPr lang="ru-RU" smtClean="0"/>
              <a:t>19</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196C478A-A9DB-4D84-B483-37BD2C6218B5}" type="datetimeFigureOut">
              <a:rPr lang="ru-RU" smtClean="0"/>
              <a:pPr/>
              <a:t>14.02.2017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3EE7198-B2C1-4054-8C1F-60C039652275}" type="slidenum">
              <a:rPr lang="ru-RU" smtClean="0"/>
              <a:pPr/>
              <a:t>‹#›</a:t>
            </a:fld>
            <a:endParaRPr lang="ru-RU"/>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196C478A-A9DB-4D84-B483-37BD2C6218B5}" type="datetimeFigureOut">
              <a:rPr lang="ru-RU" smtClean="0"/>
              <a:pPr/>
              <a:t>14.02.2017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3EE7198-B2C1-4054-8C1F-60C039652275}"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ru-RU" smtClean="0"/>
              <a:t>Образец заголовка</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196C478A-A9DB-4D84-B483-37BD2C6218B5}" type="datetimeFigureOut">
              <a:rPr lang="ru-RU" smtClean="0"/>
              <a:pPr/>
              <a:t>14.02.2017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3EE7198-B2C1-4054-8C1F-60C039652275}"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196C478A-A9DB-4D84-B483-37BD2C6218B5}" type="datetimeFigureOut">
              <a:rPr lang="ru-RU" smtClean="0"/>
              <a:pPr/>
              <a:t>14.02.2017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3EE7198-B2C1-4054-8C1F-60C039652275}" type="slidenum">
              <a:rPr lang="ru-RU" smtClean="0"/>
              <a:pPr/>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196C478A-A9DB-4D84-B483-37BD2C6218B5}" type="datetimeFigureOut">
              <a:rPr lang="ru-RU" smtClean="0"/>
              <a:pPr/>
              <a:t>14.02.2017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3EE7198-B2C1-4054-8C1F-60C039652275}"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196C478A-A9DB-4D84-B483-37BD2C6218B5}" type="datetimeFigureOut">
              <a:rPr lang="ru-RU" smtClean="0"/>
              <a:pPr/>
              <a:t>14.02.2017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93EE7198-B2C1-4054-8C1F-60C039652275}" type="slidenum">
              <a:rPr lang="ru-RU" smtClean="0"/>
              <a:pPr/>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ru-RU" smtClean="0"/>
              <a:t>Образец текста</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196C478A-A9DB-4D84-B483-37BD2C6218B5}" type="datetimeFigureOut">
              <a:rPr lang="ru-RU" smtClean="0"/>
              <a:pPr/>
              <a:t>14.02.2017</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93EE7198-B2C1-4054-8C1F-60C039652275}" type="slidenum">
              <a:rPr lang="ru-RU" smtClean="0"/>
              <a:pPr/>
              <a:t>‹#›</a:t>
            </a:fld>
            <a:endParaRPr lang="ru-RU"/>
          </a:p>
        </p:txBody>
      </p:sp>
      <p:sp>
        <p:nvSpPr>
          <p:cNvPr id="10" name="Title 9"/>
          <p:cNvSpPr>
            <a:spLocks noGrp="1"/>
          </p:cNvSpPr>
          <p:nvPr>
            <p:ph type="title"/>
          </p:nvPr>
        </p:nvSpPr>
        <p:spPr/>
        <p:txBody>
          <a:body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196C478A-A9DB-4D84-B483-37BD2C6218B5}" type="datetimeFigureOut">
              <a:rPr lang="ru-RU" smtClean="0"/>
              <a:pPr/>
              <a:t>14.02.2017</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93EE7198-B2C1-4054-8C1F-60C039652275}"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96C478A-A9DB-4D84-B483-37BD2C6218B5}" type="datetimeFigureOut">
              <a:rPr lang="ru-RU" smtClean="0"/>
              <a:pPr/>
              <a:t>14.02.2017</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93EE7198-B2C1-4054-8C1F-60C039652275}"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196C478A-A9DB-4D84-B483-37BD2C6218B5}" type="datetimeFigureOut">
              <a:rPr lang="ru-RU" smtClean="0"/>
              <a:pPr/>
              <a:t>14.02.2017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93EE7198-B2C1-4054-8C1F-60C039652275}"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196C478A-A9DB-4D84-B483-37BD2C6218B5}" type="datetimeFigureOut">
              <a:rPr lang="ru-RU" smtClean="0"/>
              <a:pPr/>
              <a:t>14.02.2017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93EE7198-B2C1-4054-8C1F-60C039652275}" type="slidenum">
              <a:rPr lang="ru-RU" smtClean="0"/>
              <a:pPr/>
              <a:t>‹#›</a:t>
            </a:fld>
            <a:endParaRPr lang="ru-RU"/>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196C478A-A9DB-4D84-B483-37BD2C6218B5}" type="datetimeFigureOut">
              <a:rPr lang="ru-RU" smtClean="0"/>
              <a:pPr/>
              <a:t>14.02.2017</a:t>
            </a:fld>
            <a:endParaRPr lang="ru-RU"/>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ru-RU"/>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93EE7198-B2C1-4054-8C1F-60C039652275}"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9.jpeg"/><Relationship Id="rId1" Type="http://schemas.openxmlformats.org/officeDocument/2006/relationships/slideLayout" Target="../slideLayouts/slideLayout7.xml"/><Relationship Id="rId5" Type="http://schemas.microsoft.com/office/2007/relationships/hdphoto" Target="../media/hdphoto3.wdp"/><Relationship Id="rId4" Type="http://schemas.openxmlformats.org/officeDocument/2006/relationships/image" Target="../media/image10.jpeg"/></Relationships>
</file>

<file path=ppt/slides/_rels/slide11.xml.rels><?xml version="1.0" encoding="UTF-8" standalone="yes"?>
<Relationships xmlns="http://schemas.openxmlformats.org/package/2006/relationships"><Relationship Id="rId8" Type="http://schemas.openxmlformats.org/officeDocument/2006/relationships/image" Target="../media/image14.jpeg"/><Relationship Id="rId3" Type="http://schemas.microsoft.com/office/2007/relationships/hdphoto" Target="../media/hdphoto4.wdp"/><Relationship Id="rId7" Type="http://schemas.microsoft.com/office/2007/relationships/hdphoto" Target="../media/hdphoto6.wdp"/><Relationship Id="rId2" Type="http://schemas.openxmlformats.org/officeDocument/2006/relationships/image" Target="../media/image11.jpeg"/><Relationship Id="rId1" Type="http://schemas.openxmlformats.org/officeDocument/2006/relationships/slideLayout" Target="../slideLayouts/slideLayout8.xml"/><Relationship Id="rId6" Type="http://schemas.openxmlformats.org/officeDocument/2006/relationships/image" Target="../media/image13.jpeg"/><Relationship Id="rId5" Type="http://schemas.microsoft.com/office/2007/relationships/hdphoto" Target="../media/hdphoto5.wdp"/><Relationship Id="rId4" Type="http://schemas.openxmlformats.org/officeDocument/2006/relationships/image" Target="../media/image12.jpeg"/><Relationship Id="rId9" Type="http://schemas.microsoft.com/office/2007/relationships/hdphoto" Target="../media/hdphoto7.wdp"/></Relationships>
</file>

<file path=ppt/slides/_rels/slide12.xml.rels><?xml version="1.0" encoding="UTF-8" standalone="yes"?>
<Relationships xmlns="http://schemas.openxmlformats.org/package/2006/relationships"><Relationship Id="rId3" Type="http://schemas.microsoft.com/office/2007/relationships/hdphoto" Target="../media/hdphoto8.wdp"/><Relationship Id="rId2" Type="http://schemas.openxmlformats.org/officeDocument/2006/relationships/image" Target="../media/image15.jpeg"/><Relationship Id="rId1" Type="http://schemas.openxmlformats.org/officeDocument/2006/relationships/slideLayout" Target="../slideLayouts/slideLayout8.xml"/><Relationship Id="rId5" Type="http://schemas.microsoft.com/office/2007/relationships/hdphoto" Target="../media/hdphoto9.wdp"/><Relationship Id="rId4" Type="http://schemas.openxmlformats.org/officeDocument/2006/relationships/image" Target="../media/image16.jpeg"/></Relationships>
</file>

<file path=ppt/slides/_rels/slide13.xml.rels><?xml version="1.0" encoding="UTF-8" standalone="yes"?>
<Relationships xmlns="http://schemas.openxmlformats.org/package/2006/relationships"><Relationship Id="rId3" Type="http://schemas.microsoft.com/office/2007/relationships/hdphoto" Target="../media/hdphoto10.wdp"/><Relationship Id="rId2" Type="http://schemas.openxmlformats.org/officeDocument/2006/relationships/image" Target="../media/image17.jpeg"/><Relationship Id="rId1" Type="http://schemas.openxmlformats.org/officeDocument/2006/relationships/slideLayout" Target="../slideLayouts/slideLayout8.xml"/><Relationship Id="rId5" Type="http://schemas.microsoft.com/office/2007/relationships/hdphoto" Target="../media/hdphoto11.wdp"/><Relationship Id="rId4" Type="http://schemas.openxmlformats.org/officeDocument/2006/relationships/image" Target="../media/image18.jpeg"/></Relationships>
</file>

<file path=ppt/slides/_rels/slide1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8.xml"/><Relationship Id="rId4" Type="http://schemas.openxmlformats.org/officeDocument/2006/relationships/image" Target="../media/image26.jpeg"/></Relationships>
</file>

<file path=ppt/slides/_rels/slide18.xml.rels><?xml version="1.0" encoding="UTF-8" standalone="yes"?>
<Relationships xmlns="http://schemas.openxmlformats.org/package/2006/relationships"><Relationship Id="rId3" Type="http://schemas.microsoft.com/office/2007/relationships/hdphoto" Target="../media/hdphoto12.wdp"/><Relationship Id="rId2" Type="http://schemas.openxmlformats.org/officeDocument/2006/relationships/image" Target="../media/image27.jpeg"/><Relationship Id="rId1" Type="http://schemas.openxmlformats.org/officeDocument/2006/relationships/slideLayout" Target="../slideLayouts/slideLayout8.xml"/><Relationship Id="rId5" Type="http://schemas.microsoft.com/office/2007/relationships/hdphoto" Target="../media/hdphoto13.wdp"/><Relationship Id="rId4" Type="http://schemas.openxmlformats.org/officeDocument/2006/relationships/image" Target="../media/image28.jpeg"/></Relationships>
</file>

<file path=ppt/slides/_rels/slide19.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1.xml"/><Relationship Id="rId1" Type="http://schemas.openxmlformats.org/officeDocument/2006/relationships/slideLayout" Target="../slideLayouts/slideLayout8.xml"/><Relationship Id="rId4" Type="http://schemas.openxmlformats.org/officeDocument/2006/relationships/image" Target="../media/image30.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3" Type="http://schemas.microsoft.com/office/2007/relationships/hdphoto" Target="../media/hdphoto14.wdp"/><Relationship Id="rId2" Type="http://schemas.openxmlformats.org/officeDocument/2006/relationships/image" Target="../media/image36.jpeg"/><Relationship Id="rId1" Type="http://schemas.openxmlformats.org/officeDocument/2006/relationships/slideLayout" Target="../slideLayouts/slideLayout7.xml"/><Relationship Id="rId5" Type="http://schemas.microsoft.com/office/2007/relationships/hdphoto" Target="../media/hdphoto15.wdp"/><Relationship Id="rId4" Type="http://schemas.openxmlformats.org/officeDocument/2006/relationships/image" Target="../media/image37.jpeg"/></Relationships>
</file>

<file path=ppt/slides/_rels/slide29.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8.xml"/><Relationship Id="rId5" Type="http://schemas.openxmlformats.org/officeDocument/2006/relationships/image" Target="../media/image41.jpeg"/><Relationship Id="rId4" Type="http://schemas.openxmlformats.org/officeDocument/2006/relationships/image" Target="../media/image40.jpeg"/></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3" Type="http://schemas.openxmlformats.org/officeDocument/2006/relationships/hyperlink" Target="http://www.detstvo-press.ru/files/big/207.jpg" TargetMode="External"/><Relationship Id="rId2" Type="http://schemas.openxmlformats.org/officeDocument/2006/relationships/hyperlink" Target="http://www.gymnasia93.ru/mdou/images/mdou/dlja_vali.jpg" TargetMode="External"/><Relationship Id="rId1" Type="http://schemas.openxmlformats.org/officeDocument/2006/relationships/slideLayout" Target="../slideLayouts/slideLayout7.xml"/><Relationship Id="rId4" Type="http://schemas.openxmlformats.org/officeDocument/2006/relationships/hyperlink" Target="http://kiksad-24.narod.ru/zdorovie/zariadka.jpg" TargetMode="External"/></Relationships>
</file>

<file path=ppt/slides/_rels/slide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jpe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1619672" y="4797152"/>
            <a:ext cx="7128792" cy="1944216"/>
          </a:xfrm>
        </p:spPr>
        <p:txBody>
          <a:bodyPr>
            <a:normAutofit fontScale="62500" lnSpcReduction="20000"/>
          </a:bodyPr>
          <a:lstStyle/>
          <a:p>
            <a:pPr algn="r"/>
            <a:r>
              <a:rPr lang="ru-RU" sz="3200" b="1" dirty="0" smtClean="0">
                <a:latin typeface="Monotype Corsiva" panose="03010101010201010101" pitchFamily="66" charset="0"/>
              </a:rPr>
              <a:t>Подготовили воспитатели: </a:t>
            </a:r>
          </a:p>
          <a:p>
            <a:pPr algn="r"/>
            <a:r>
              <a:rPr lang="ru-RU" sz="3200" b="1" dirty="0" smtClean="0">
                <a:latin typeface="Monotype Corsiva" panose="03010101010201010101" pitchFamily="66" charset="0"/>
              </a:rPr>
              <a:t>Пшеничнова Ирина Александровна</a:t>
            </a:r>
          </a:p>
          <a:p>
            <a:pPr algn="r"/>
            <a:r>
              <a:rPr lang="ru-RU" sz="3200" b="1" dirty="0" smtClean="0">
                <a:latin typeface="Monotype Corsiva" panose="03010101010201010101" pitchFamily="66" charset="0"/>
              </a:rPr>
              <a:t>Сафронова Мария Владимировна</a:t>
            </a:r>
          </a:p>
          <a:p>
            <a:pPr algn="r"/>
            <a:r>
              <a:rPr lang="ru-RU" sz="3200" b="1" dirty="0" smtClean="0">
                <a:latin typeface="Monotype Corsiva" panose="03010101010201010101" pitchFamily="66" charset="0"/>
              </a:rPr>
              <a:t>МБДОУ «Детский сад </a:t>
            </a:r>
            <a:r>
              <a:rPr lang="ru-RU" sz="3200" b="1" dirty="0">
                <a:latin typeface="Monotype Corsiva" panose="03010101010201010101" pitchFamily="66" charset="0"/>
              </a:rPr>
              <a:t>о</a:t>
            </a:r>
            <a:r>
              <a:rPr lang="ru-RU" sz="3200" b="1" dirty="0" smtClean="0">
                <a:latin typeface="Monotype Corsiva" panose="03010101010201010101" pitchFamily="66" charset="0"/>
              </a:rPr>
              <a:t>бщеразвивающего вида № 196»</a:t>
            </a:r>
          </a:p>
          <a:p>
            <a:pPr algn="ctr"/>
            <a:r>
              <a:rPr lang="ru-RU" sz="2000" b="1" dirty="0" smtClean="0">
                <a:latin typeface="Monotype Corsiva" panose="03010101010201010101" pitchFamily="66" charset="0"/>
              </a:rPr>
              <a:t>Город Иваново  </a:t>
            </a:r>
          </a:p>
          <a:p>
            <a:pPr algn="ctr"/>
            <a:r>
              <a:rPr lang="ru-RU" sz="2000" b="1" dirty="0" smtClean="0">
                <a:latin typeface="Monotype Corsiva" panose="03010101010201010101" pitchFamily="66" charset="0"/>
              </a:rPr>
              <a:t>2015 год</a:t>
            </a:r>
            <a:endParaRPr lang="ru-RU" sz="2000" b="1" dirty="0">
              <a:latin typeface="Monotype Corsiva" panose="03010101010201010101" pitchFamily="66" charset="0"/>
            </a:endParaRPr>
          </a:p>
        </p:txBody>
      </p:sp>
      <p:sp>
        <p:nvSpPr>
          <p:cNvPr id="2" name="Заголовок 1"/>
          <p:cNvSpPr>
            <a:spLocks noGrp="1"/>
          </p:cNvSpPr>
          <p:nvPr>
            <p:ph type="ctrTitle"/>
          </p:nvPr>
        </p:nvSpPr>
        <p:spPr>
          <a:xfrm>
            <a:off x="611560" y="188640"/>
            <a:ext cx="7772400" cy="1470025"/>
          </a:xfrm>
        </p:spPr>
        <p:txBody>
          <a:bodyPr>
            <a:normAutofit fontScale="90000"/>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3600" b="1" spc="50" dirty="0" smtClean="0">
                <a:ln w="11430"/>
                <a:solidFill>
                  <a:srgbClr val="0070C0"/>
                </a:solidFill>
                <a:effectLst>
                  <a:outerShdw blurRad="76200" dist="50800" dir="5400000" algn="tl" rotWithShape="0">
                    <a:srgbClr val="000000">
                      <a:alpha val="65000"/>
                    </a:srgbClr>
                  </a:outerShdw>
                </a:effectLst>
              </a:rPr>
              <a:t>Методы </a:t>
            </a:r>
            <a:r>
              <a:rPr lang="ru-RU" sz="3600" b="1" spc="50" dirty="0">
                <a:ln w="11430"/>
                <a:solidFill>
                  <a:srgbClr val="0070C0"/>
                </a:solidFill>
                <a:effectLst>
                  <a:outerShdw blurRad="76200" dist="50800" dir="5400000" algn="tl" rotWithShape="0">
                    <a:srgbClr val="000000">
                      <a:alpha val="65000"/>
                    </a:srgbClr>
                  </a:outerShdw>
                </a:effectLst>
              </a:rPr>
              <a:t>и приемы обучения </a:t>
            </a:r>
            <a:r>
              <a:rPr lang="ru-RU" sz="3600" b="1" spc="50" dirty="0" smtClean="0">
                <a:ln w="11430"/>
                <a:solidFill>
                  <a:srgbClr val="0070C0"/>
                </a:solidFill>
                <a:effectLst>
                  <a:outerShdw blurRad="76200" dist="50800" dir="5400000" algn="tl" rotWithShape="0">
                    <a:srgbClr val="000000">
                      <a:alpha val="65000"/>
                    </a:srgbClr>
                  </a:outerShdw>
                </a:effectLst>
              </a:rPr>
              <a:t>физическим упражнениям </a:t>
            </a:r>
            <a:r>
              <a:rPr lang="ru-RU" sz="3600" b="1" spc="50" dirty="0">
                <a:ln w="11430"/>
                <a:solidFill>
                  <a:srgbClr val="0070C0"/>
                </a:solidFill>
                <a:effectLst>
                  <a:outerShdw blurRad="76200" dist="50800" dir="5400000" algn="tl" rotWithShape="0">
                    <a:srgbClr val="000000">
                      <a:alpha val="65000"/>
                    </a:srgbClr>
                  </a:outerShdw>
                </a:effectLst>
              </a:rPr>
              <a:t>в детском </a:t>
            </a:r>
            <a:r>
              <a:rPr lang="ru-RU" sz="3600" b="1" spc="50" dirty="0" smtClean="0">
                <a:ln w="11430"/>
                <a:solidFill>
                  <a:srgbClr val="0070C0"/>
                </a:solidFill>
                <a:effectLst>
                  <a:outerShdw blurRad="76200" dist="50800" dir="5400000" algn="tl" rotWithShape="0">
                    <a:srgbClr val="000000">
                      <a:alpha val="65000"/>
                    </a:srgbClr>
                  </a:outerShdw>
                </a:effectLst>
              </a:rPr>
              <a:t>саду</a:t>
            </a:r>
            <a:r>
              <a:rPr lang="ru-RU" sz="3600" b="1" spc="50" dirty="0">
                <a:ln w="11430"/>
                <a:solidFill>
                  <a:srgbClr val="0070C0"/>
                </a:solidFill>
                <a:effectLst>
                  <a:outerShdw blurRad="76200" dist="50800" dir="5400000" algn="tl" rotWithShape="0">
                    <a:srgbClr val="000000">
                      <a:alpha val="65000"/>
                    </a:srgbClr>
                  </a:outerShdw>
                </a:effectLst>
              </a:rPr>
              <a:t/>
            </a:r>
            <a:br>
              <a:rPr lang="ru-RU" sz="3600" b="1" spc="50" dirty="0">
                <a:ln w="11430"/>
                <a:solidFill>
                  <a:srgbClr val="0070C0"/>
                </a:solidFill>
                <a:effectLst>
                  <a:outerShdw blurRad="76200" dist="50800" dir="5400000" algn="tl" rotWithShape="0">
                    <a:srgbClr val="000000">
                      <a:alpha val="65000"/>
                    </a:srgbClr>
                  </a:outerShdw>
                </a:effectLst>
              </a:rPr>
            </a:br>
            <a:endParaRPr lang="ru-RU" sz="5300" b="1" spc="50" dirty="0">
              <a:ln w="11430"/>
              <a:solidFill>
                <a:srgbClr val="0070C0"/>
              </a:solidFill>
              <a:effectLst>
                <a:outerShdw blurRad="76200" dist="50800" dir="5400000" algn="tl" rotWithShape="0">
                  <a:srgbClr val="000000">
                    <a:alpha val="65000"/>
                  </a:srgbClr>
                </a:outerShdw>
              </a:effectLst>
            </a:endParaRPr>
          </a:p>
        </p:txBody>
      </p:sp>
      <p:pic>
        <p:nvPicPr>
          <p:cNvPr id="4" name="Picture 2" descr="C:\Users\2\Pictures\11.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835696" y="1700807"/>
            <a:ext cx="5544616" cy="309005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www.detstvo-press.ru/files/big/207.jpg"/>
          <p:cNvPicPr>
            <a:picLocks noChangeAspect="1" noChangeArrowheads="1"/>
          </p:cNvPicPr>
          <p:nvPr/>
        </p:nvPicPr>
        <p:blipFill>
          <a:blip r:embed="rId2" cstate="email">
            <a:extLst>
              <a:ext uri="{BEBA8EAE-BF5A-486C-A8C5-ECC9F3942E4B}">
                <a14:imgProps xmlns:a14="http://schemas.microsoft.com/office/drawing/2010/main">
                  <a14:imgLayer r:embed="rId3">
                    <a14:imgEffect>
                      <a14:sharpenSoften amount="25000"/>
                    </a14:imgEffect>
                  </a14:imgLayer>
                </a14:imgProps>
              </a:ext>
              <a:ext uri="{28A0092B-C50C-407E-A947-70E740481C1C}">
                <a14:useLocalDpi xmlns:a14="http://schemas.microsoft.com/office/drawing/2010/main"/>
              </a:ext>
            </a:extLst>
          </a:blip>
          <a:srcRect/>
          <a:stretch>
            <a:fillRect/>
          </a:stretch>
        </p:blipFill>
        <p:spPr bwMode="auto">
          <a:xfrm>
            <a:off x="1115616" y="4085776"/>
            <a:ext cx="3816424" cy="2636563"/>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4" descr="http://kiksad-24.narod.ru/zdorovie/zariadka.jpg"/>
          <p:cNvPicPr>
            <a:picLocks noChangeAspect="1" noChangeArrowheads="1"/>
          </p:cNvPicPr>
          <p:nvPr/>
        </p:nvPicPr>
        <p:blipFill>
          <a:blip r:embed="rId4" cstate="email">
            <a:extLst>
              <a:ext uri="{BEBA8EAE-BF5A-486C-A8C5-ECC9F3942E4B}">
                <a14:imgProps xmlns:a14="http://schemas.microsoft.com/office/drawing/2010/main">
                  <a14:imgLayer r:embed="rId5">
                    <a14:imgEffect>
                      <a14:sharpenSoften amount="25000"/>
                    </a14:imgEffect>
                  </a14:imgLayer>
                </a14:imgProps>
              </a:ext>
              <a:ext uri="{28A0092B-C50C-407E-A947-70E740481C1C}">
                <a14:useLocalDpi xmlns:a14="http://schemas.microsoft.com/office/drawing/2010/main"/>
              </a:ext>
            </a:extLst>
          </a:blip>
          <a:srcRect/>
          <a:stretch>
            <a:fillRect/>
          </a:stretch>
        </p:blipFill>
        <p:spPr bwMode="auto">
          <a:xfrm>
            <a:off x="5292080" y="476672"/>
            <a:ext cx="3418649" cy="4412948"/>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539552" y="96651"/>
            <a:ext cx="4572000" cy="4005712"/>
          </a:xfrm>
          <a:prstGeom prst="rect">
            <a:avLst/>
          </a:prstGeom>
        </p:spPr>
        <p:txBody>
          <a:bodyPr>
            <a:spAutoFit/>
          </a:bodyPr>
          <a:lstStyle/>
          <a:p>
            <a:pPr lvl="0" algn="ctr">
              <a:spcBef>
                <a:spcPct val="20000"/>
              </a:spcBef>
              <a:spcAft>
                <a:spcPts val="300"/>
              </a:spcAft>
              <a:buClr>
                <a:srgbClr val="F14124">
                  <a:lumMod val="75000"/>
                </a:srgbClr>
              </a:buClr>
              <a:buSzPct val="130000"/>
            </a:pPr>
            <a:r>
              <a:rPr lang="ru-RU" sz="2000" b="1" u="sng" dirty="0">
                <a:solidFill>
                  <a:prstClr val="black">
                    <a:lumMod val="75000"/>
                    <a:lumOff val="25000"/>
                  </a:prstClr>
                </a:solidFill>
                <a:latin typeface="Times New Roman" panose="02020603050405020304" pitchFamily="18" charset="0"/>
                <a:cs typeface="Times New Roman" panose="02020603050405020304" pitchFamily="18" charset="0"/>
              </a:rPr>
              <a:t>Использование наглядных пособий</a:t>
            </a:r>
            <a:endParaRPr lang="ru-RU" sz="2000" b="1" dirty="0">
              <a:solidFill>
                <a:prstClr val="black">
                  <a:lumMod val="75000"/>
                  <a:lumOff val="25000"/>
                </a:prstClr>
              </a:solidFill>
              <a:latin typeface="Times New Roman" panose="02020603050405020304" pitchFamily="18" charset="0"/>
              <a:cs typeface="Times New Roman" panose="02020603050405020304" pitchFamily="18" charset="0"/>
            </a:endParaRPr>
          </a:p>
          <a:p>
            <a:pPr lvl="0">
              <a:spcBef>
                <a:spcPct val="20000"/>
              </a:spcBef>
              <a:spcAft>
                <a:spcPts val="300"/>
              </a:spcAft>
              <a:buClr>
                <a:srgbClr val="F14124">
                  <a:lumMod val="75000"/>
                </a:srgbClr>
              </a:buClr>
              <a:buSzPct val="130000"/>
            </a:pPr>
            <a:r>
              <a:rPr lang="ru-RU" sz="1900" dirty="0">
                <a:solidFill>
                  <a:prstClr val="black">
                    <a:lumMod val="75000"/>
                    <a:lumOff val="25000"/>
                  </a:prstClr>
                </a:solidFill>
                <a:latin typeface="Times New Roman" panose="02020603050405020304" pitchFamily="18" charset="0"/>
                <a:cs typeface="Times New Roman" panose="02020603050405020304" pitchFamily="18" charset="0"/>
              </a:rPr>
              <a:t>Для уточнения техники физических упражнений используются наглядные пособия в виде плоскостных изображений: плакатов, рисунков, фотографи1, диафильмов). </a:t>
            </a:r>
            <a:br>
              <a:rPr lang="ru-RU" sz="1900" dirty="0">
                <a:solidFill>
                  <a:prstClr val="black">
                    <a:lumMod val="75000"/>
                    <a:lumOff val="25000"/>
                  </a:prstClr>
                </a:solidFill>
                <a:latin typeface="Times New Roman" panose="02020603050405020304" pitchFamily="18" charset="0"/>
                <a:cs typeface="Times New Roman" panose="02020603050405020304" pitchFamily="18" charset="0"/>
              </a:rPr>
            </a:br>
            <a:r>
              <a:rPr lang="ru-RU" sz="1900" dirty="0">
                <a:solidFill>
                  <a:prstClr val="black">
                    <a:lumMod val="75000"/>
                    <a:lumOff val="25000"/>
                  </a:prstClr>
                </a:solidFill>
                <a:latin typeface="Times New Roman" panose="02020603050405020304" pitchFamily="18" charset="0"/>
                <a:cs typeface="Times New Roman" panose="02020603050405020304" pitchFamily="18" charset="0"/>
              </a:rPr>
              <a:t>Наглядные пособия лучше показывать в свободное от занятий время. Рассматривая их, дети уточняют свои зрительные представления о физических упражнениях, и на физкультурных занятиях более правильно и точно выполняют их.</a:t>
            </a:r>
          </a:p>
        </p:txBody>
      </p:sp>
    </p:spTree>
    <p:extLst>
      <p:ext uri="{BB962C8B-B14F-4D97-AF65-F5344CB8AC3E}">
        <p14:creationId xmlns:p14="http://schemas.microsoft.com/office/powerpoint/2010/main" val="164149807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C:\Users\сергей\Desktop\Новая папка\1385545048993.jpg"/>
          <p:cNvPicPr>
            <a:picLocks noGrp="1" noChangeAspect="1" noChangeArrowheads="1"/>
          </p:cNvPicPr>
          <p:nvPr>
            <p:ph idx="1"/>
          </p:nvPr>
        </p:nvPicPr>
        <p:blipFill>
          <a:blip r:embed="rId2" cstate="print">
            <a:extLst>
              <a:ext uri="{BEBA8EAE-BF5A-486C-A8C5-ECC9F3942E4B}">
                <a14:imgProps xmlns:a14="http://schemas.microsoft.com/office/drawing/2010/main">
                  <a14:imgLayer r:embed="rId3">
                    <a14:imgEffect>
                      <a14:sharpenSoften amount="25000"/>
                    </a14:imgEffect>
                  </a14:imgLayer>
                </a14:imgProps>
              </a:ext>
            </a:extLst>
          </a:blip>
          <a:srcRect/>
          <a:stretch>
            <a:fillRect/>
          </a:stretch>
        </p:blipFill>
        <p:spPr bwMode="auto">
          <a:xfrm>
            <a:off x="4843619" y="404664"/>
            <a:ext cx="3810000" cy="2857500"/>
          </a:xfrm>
          <a:prstGeom prst="rect">
            <a:avLst/>
          </a:prstGeom>
          <a:ln>
            <a:noFill/>
          </a:ln>
          <a:effectLst>
            <a:outerShdw blurRad="292100" dist="139700" dir="2700000" algn="tl" rotWithShape="0">
              <a:srgbClr val="333333">
                <a:alpha val="65000"/>
              </a:srgbClr>
            </a:outerShdw>
          </a:effectLst>
        </p:spPr>
      </p:pic>
      <p:pic>
        <p:nvPicPr>
          <p:cNvPr id="19459" name="Picture 3" descr="C:\Users\сергей\Desktop\Новая папка\1385545065704.jpg"/>
          <p:cNvPicPr>
            <a:picLocks noChangeAspect="1" noChangeArrowheads="1"/>
          </p:cNvPicPr>
          <p:nvPr/>
        </p:nvPicPr>
        <p:blipFill>
          <a:blip r:embed="rId4" cstate="print">
            <a:extLst>
              <a:ext uri="{BEBA8EAE-BF5A-486C-A8C5-ECC9F3942E4B}">
                <a14:imgProps xmlns:a14="http://schemas.microsoft.com/office/drawing/2010/main">
                  <a14:imgLayer r:embed="rId5">
                    <a14:imgEffect>
                      <a14:sharpenSoften amount="25000"/>
                    </a14:imgEffect>
                  </a14:imgLayer>
                </a14:imgProps>
              </a:ext>
            </a:extLst>
          </a:blip>
          <a:srcRect/>
          <a:stretch>
            <a:fillRect/>
          </a:stretch>
        </p:blipFill>
        <p:spPr bwMode="auto">
          <a:xfrm>
            <a:off x="635256" y="404664"/>
            <a:ext cx="3810000" cy="2857500"/>
          </a:xfrm>
          <a:prstGeom prst="rect">
            <a:avLst/>
          </a:prstGeom>
          <a:ln>
            <a:noFill/>
          </a:ln>
          <a:effectLst>
            <a:outerShdw blurRad="292100" dist="139700" dir="2700000" algn="tl" rotWithShape="0">
              <a:srgbClr val="333333">
                <a:alpha val="65000"/>
              </a:srgbClr>
            </a:outerShdw>
          </a:effectLst>
        </p:spPr>
      </p:pic>
      <p:pic>
        <p:nvPicPr>
          <p:cNvPr id="19460" name="Picture 4" descr="C:\Users\сергей\Desktop\Новая папка\1385545104840.jpg"/>
          <p:cNvPicPr>
            <a:picLocks noChangeAspect="1" noChangeArrowheads="1"/>
          </p:cNvPicPr>
          <p:nvPr/>
        </p:nvPicPr>
        <p:blipFill>
          <a:blip r:embed="rId6" cstate="print">
            <a:extLst>
              <a:ext uri="{BEBA8EAE-BF5A-486C-A8C5-ECC9F3942E4B}">
                <a14:imgProps xmlns:a14="http://schemas.microsoft.com/office/drawing/2010/main">
                  <a14:imgLayer r:embed="rId7">
                    <a14:imgEffect>
                      <a14:sharpenSoften amount="25000"/>
                    </a14:imgEffect>
                  </a14:imgLayer>
                </a14:imgProps>
              </a:ext>
            </a:extLst>
          </a:blip>
          <a:srcRect/>
          <a:stretch>
            <a:fillRect/>
          </a:stretch>
        </p:blipFill>
        <p:spPr bwMode="auto">
          <a:xfrm>
            <a:off x="611560" y="3645024"/>
            <a:ext cx="3810000" cy="2857500"/>
          </a:xfrm>
          <a:prstGeom prst="rect">
            <a:avLst/>
          </a:prstGeom>
          <a:ln>
            <a:noFill/>
          </a:ln>
          <a:effectLst>
            <a:outerShdw blurRad="292100" dist="139700" dir="2700000" algn="tl" rotWithShape="0">
              <a:srgbClr val="333333">
                <a:alpha val="65000"/>
              </a:srgbClr>
            </a:outerShdw>
          </a:effectLst>
        </p:spPr>
      </p:pic>
      <p:pic>
        <p:nvPicPr>
          <p:cNvPr id="19461" name="Picture 5" descr="C:\Users\сергей\Desktop\Новая папка\1385545091582.jpg"/>
          <p:cNvPicPr>
            <a:picLocks noChangeAspect="1" noChangeArrowheads="1"/>
          </p:cNvPicPr>
          <p:nvPr/>
        </p:nvPicPr>
        <p:blipFill>
          <a:blip r:embed="rId8" cstate="print">
            <a:extLst>
              <a:ext uri="{BEBA8EAE-BF5A-486C-A8C5-ECC9F3942E4B}">
                <a14:imgProps xmlns:a14="http://schemas.microsoft.com/office/drawing/2010/main">
                  <a14:imgLayer r:embed="rId9">
                    <a14:imgEffect>
                      <a14:sharpenSoften amount="25000"/>
                    </a14:imgEffect>
                  </a14:imgLayer>
                </a14:imgProps>
              </a:ext>
            </a:extLst>
          </a:blip>
          <a:srcRect/>
          <a:stretch>
            <a:fillRect/>
          </a:stretch>
        </p:blipFill>
        <p:spPr bwMode="auto">
          <a:xfrm>
            <a:off x="4860032" y="3645024"/>
            <a:ext cx="3810000" cy="2857500"/>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wheel spokes="2"/>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23528" y="194400"/>
            <a:ext cx="3491880" cy="6264696"/>
          </a:xfrm>
        </p:spPr>
        <p:txBody>
          <a:bodyPr>
            <a:normAutofit fontScale="25000" lnSpcReduction="20000"/>
          </a:bodyPr>
          <a:lstStyle/>
          <a:p>
            <a:pPr algn="ctr">
              <a:buNone/>
            </a:pPr>
            <a:r>
              <a:rPr lang="ru-RU" sz="7200" b="1" dirty="0" smtClean="0"/>
              <a:t>       </a:t>
            </a:r>
            <a:r>
              <a:rPr lang="ru-RU" sz="7200" b="1" u="sng" dirty="0" smtClean="0">
                <a:latin typeface="Times New Roman" panose="02020603050405020304" pitchFamily="18" charset="0"/>
                <a:cs typeface="Times New Roman" panose="02020603050405020304" pitchFamily="18" charset="0"/>
              </a:rPr>
              <a:t>Имитация</a:t>
            </a:r>
            <a:r>
              <a:rPr lang="ru-RU" sz="7200" b="1" u="sng" dirty="0">
                <a:latin typeface="Times New Roman" panose="02020603050405020304" pitchFamily="18" charset="0"/>
                <a:cs typeface="Times New Roman" panose="02020603050405020304" pitchFamily="18" charset="0"/>
              </a:rPr>
              <a:t>.</a:t>
            </a:r>
            <a:r>
              <a:rPr lang="ru-RU" sz="7200" b="1" dirty="0">
                <a:latin typeface="Times New Roman" panose="02020603050405020304" pitchFamily="18" charset="0"/>
                <a:cs typeface="Times New Roman" panose="02020603050405020304" pitchFamily="18" charset="0"/>
              </a:rPr>
              <a:t> </a:t>
            </a:r>
            <a:endParaRPr lang="ru-RU" sz="7200" b="1" dirty="0" smtClean="0">
              <a:latin typeface="Times New Roman" panose="02020603050405020304" pitchFamily="18" charset="0"/>
              <a:cs typeface="Times New Roman" panose="02020603050405020304" pitchFamily="18" charset="0"/>
            </a:endParaRPr>
          </a:p>
          <a:p>
            <a:pPr>
              <a:buNone/>
            </a:pPr>
            <a:r>
              <a:rPr lang="ru-RU" sz="7200" dirty="0" smtClean="0">
                <a:latin typeface="Times New Roman" panose="02020603050405020304" pitchFamily="18" charset="0"/>
                <a:cs typeface="Times New Roman" panose="02020603050405020304" pitchFamily="18" charset="0"/>
              </a:rPr>
              <a:t>   Подражание </a:t>
            </a:r>
            <a:r>
              <a:rPr lang="ru-RU" sz="7200" dirty="0">
                <a:latin typeface="Times New Roman" panose="02020603050405020304" pitchFamily="18" charset="0"/>
                <a:cs typeface="Times New Roman" panose="02020603050405020304" pitchFamily="18" charset="0"/>
              </a:rPr>
              <a:t>действиям животных, птиц, насекомых, явлениям природы </a:t>
            </a:r>
            <a:r>
              <a:rPr lang="ru-RU" sz="7200" dirty="0" smtClean="0">
                <a:latin typeface="Times New Roman" panose="02020603050405020304" pitchFamily="18" charset="0"/>
                <a:cs typeface="Times New Roman" panose="02020603050405020304" pitchFamily="18" charset="0"/>
              </a:rPr>
              <a:t>занимает </a:t>
            </a:r>
            <a:r>
              <a:rPr lang="ru-RU" sz="7200" dirty="0">
                <a:latin typeface="Times New Roman" panose="02020603050405020304" pitchFamily="18" charset="0"/>
                <a:cs typeface="Times New Roman" panose="02020603050405020304" pitchFamily="18" charset="0"/>
              </a:rPr>
              <a:t>большое место при обучении детей физическим упражнениям. </a:t>
            </a:r>
            <a:r>
              <a:rPr lang="ru-RU" sz="7200" dirty="0" smtClean="0">
                <a:latin typeface="Times New Roman" panose="02020603050405020304" pitchFamily="18" charset="0"/>
                <a:cs typeface="Times New Roman" panose="02020603050405020304" pitchFamily="18" charset="0"/>
              </a:rPr>
              <a:t>Не секрет, </a:t>
            </a:r>
            <a:r>
              <a:rPr lang="ru-RU" sz="7200" dirty="0">
                <a:latin typeface="Times New Roman" panose="02020603050405020304" pitchFamily="18" charset="0"/>
                <a:cs typeface="Times New Roman" panose="02020603050405020304" pitchFamily="18" charset="0"/>
              </a:rPr>
              <a:t>что </a:t>
            </a:r>
            <a:r>
              <a:rPr lang="ru-RU" sz="7200" dirty="0" smtClean="0">
                <a:latin typeface="Times New Roman" panose="02020603050405020304" pitchFamily="18" charset="0"/>
                <a:cs typeface="Times New Roman" panose="02020603050405020304" pitchFamily="18" charset="0"/>
              </a:rPr>
              <a:t>дошкольникам </a:t>
            </a:r>
            <a:r>
              <a:rPr lang="ru-RU" sz="7200" dirty="0">
                <a:latin typeface="Times New Roman" panose="02020603050405020304" pitchFamily="18" charset="0"/>
                <a:cs typeface="Times New Roman" panose="02020603050405020304" pitchFamily="18" charset="0"/>
              </a:rPr>
              <a:t>свойственна подражательность, стремление копировать то, что он наблюдает, о чем ему </a:t>
            </a:r>
            <a:r>
              <a:rPr lang="ru-RU" sz="7200" dirty="0" smtClean="0">
                <a:latin typeface="Times New Roman" panose="02020603050405020304" pitchFamily="18" charset="0"/>
                <a:cs typeface="Times New Roman" panose="02020603050405020304" pitchFamily="18" charset="0"/>
              </a:rPr>
              <a:t>рассказывают или читают</a:t>
            </a:r>
            <a:r>
              <a:rPr lang="ru-RU" sz="7200" dirty="0">
                <a:latin typeface="Times New Roman" panose="02020603050405020304" pitchFamily="18" charset="0"/>
                <a:cs typeface="Times New Roman" panose="02020603050405020304" pitchFamily="18" charset="0"/>
              </a:rPr>
              <a:t>. Подражая, например, действиям </a:t>
            </a:r>
            <a:r>
              <a:rPr lang="ru-RU" sz="7200" dirty="0" smtClean="0">
                <a:latin typeface="Times New Roman" panose="02020603050405020304" pitchFamily="18" charset="0"/>
                <a:cs typeface="Times New Roman" panose="02020603050405020304" pitchFamily="18" charset="0"/>
              </a:rPr>
              <a:t>лягушки, лисы, </a:t>
            </a:r>
            <a:r>
              <a:rPr lang="ru-RU" sz="7200" dirty="0">
                <a:latin typeface="Times New Roman" panose="02020603050405020304" pitchFamily="18" charset="0"/>
                <a:cs typeface="Times New Roman" panose="02020603050405020304" pitchFamily="18" charset="0"/>
              </a:rPr>
              <a:t>дети входят в образ и с большим удовольствием выполняют упражнения. Возникающие при этом положительные эмоции побуждают много раз повторять одно и то же движение, что способствует закреплению двигательного навыка, улучшению его качества, развитию выносливости.</a:t>
            </a:r>
          </a:p>
          <a:p>
            <a:pPr>
              <a:buNone/>
            </a:pPr>
            <a:r>
              <a:rPr lang="ru-RU" sz="7200" dirty="0" smtClean="0"/>
              <a:t>      </a:t>
            </a:r>
            <a:endParaRPr lang="ru-RU" dirty="0"/>
          </a:p>
        </p:txBody>
      </p:sp>
      <p:pic>
        <p:nvPicPr>
          <p:cNvPr id="20482" name="Picture 2" descr="C:\Users\сергей\Desktop\Новая папка\1385542209657.jpg"/>
          <p:cNvPicPr>
            <a:picLocks noChangeAspect="1" noChangeArrowheads="1"/>
          </p:cNvPicPr>
          <p:nvPr/>
        </p:nvPicPr>
        <p:blipFill>
          <a:blip r:embed="rId2" cstate="print">
            <a:extLst>
              <a:ext uri="{BEBA8EAE-BF5A-486C-A8C5-ECC9F3942E4B}">
                <a14:imgProps xmlns:a14="http://schemas.microsoft.com/office/drawing/2010/main">
                  <a14:imgLayer r:embed="rId3">
                    <a14:imgEffect>
                      <a14:sharpenSoften amount="25000"/>
                    </a14:imgEffect>
                  </a14:imgLayer>
                </a14:imgProps>
              </a:ext>
            </a:extLst>
          </a:blip>
          <a:srcRect/>
          <a:stretch>
            <a:fillRect/>
          </a:stretch>
        </p:blipFill>
        <p:spPr bwMode="auto">
          <a:xfrm>
            <a:off x="4860032" y="188640"/>
            <a:ext cx="3810000" cy="2857500"/>
          </a:xfrm>
          <a:prstGeom prst="rect">
            <a:avLst/>
          </a:prstGeom>
          <a:ln>
            <a:noFill/>
          </a:ln>
          <a:effectLst>
            <a:outerShdw blurRad="292100" dist="139700" dir="2700000" algn="tl" rotWithShape="0">
              <a:srgbClr val="333333">
                <a:alpha val="65000"/>
              </a:srgbClr>
            </a:outerShdw>
          </a:effectLst>
        </p:spPr>
      </p:pic>
      <p:pic>
        <p:nvPicPr>
          <p:cNvPr id="20483" name="Picture 3" descr="C:\Users\сергей\Desktop\Новая папка\1385542225088.jpg"/>
          <p:cNvPicPr>
            <a:picLocks noChangeAspect="1" noChangeArrowheads="1"/>
          </p:cNvPicPr>
          <p:nvPr/>
        </p:nvPicPr>
        <p:blipFill>
          <a:blip r:embed="rId4" cstate="print">
            <a:extLst>
              <a:ext uri="{BEBA8EAE-BF5A-486C-A8C5-ECC9F3942E4B}">
                <a14:imgProps xmlns:a14="http://schemas.microsoft.com/office/drawing/2010/main">
                  <a14:imgLayer r:embed="rId5">
                    <a14:imgEffect>
                      <a14:sharpenSoften amount="25000"/>
                    </a14:imgEffect>
                  </a14:imgLayer>
                </a14:imgProps>
              </a:ext>
            </a:extLst>
          </a:blip>
          <a:srcRect/>
          <a:stretch>
            <a:fillRect/>
          </a:stretch>
        </p:blipFill>
        <p:spPr bwMode="auto">
          <a:xfrm>
            <a:off x="4139952" y="3429000"/>
            <a:ext cx="3810000" cy="2857500"/>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C:\Users\сергей\Desktop\Новая папка\1385542254245.jpg"/>
          <p:cNvPicPr>
            <a:picLocks noGrp="1" noChangeAspect="1" noChangeArrowheads="1"/>
          </p:cNvPicPr>
          <p:nvPr>
            <p:ph idx="1"/>
          </p:nvPr>
        </p:nvPicPr>
        <p:blipFill>
          <a:blip r:embed="rId2" cstate="print">
            <a:extLst>
              <a:ext uri="{BEBA8EAE-BF5A-486C-A8C5-ECC9F3942E4B}">
                <a14:imgProps xmlns:a14="http://schemas.microsoft.com/office/drawing/2010/main">
                  <a14:imgLayer r:embed="rId3">
                    <a14:imgEffect>
                      <a14:sharpenSoften amount="25000"/>
                    </a14:imgEffect>
                    <a14:imgEffect>
                      <a14:brightnessContrast bright="20000"/>
                    </a14:imgEffect>
                  </a14:imgLayer>
                </a14:imgProps>
              </a:ext>
            </a:extLst>
          </a:blip>
          <a:srcRect/>
          <a:stretch>
            <a:fillRect/>
          </a:stretch>
        </p:blipFill>
        <p:spPr bwMode="auto">
          <a:xfrm>
            <a:off x="5076056" y="260648"/>
            <a:ext cx="3810000" cy="2857500"/>
          </a:xfrm>
          <a:prstGeom prst="rect">
            <a:avLst/>
          </a:prstGeom>
          <a:ln>
            <a:noFill/>
          </a:ln>
          <a:effectLst>
            <a:outerShdw blurRad="292100" dist="139700" dir="2700000" algn="tl" rotWithShape="0">
              <a:srgbClr val="333333">
                <a:alpha val="65000"/>
              </a:srgbClr>
            </a:outerShdw>
          </a:effectLst>
        </p:spPr>
      </p:pic>
      <p:sp>
        <p:nvSpPr>
          <p:cNvPr id="4" name="Текст 3"/>
          <p:cNvSpPr>
            <a:spLocks noGrp="1"/>
          </p:cNvSpPr>
          <p:nvPr>
            <p:ph type="body" sz="half" idx="2"/>
          </p:nvPr>
        </p:nvSpPr>
        <p:spPr>
          <a:xfrm>
            <a:off x="251520" y="548680"/>
            <a:ext cx="3672408" cy="5688632"/>
          </a:xfrm>
        </p:spPr>
        <p:txBody>
          <a:bodyPr>
            <a:noAutofit/>
          </a:bodyPr>
          <a:lstStyle/>
          <a:p>
            <a:r>
              <a:rPr lang="ru-RU" sz="1800" dirty="0" smtClean="0"/>
              <a:t> </a:t>
            </a:r>
            <a:r>
              <a:rPr lang="ru-RU" sz="1800" dirty="0" smtClean="0">
                <a:latin typeface="Times New Roman" panose="02020603050405020304" pitchFamily="18" charset="0"/>
                <a:cs typeface="Times New Roman" panose="02020603050405020304" pitchFamily="18" charset="0"/>
              </a:rPr>
              <a:t>Образы, соответствующие характеру разучиваемого движения, помогают создавать о нем правильное зрительное представление. Например, для выполнения прыжков на двух ногах, продвигаясь вперед, педагог использует образ лягушки. Образы, которые не полностью соответствуют характеру разучиваемого движения (прыгать как зайчики), применяются для того, чтобы дети с большим интересом выполняли физические упражнения. Такие образы используются после того, как движение в основном освоено, т. е. при закреплении двигательных навыков.</a:t>
            </a:r>
            <a:endParaRPr lang="ru-RU" sz="1800" dirty="0">
              <a:latin typeface="Times New Roman" panose="02020603050405020304" pitchFamily="18" charset="0"/>
              <a:cs typeface="Times New Roman" panose="02020603050405020304" pitchFamily="18" charset="0"/>
            </a:endParaRPr>
          </a:p>
        </p:txBody>
      </p:sp>
      <p:pic>
        <p:nvPicPr>
          <p:cNvPr id="21507" name="Picture 3" descr="C:\Users\сергей\Desktop\Новая папка\1385542248879.jpg"/>
          <p:cNvPicPr>
            <a:picLocks noChangeAspect="1" noChangeArrowheads="1"/>
          </p:cNvPicPr>
          <p:nvPr/>
        </p:nvPicPr>
        <p:blipFill>
          <a:blip r:embed="rId4" cstate="print">
            <a:extLst>
              <a:ext uri="{BEBA8EAE-BF5A-486C-A8C5-ECC9F3942E4B}">
                <a14:imgProps xmlns:a14="http://schemas.microsoft.com/office/drawing/2010/main">
                  <a14:imgLayer r:embed="rId5">
                    <a14:imgEffect>
                      <a14:sharpenSoften amount="25000"/>
                    </a14:imgEffect>
                    <a14:imgEffect>
                      <a14:brightnessContrast contrast="-20000"/>
                    </a14:imgEffect>
                  </a14:imgLayer>
                </a14:imgProps>
              </a:ext>
            </a:extLst>
          </a:blip>
          <a:srcRect/>
          <a:stretch>
            <a:fillRect/>
          </a:stretch>
        </p:blipFill>
        <p:spPr bwMode="auto">
          <a:xfrm>
            <a:off x="4211960" y="3573016"/>
            <a:ext cx="3810000" cy="2857500"/>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wheel spokes="8"/>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07504" y="404664"/>
            <a:ext cx="4104456" cy="6453336"/>
          </a:xfrm>
        </p:spPr>
        <p:txBody>
          <a:bodyPr>
            <a:noAutofit/>
          </a:bodyPr>
          <a:lstStyle/>
          <a:p>
            <a:r>
              <a:rPr lang="ru-RU" sz="1800" dirty="0" smtClean="0">
                <a:latin typeface="Times New Roman" panose="02020603050405020304" pitchFamily="18" charset="0"/>
                <a:cs typeface="Times New Roman" panose="02020603050405020304" pitchFamily="18" charset="0"/>
              </a:rPr>
              <a:t>Имитация широко используется при освоении общеразвивающих упражнений и таких движений, как ходьба, бег и др. Дети могут подражать движениям, повадкам животных (лошадка, волк, ёжик и др.), птицам (гусь, петух, воробышек, цапля), насекомым (бабочка, жук, пчела, гусеница), растениям (цветок, трава и др.), различным видам транспорта (поезд, машина, самолет), трудовым операциям (колка дров, полоскание белья, резание ножницами и др.). Имитация используется во всех возрастных группах. Но чаще она применяется в работе с младшими детьми. Это связано с наглядно-образным характером мышления детей этого возраста и использованием несложных упражнений, для которых легко подобрать образы.</a:t>
            </a:r>
            <a:endParaRPr lang="ru-RU" sz="1800" dirty="0">
              <a:latin typeface="Times New Roman" panose="02020603050405020304" pitchFamily="18" charset="0"/>
              <a:cs typeface="Times New Roman" panose="02020603050405020304" pitchFamily="18" charset="0"/>
            </a:endParaRPr>
          </a:p>
        </p:txBody>
      </p:sp>
      <p:pic>
        <p:nvPicPr>
          <p:cNvPr id="22532" name="Picture 4" descr="C:\Users\сергей\Desktop\Иринина флешка\МЕТОДИКА по ф-ре\фотографии\физ-ра\DSC01043.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427984" y="620688"/>
            <a:ext cx="4362976" cy="5544616"/>
          </a:xfrm>
          <a:prstGeom prst="rect">
            <a:avLst/>
          </a:prstGeom>
          <a:ln>
            <a:noFill/>
          </a:ln>
          <a:effectLst>
            <a:outerShdw blurRad="190500" algn="tl" rotWithShape="0">
              <a:srgbClr val="000000">
                <a:alpha val="70000"/>
              </a:srgbClr>
            </a:outerShdw>
          </a:effectLst>
        </p:spPr>
      </p:pic>
    </p:spTree>
  </p:cSld>
  <p:clrMapOvr>
    <a:masterClrMapping/>
  </p:clrMapOvr>
  <p:transition>
    <p:split orient="vert" dir="in"/>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251520" y="142591"/>
            <a:ext cx="4032448" cy="6597352"/>
          </a:xfrm>
        </p:spPr>
        <p:txBody>
          <a:bodyPr>
            <a:noAutofit/>
          </a:bodyPr>
          <a:lstStyle/>
          <a:p>
            <a:r>
              <a:rPr lang="ru-RU" sz="1800" b="1" u="sng" dirty="0">
                <a:latin typeface="Times New Roman" panose="02020603050405020304" pitchFamily="18" charset="0"/>
                <a:cs typeface="Times New Roman" panose="02020603050405020304" pitchFamily="18" charset="0"/>
              </a:rPr>
              <a:t>Зрительные ориентиры</a:t>
            </a:r>
            <a:r>
              <a:rPr lang="ru-RU" sz="1800" b="1" dirty="0">
                <a:latin typeface="Times New Roman" panose="02020603050405020304" pitchFamily="18" charset="0"/>
                <a:cs typeface="Times New Roman" panose="02020603050405020304" pitchFamily="18" charset="0"/>
              </a:rPr>
              <a:t> </a:t>
            </a:r>
            <a:endParaRPr lang="ru-RU" sz="1800" b="1" dirty="0" smtClean="0">
              <a:latin typeface="Times New Roman" panose="02020603050405020304" pitchFamily="18" charset="0"/>
              <a:cs typeface="Times New Roman" panose="02020603050405020304" pitchFamily="18" charset="0"/>
            </a:endParaRPr>
          </a:p>
          <a:p>
            <a:r>
              <a:rPr lang="ru-RU" sz="1800" dirty="0" smtClean="0">
                <a:latin typeface="Times New Roman" panose="02020603050405020304" pitchFamily="18" charset="0"/>
                <a:cs typeface="Times New Roman" panose="02020603050405020304" pitchFamily="18" charset="0"/>
              </a:rPr>
              <a:t>(</a:t>
            </a:r>
            <a:r>
              <a:rPr lang="ru-RU" sz="1800" dirty="0">
                <a:latin typeface="Times New Roman" panose="02020603050405020304" pitchFamily="18" charset="0"/>
                <a:cs typeface="Times New Roman" panose="02020603050405020304" pitchFamily="18" charset="0"/>
              </a:rPr>
              <a:t>предметы, разметка пола) побуждают детей к деятельности, помогают им уточнить представления о разучиваемом движении, овладеть наиболее трудными элементами техники, а также способствуют более энергичному выполнению упражнений. Например, яркие игрушки стимулируют детей к ходьбе, ползанию. Задание коснуться предмета, подвешенного выше поднятых рук, побуждает ребенка увеличить силу толчка и подпрыгнуть на соответствующую высоту; задание при наклонах достать руками носки ног способствует увеличению амплитуды движения. Зрительные ориентиры используют обычно после того, как у детей уже создано общее представление о разучиваемых движениях.</a:t>
            </a:r>
          </a:p>
          <a:p>
            <a:endParaRPr lang="ru-RU" sz="1800" dirty="0">
              <a:latin typeface="Times New Roman" panose="02020603050405020304" pitchFamily="18" charset="0"/>
              <a:cs typeface="Times New Roman" panose="02020603050405020304" pitchFamily="18" charset="0"/>
            </a:endParaRPr>
          </a:p>
        </p:txBody>
      </p:sp>
      <p:pic>
        <p:nvPicPr>
          <p:cNvPr id="23559" name="Picture 7" descr="C:\Users\сергей\Desktop\Иринина флешка\МЕТОДИКА по ф-ре\фотографии\физ-ра\IMG_0107.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499992" y="3462971"/>
            <a:ext cx="4104456" cy="3078342"/>
          </a:xfrm>
          <a:prstGeom prst="rect">
            <a:avLst/>
          </a:prstGeom>
          <a:ln>
            <a:noFill/>
          </a:ln>
          <a:effectLst>
            <a:outerShdw blurRad="292100" dist="139700" dir="2700000" algn="tl" rotWithShape="0">
              <a:srgbClr val="333333">
                <a:alpha val="65000"/>
              </a:srgbClr>
            </a:outerShdw>
          </a:effectLst>
        </p:spPr>
      </p:pic>
      <p:pic>
        <p:nvPicPr>
          <p:cNvPr id="23560" name="Picture 8" descr="C:\Users\сергей\Desktop\Иринина флешка\МЕТОДИКА по ф-ре\фотографии\физ-ра\IMG_5133.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932040" y="260647"/>
            <a:ext cx="4032449" cy="3024337"/>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split orient="vert"/>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descr="C:\Users\сергей\Desktop\Новая папка\1385542147523.jpg"/>
          <p:cNvPicPr>
            <a:picLocks noGrp="1" noChangeAspect="1" noChangeArrowheads="1"/>
          </p:cNvPicPr>
          <p:nvPr>
            <p:ph idx="1"/>
          </p:nvPr>
        </p:nvPicPr>
        <p:blipFill>
          <a:blip r:embed="rId2" cstate="print"/>
          <a:srcRect/>
          <a:stretch>
            <a:fillRect/>
          </a:stretch>
        </p:blipFill>
        <p:spPr bwMode="auto">
          <a:xfrm>
            <a:off x="4788024" y="116632"/>
            <a:ext cx="3966864" cy="2975148"/>
          </a:xfrm>
          <a:prstGeom prst="rect">
            <a:avLst/>
          </a:prstGeom>
          <a:ln>
            <a:noFill/>
          </a:ln>
          <a:effectLst>
            <a:outerShdw blurRad="292100" dist="139700" dir="2700000" algn="tl" rotWithShape="0">
              <a:srgbClr val="333333">
                <a:alpha val="65000"/>
              </a:srgbClr>
            </a:outerShdw>
          </a:effectLst>
        </p:spPr>
      </p:pic>
      <p:sp>
        <p:nvSpPr>
          <p:cNvPr id="4" name="Текст 3"/>
          <p:cNvSpPr>
            <a:spLocks noGrp="1"/>
          </p:cNvSpPr>
          <p:nvPr>
            <p:ph type="body" sz="half" idx="2"/>
          </p:nvPr>
        </p:nvSpPr>
        <p:spPr>
          <a:xfrm>
            <a:off x="395536" y="836712"/>
            <a:ext cx="2962672" cy="4824536"/>
          </a:xfrm>
        </p:spPr>
        <p:txBody>
          <a:bodyPr>
            <a:normAutofit lnSpcReduction="10000"/>
          </a:bodyPr>
          <a:lstStyle/>
          <a:p>
            <a:pPr algn="ctr"/>
            <a:r>
              <a:rPr lang="ru-RU" sz="1800" b="1" u="sng" dirty="0">
                <a:latin typeface="Times New Roman" panose="02020603050405020304" pitchFamily="18" charset="0"/>
                <a:cs typeface="Times New Roman" panose="02020603050405020304" pitchFamily="18" charset="0"/>
              </a:rPr>
              <a:t>Звуковые ориентиры</a:t>
            </a:r>
            <a:r>
              <a:rPr lang="ru-RU" sz="1800" b="1" dirty="0">
                <a:latin typeface="Times New Roman" panose="02020603050405020304" pitchFamily="18" charset="0"/>
                <a:cs typeface="Times New Roman" panose="02020603050405020304" pitchFamily="18" charset="0"/>
              </a:rPr>
              <a:t> </a:t>
            </a:r>
            <a:endParaRPr lang="ru-RU" sz="1800" b="1" dirty="0" smtClean="0">
              <a:latin typeface="Times New Roman" panose="02020603050405020304" pitchFamily="18" charset="0"/>
              <a:cs typeface="Times New Roman" panose="02020603050405020304" pitchFamily="18" charset="0"/>
            </a:endParaRPr>
          </a:p>
          <a:p>
            <a:pPr algn="ctr"/>
            <a:r>
              <a:rPr lang="ru-RU" sz="1800" dirty="0" smtClean="0">
                <a:latin typeface="Times New Roman" panose="02020603050405020304" pitchFamily="18" charset="0"/>
                <a:cs typeface="Times New Roman" panose="02020603050405020304" pitchFamily="18" charset="0"/>
              </a:rPr>
              <a:t>применяются </a:t>
            </a:r>
            <a:r>
              <a:rPr lang="ru-RU" sz="1800" dirty="0">
                <a:latin typeface="Times New Roman" panose="02020603050405020304" pitchFamily="18" charset="0"/>
                <a:cs typeface="Times New Roman" panose="02020603050405020304" pitchFamily="18" charset="0"/>
              </a:rPr>
              <a:t>для освоения ритма и регулирования темпа движений, а также как сигнал для начала и окончания действия, для фиксирования правильного выполнения упражнения (подлезая под веревку, к которой прикреплен колокольчик, ребенок, чтобы не задеть его, наклоняется ниже). В качестве звуковых ориентиров </a:t>
            </a:r>
            <a:r>
              <a:rPr lang="ru-RU" sz="1800" dirty="0" smtClean="0">
                <a:latin typeface="Times New Roman" panose="02020603050405020304" pitchFamily="18" charset="0"/>
                <a:cs typeface="Times New Roman" panose="02020603050405020304" pitchFamily="18" charset="0"/>
              </a:rPr>
              <a:t>используются удары </a:t>
            </a:r>
            <a:r>
              <a:rPr lang="ru-RU" sz="1800" dirty="0">
                <a:latin typeface="Times New Roman" panose="02020603050405020304" pitchFamily="18" charset="0"/>
                <a:cs typeface="Times New Roman" panose="02020603050405020304" pitchFamily="18" charset="0"/>
              </a:rPr>
              <a:t>в бубен и барабан, хлопки в ладоши и пр.</a:t>
            </a:r>
            <a:br>
              <a:rPr lang="ru-RU" sz="1800" dirty="0">
                <a:latin typeface="Times New Roman" panose="02020603050405020304" pitchFamily="18" charset="0"/>
                <a:cs typeface="Times New Roman" panose="02020603050405020304" pitchFamily="18" charset="0"/>
              </a:rPr>
            </a:br>
            <a:endParaRPr lang="ru-RU" sz="1800" dirty="0">
              <a:latin typeface="Times New Roman" panose="02020603050405020304" pitchFamily="18" charset="0"/>
              <a:cs typeface="Times New Roman" panose="02020603050405020304" pitchFamily="18" charset="0"/>
            </a:endParaRPr>
          </a:p>
          <a:p>
            <a:endParaRPr lang="ru-RU" dirty="0"/>
          </a:p>
        </p:txBody>
      </p:sp>
      <p:pic>
        <p:nvPicPr>
          <p:cNvPr id="25604" name="Picture 4" descr="C:\Users\сергей\Desktop\Иринина флешка\МЕТОДИКА по ф-ре\фотографии\физ-ра\DSC00940.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563888" y="3331134"/>
            <a:ext cx="4308988" cy="3231741"/>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C:\Users\сергей\Desktop\Иринина флешка\МЕТОДИКА по ф-ре\фотографии\физ-ра\IMG_0106.JPG"/>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a:stretch>
            <a:fillRect/>
          </a:stretch>
        </p:blipFill>
        <p:spPr bwMode="auto">
          <a:xfrm>
            <a:off x="323528" y="3717032"/>
            <a:ext cx="3845842" cy="2884382"/>
          </a:xfrm>
          <a:prstGeom prst="rect">
            <a:avLst/>
          </a:prstGeom>
          <a:ln>
            <a:noFill/>
          </a:ln>
          <a:effectLst>
            <a:outerShdw blurRad="292100" dist="139700" dir="2700000" algn="tl" rotWithShape="0">
              <a:srgbClr val="333333">
                <a:alpha val="65000"/>
              </a:srgbClr>
            </a:outerShdw>
          </a:effectLst>
        </p:spPr>
      </p:pic>
      <p:sp>
        <p:nvSpPr>
          <p:cNvPr id="4" name="Текст 3"/>
          <p:cNvSpPr>
            <a:spLocks noGrp="1"/>
          </p:cNvSpPr>
          <p:nvPr>
            <p:ph type="body" sz="half" idx="2"/>
          </p:nvPr>
        </p:nvSpPr>
        <p:spPr>
          <a:xfrm>
            <a:off x="457200" y="260648"/>
            <a:ext cx="3250704" cy="3456384"/>
          </a:xfrm>
        </p:spPr>
        <p:txBody>
          <a:bodyPr>
            <a:normAutofit/>
          </a:bodyPr>
          <a:lstStyle/>
          <a:p>
            <a:r>
              <a:rPr lang="ru-RU" sz="1800" dirty="0" smtClean="0">
                <a:latin typeface="Times New Roman" panose="02020603050405020304" pitchFamily="18" charset="0"/>
                <a:cs typeface="Times New Roman" panose="02020603050405020304" pitchFamily="18" charset="0"/>
              </a:rPr>
              <a:t>Воспитатель помогает выпрямить спину при приседании, преодолеть неуверенность при ходьбе по скамейке, взяв ребенка за руку. </a:t>
            </a:r>
            <a:br>
              <a:rPr lang="ru-RU" sz="1800" dirty="0" smtClean="0">
                <a:latin typeface="Times New Roman" panose="02020603050405020304" pitchFamily="18" charset="0"/>
                <a:cs typeface="Times New Roman" panose="02020603050405020304" pitchFamily="18" charset="0"/>
              </a:rPr>
            </a:br>
            <a:r>
              <a:rPr lang="ru-RU" sz="1800" dirty="0" smtClean="0">
                <a:latin typeface="Times New Roman" panose="02020603050405020304" pitchFamily="18" charset="0"/>
                <a:cs typeface="Times New Roman" panose="02020603050405020304" pitchFamily="18" charset="0"/>
              </a:rPr>
              <a:t>При лазанье по гимнастической стенке и при прыжках в длину и в высоту воспитатель оказывает помощь детям в виде страховки.</a:t>
            </a:r>
            <a:endParaRPr lang="ru-RU" sz="1800" dirty="0">
              <a:latin typeface="Times New Roman" panose="02020603050405020304" pitchFamily="18" charset="0"/>
              <a:cs typeface="Times New Roman" panose="02020603050405020304" pitchFamily="18" charset="0"/>
            </a:endParaRPr>
          </a:p>
        </p:txBody>
      </p:sp>
      <p:pic>
        <p:nvPicPr>
          <p:cNvPr id="1026" name="Picture 2" descr="C:\Users\сергей\Desktop\Иринина флешка\МЕТОДИКА по ф-ре\фотографии\IMG_6975.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427984" y="260648"/>
            <a:ext cx="4088002" cy="3066002"/>
          </a:xfrm>
          <a:prstGeom prst="rect">
            <a:avLst/>
          </a:prstGeom>
          <a:ln>
            <a:noFill/>
          </a:ln>
          <a:effectLst>
            <a:outerShdw blurRad="292100" dist="139700" dir="2700000" algn="tl" rotWithShape="0">
              <a:srgbClr val="333333">
                <a:alpha val="65000"/>
              </a:srgbClr>
            </a:outerShdw>
          </a:effectLst>
        </p:spPr>
      </p:pic>
      <p:pic>
        <p:nvPicPr>
          <p:cNvPr id="1027" name="Picture 3" descr="C:\Users\сергей\Desktop\Иринина флешка\МЕТОДИКА по ф-ре\фотографии\IMG_6985.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427984" y="3501008"/>
            <a:ext cx="4112005" cy="3084004"/>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dissolv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descr="C:\Users\сергей\Desktop\Новая папка\1385541787442.jpg"/>
          <p:cNvPicPr>
            <a:picLocks noGrp="1" noChangeAspect="1" noChangeArrowheads="1"/>
          </p:cNvPicPr>
          <p:nvPr>
            <p:ph idx="1"/>
          </p:nvPr>
        </p:nvPicPr>
        <p:blipFill>
          <a:blip r:embed="rId2" cstate="print">
            <a:extLst>
              <a:ext uri="{BEBA8EAE-BF5A-486C-A8C5-ECC9F3942E4B}">
                <a14:imgProps xmlns:a14="http://schemas.microsoft.com/office/drawing/2010/main">
                  <a14:imgLayer r:embed="rId3">
                    <a14:imgEffect>
                      <a14:sharpenSoften amount="25000"/>
                    </a14:imgEffect>
                  </a14:imgLayer>
                </a14:imgProps>
              </a:ext>
            </a:extLst>
          </a:blip>
          <a:srcRect/>
          <a:stretch>
            <a:fillRect/>
          </a:stretch>
        </p:blipFill>
        <p:spPr bwMode="auto">
          <a:xfrm>
            <a:off x="3635896" y="188640"/>
            <a:ext cx="4119421" cy="3089566"/>
          </a:xfrm>
          <a:prstGeom prst="rect">
            <a:avLst/>
          </a:prstGeom>
          <a:ln>
            <a:noFill/>
          </a:ln>
          <a:effectLst>
            <a:outerShdw blurRad="292100" dist="139700" dir="2700000" algn="tl" rotWithShape="0">
              <a:srgbClr val="333333">
                <a:alpha val="65000"/>
              </a:srgbClr>
            </a:outerShdw>
          </a:effectLst>
        </p:spPr>
      </p:pic>
      <p:sp>
        <p:nvSpPr>
          <p:cNvPr id="4" name="Текст 3"/>
          <p:cNvSpPr>
            <a:spLocks noGrp="1"/>
          </p:cNvSpPr>
          <p:nvPr>
            <p:ph type="body" sz="half" idx="2"/>
          </p:nvPr>
        </p:nvSpPr>
        <p:spPr>
          <a:xfrm>
            <a:off x="323528" y="764704"/>
            <a:ext cx="3034679" cy="5184576"/>
          </a:xfrm>
        </p:spPr>
        <p:txBody>
          <a:bodyPr>
            <a:normAutofit fontScale="77500" lnSpcReduction="20000"/>
          </a:bodyPr>
          <a:lstStyle/>
          <a:p>
            <a:r>
              <a:rPr lang="ru-RU" sz="2600" b="1" dirty="0" smtClean="0"/>
              <a:t> </a:t>
            </a:r>
            <a:r>
              <a:rPr lang="ru-RU" sz="2300" b="1" u="sng" dirty="0" smtClean="0">
                <a:latin typeface="Times New Roman" panose="02020603050405020304" pitchFamily="18" charset="0"/>
                <a:cs typeface="Times New Roman" panose="02020603050405020304" pitchFamily="18" charset="0"/>
              </a:rPr>
              <a:t>Словесные методы.</a:t>
            </a:r>
            <a:r>
              <a:rPr lang="ru-RU" sz="2300" u="sng" dirty="0" smtClean="0">
                <a:latin typeface="Times New Roman" panose="02020603050405020304" pitchFamily="18" charset="0"/>
                <a:cs typeface="Times New Roman" panose="02020603050405020304" pitchFamily="18" charset="0"/>
              </a:rPr>
              <a:t> </a:t>
            </a:r>
          </a:p>
          <a:p>
            <a:r>
              <a:rPr lang="ru-RU" sz="2300" dirty="0" smtClean="0">
                <a:latin typeface="Times New Roman" panose="02020603050405020304" pitchFamily="18" charset="0"/>
                <a:cs typeface="Times New Roman" panose="02020603050405020304" pitchFamily="18" charset="0"/>
              </a:rPr>
              <a:t>Данной группе методов относятся: название упражнения, описание, объяснения, указания, распоряжения, команды, вопросы к детям, рассказ, беседа и др. Словесные методы активизируют мышление ребенка, помогают целенаправленно воспринимать технику упражнений, способствуют созданию более точных зрительных представлений о движении.</a:t>
            </a:r>
          </a:p>
          <a:p>
            <a:r>
              <a:rPr lang="ru-RU" sz="2300" dirty="0" smtClean="0">
                <a:latin typeface="Times New Roman" panose="02020603050405020304" pitchFamily="18" charset="0"/>
                <a:cs typeface="Times New Roman" panose="02020603050405020304" pitchFamily="18" charset="0"/>
              </a:rPr>
              <a:t>С помощью слова детям сообщают знания, дают задания, повышают интерес к их выполнению, анализируют и оценивают достигнутые результаты.</a:t>
            </a:r>
          </a:p>
          <a:p>
            <a:endParaRPr lang="ru-RU" dirty="0"/>
          </a:p>
        </p:txBody>
      </p:sp>
      <p:pic>
        <p:nvPicPr>
          <p:cNvPr id="2052" name="Picture 4" descr="C:\Users\сергей\Desktop\Новая папка\1385541797253.jpg"/>
          <p:cNvPicPr>
            <a:picLocks noChangeAspect="1" noChangeArrowheads="1"/>
          </p:cNvPicPr>
          <p:nvPr/>
        </p:nvPicPr>
        <p:blipFill>
          <a:blip r:embed="rId4" cstate="print">
            <a:extLst>
              <a:ext uri="{BEBA8EAE-BF5A-486C-A8C5-ECC9F3942E4B}">
                <a14:imgProps xmlns:a14="http://schemas.microsoft.com/office/drawing/2010/main">
                  <a14:imgLayer r:embed="rId5">
                    <a14:imgEffect>
                      <a14:sharpenSoften amount="25000"/>
                    </a14:imgEffect>
                  </a14:imgLayer>
                </a14:imgProps>
              </a:ext>
            </a:extLst>
          </a:blip>
          <a:srcRect/>
          <a:stretch>
            <a:fillRect/>
          </a:stretch>
        </p:blipFill>
        <p:spPr bwMode="auto">
          <a:xfrm>
            <a:off x="4714462" y="3501008"/>
            <a:ext cx="4002021" cy="3001516"/>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pull dir="lu"/>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467544" y="368660"/>
            <a:ext cx="3960440" cy="5868652"/>
          </a:xfrm>
        </p:spPr>
        <p:txBody>
          <a:bodyPr>
            <a:normAutofit/>
          </a:bodyPr>
          <a:lstStyle/>
          <a:p>
            <a:pPr algn="ctr"/>
            <a:r>
              <a:rPr lang="ru-RU" sz="1800" b="1" u="sng" dirty="0" smtClean="0">
                <a:latin typeface="Times New Roman" panose="02020603050405020304" pitchFamily="18" charset="0"/>
                <a:cs typeface="Times New Roman" panose="02020603050405020304" pitchFamily="18" charset="0"/>
              </a:rPr>
              <a:t>Название упражнения</a:t>
            </a:r>
          </a:p>
          <a:p>
            <a:r>
              <a:rPr lang="ru-RU" sz="1800" dirty="0" smtClean="0">
                <a:latin typeface="Times New Roman" panose="02020603050405020304" pitchFamily="18" charset="0"/>
                <a:cs typeface="Times New Roman" panose="02020603050405020304" pitchFamily="18" charset="0"/>
              </a:rPr>
              <a:t> Многие физические упражнения имеют условные названия, которые в известной мере отражают характер движения, например</a:t>
            </a:r>
            <a:r>
              <a:rPr lang="ru-RU" sz="1800" dirty="0">
                <a:latin typeface="Times New Roman" panose="02020603050405020304" pitchFamily="18" charset="0"/>
                <a:cs typeface="Times New Roman" panose="02020603050405020304" pitchFamily="18" charset="0"/>
              </a:rPr>
              <a:t>: «лошадки», </a:t>
            </a:r>
            <a:r>
              <a:rPr lang="ru-RU" sz="1800" dirty="0" smtClean="0">
                <a:latin typeface="Times New Roman" panose="02020603050405020304" pitchFamily="18" charset="0"/>
                <a:cs typeface="Times New Roman" panose="02020603050405020304" pitchFamily="18" charset="0"/>
              </a:rPr>
              <a:t>«змейка», «хождение по кочкам», «цапля» и т. д. Воспитатель, показывая и объясняя упражнение, одновременно указывает, на какое действие оно похоже, и называет его. После того как упражнение будет в основном освоено, воспитатель только называет его.</a:t>
            </a:r>
          </a:p>
          <a:p>
            <a:r>
              <a:rPr lang="ru-RU" sz="1800" dirty="0" smtClean="0">
                <a:latin typeface="Times New Roman" panose="02020603050405020304" pitchFamily="18" charset="0"/>
                <a:cs typeface="Times New Roman" panose="02020603050405020304" pitchFamily="18" charset="0"/>
              </a:rPr>
              <a:t>Название вызывает зрительное представление о движении, и дети правильно его выполняют. Названия сокращают время, которое тратится на то, чтобы объяснить упражнение или напомнить, как надо его выполнять.</a:t>
            </a:r>
          </a:p>
          <a:p>
            <a:endParaRPr lang="ru-RU" dirty="0">
              <a:latin typeface="Times New Roman" panose="02020603050405020304" pitchFamily="18" charset="0"/>
              <a:cs typeface="Times New Roman" panose="02020603050405020304" pitchFamily="18" charset="0"/>
            </a:endParaRPr>
          </a:p>
        </p:txBody>
      </p:sp>
      <p:pic>
        <p:nvPicPr>
          <p:cNvPr id="1028" name="Picture 4" descr="C:\Users\сергей\Desktop\Иринина флешка\МЕТОДИКА по ф-ре\фотографии\IMG_6995.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716016" y="314654"/>
            <a:ext cx="4015995" cy="3011996"/>
          </a:xfrm>
          <a:prstGeom prst="rect">
            <a:avLst/>
          </a:prstGeom>
          <a:ln>
            <a:noFill/>
          </a:ln>
          <a:effectLst>
            <a:outerShdw blurRad="292100" dist="139700" dir="2700000" algn="tl" rotWithShape="0">
              <a:srgbClr val="333333">
                <a:alpha val="65000"/>
              </a:srgbClr>
            </a:outerShdw>
          </a:effectLst>
        </p:spPr>
      </p:pic>
      <p:pic>
        <p:nvPicPr>
          <p:cNvPr id="1029" name="Picture 5" descr="C:\Users\сергей\Desktop\Иринина флешка\МЕТОДИКА по ф-ре\фотографии\IMG_6996.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716016" y="3483006"/>
            <a:ext cx="3991992" cy="2993994"/>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pull dir="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3"/>
          </p:nvPr>
        </p:nvSpPr>
        <p:spPr>
          <a:xfrm>
            <a:off x="457200" y="332656"/>
            <a:ext cx="8229600" cy="6120680"/>
          </a:xfrm>
        </p:spPr>
        <p:txBody>
          <a:bodyPr anchor="ctr">
            <a:normAutofit/>
          </a:bodyPr>
          <a:lstStyle/>
          <a:p>
            <a:pPr>
              <a:buNone/>
            </a:pPr>
            <a:r>
              <a:rPr lang="ru-RU" dirty="0" smtClean="0"/>
              <a:t>  </a:t>
            </a:r>
            <a:r>
              <a:rPr lang="ru-RU" dirty="0">
                <a:solidFill>
                  <a:srgbClr val="2A2723"/>
                </a:solidFill>
                <a:latin typeface="Georgia"/>
              </a:rPr>
              <a:t>Физическая культура занимает одно из ведущих мест в воспитании гармонически развитой </a:t>
            </a:r>
            <a:r>
              <a:rPr lang="ru-RU" dirty="0" smtClean="0">
                <a:solidFill>
                  <a:srgbClr val="2A2723"/>
                </a:solidFill>
                <a:latin typeface="Georgia"/>
              </a:rPr>
              <a:t>личности и </a:t>
            </a:r>
            <a:r>
              <a:rPr lang="ru-RU" dirty="0" smtClean="0">
                <a:solidFill>
                  <a:srgbClr val="000000"/>
                </a:solidFill>
                <a:latin typeface="Times New Roman"/>
              </a:rPr>
              <a:t>требует от воспитателя глубоких </a:t>
            </a:r>
            <a:r>
              <a:rPr lang="ru-RU" dirty="0">
                <a:solidFill>
                  <a:srgbClr val="000000"/>
                </a:solidFill>
                <a:latin typeface="Times New Roman"/>
              </a:rPr>
              <a:t>знаний и творческого подхода. </a:t>
            </a:r>
            <a:r>
              <a:rPr lang="ru-RU" dirty="0" smtClean="0">
                <a:latin typeface="Times New Roman" panose="02020603050405020304" pitchFamily="18" charset="0"/>
                <a:cs typeface="Times New Roman" panose="02020603050405020304" pitchFamily="18" charset="0"/>
              </a:rPr>
              <a:t>Эффективность </a:t>
            </a:r>
            <a:r>
              <a:rPr lang="ru-RU" dirty="0">
                <a:latin typeface="Times New Roman" panose="02020603050405020304" pitchFamily="18" charset="0"/>
                <a:cs typeface="Times New Roman" panose="02020603050405020304" pitchFamily="18" charset="0"/>
              </a:rPr>
              <a:t>формирования двигательных навыков во многом зависит от правильного подбора методов и приемов обучения.</a:t>
            </a:r>
            <a:r>
              <a:rPr lang="ru-RU" dirty="0" smtClean="0"/>
              <a:t>   </a:t>
            </a:r>
          </a:p>
          <a:p>
            <a:pPr>
              <a:buNone/>
            </a:pPr>
            <a:r>
              <a:rPr lang="ru-RU" dirty="0" smtClean="0">
                <a:solidFill>
                  <a:srgbClr val="000000"/>
                </a:solidFill>
                <a:latin typeface="Times New Roman"/>
              </a:rPr>
              <a:t>   Метод </a:t>
            </a:r>
            <a:r>
              <a:rPr lang="ru-RU" dirty="0">
                <a:solidFill>
                  <a:srgbClr val="000000"/>
                </a:solidFill>
                <a:latin typeface="Times New Roman"/>
              </a:rPr>
              <a:t>– это система приемов, направленная на оптимизацию процесса обучения в зависимости от содержания, конкретных дидактических задач, средств и </a:t>
            </a:r>
            <a:r>
              <a:rPr lang="ru-RU" dirty="0" smtClean="0">
                <a:solidFill>
                  <a:srgbClr val="000000"/>
                </a:solidFill>
                <a:latin typeface="Times New Roman"/>
              </a:rPr>
              <a:t>условий.</a:t>
            </a:r>
            <a:endParaRPr lang="ru-RU" dirty="0" smtClean="0">
              <a:latin typeface="Times New Roman" panose="02020603050405020304" pitchFamily="18" charset="0"/>
              <a:cs typeface="Times New Roman" panose="02020603050405020304" pitchFamily="18" charset="0"/>
            </a:endParaRPr>
          </a:p>
          <a:p>
            <a:pPr algn="ctr">
              <a:buNone/>
            </a:pPr>
            <a:r>
              <a:rPr lang="ru-RU" dirty="0" smtClean="0">
                <a:latin typeface="Times New Roman" panose="02020603050405020304" pitchFamily="18" charset="0"/>
                <a:cs typeface="Times New Roman" panose="02020603050405020304" pitchFamily="18" charset="0"/>
              </a:rPr>
              <a:t>   Различают </a:t>
            </a:r>
            <a:r>
              <a:rPr lang="ru-RU" dirty="0">
                <a:latin typeface="Times New Roman" panose="02020603050405020304" pitchFamily="18" charset="0"/>
                <a:cs typeface="Times New Roman" panose="02020603050405020304" pitchFamily="18" charset="0"/>
              </a:rPr>
              <a:t>три группы </a:t>
            </a:r>
            <a:r>
              <a:rPr lang="ru-RU" dirty="0" smtClean="0">
                <a:latin typeface="Times New Roman" panose="02020603050405020304" pitchFamily="18" charset="0"/>
                <a:cs typeface="Times New Roman" panose="02020603050405020304" pitchFamily="18" charset="0"/>
              </a:rPr>
              <a:t>методов:</a:t>
            </a:r>
          </a:p>
          <a:p>
            <a:pPr algn="ctr">
              <a:buNone/>
            </a:pPr>
            <a:r>
              <a:rPr lang="ru-RU" b="1" dirty="0" smtClean="0">
                <a:latin typeface="Times New Roman" panose="02020603050405020304" pitchFamily="18" charset="0"/>
                <a:cs typeface="Times New Roman" panose="02020603050405020304" pitchFamily="18" charset="0"/>
              </a:rPr>
              <a:t>наглядные</a:t>
            </a:r>
            <a:r>
              <a:rPr lang="ru-RU" b="1" dirty="0">
                <a:latin typeface="Times New Roman" panose="02020603050405020304" pitchFamily="18" charset="0"/>
                <a:cs typeface="Times New Roman" panose="02020603050405020304" pitchFamily="18" charset="0"/>
              </a:rPr>
              <a:t>, словесные и практические</a:t>
            </a:r>
            <a:r>
              <a:rPr lang="ru-RU" b="1" dirty="0" smtClean="0">
                <a:latin typeface="Times New Roman" panose="02020603050405020304" pitchFamily="18" charset="0"/>
                <a:cs typeface="Times New Roman" panose="02020603050405020304" pitchFamily="18" charset="0"/>
              </a:rPr>
              <a:t>.</a:t>
            </a:r>
            <a:endParaRPr lang="ru-RU" dirty="0">
              <a:latin typeface="Times New Roman" panose="02020603050405020304" pitchFamily="18" charset="0"/>
              <a:cs typeface="Times New Roman" panose="02020603050405020304" pitchFamily="18" charset="0"/>
            </a:endParaRPr>
          </a:p>
          <a:p>
            <a:pPr>
              <a:buNone/>
            </a:pPr>
            <a:r>
              <a:rPr lang="ru-RU" b="1" dirty="0" smtClean="0">
                <a:latin typeface="Times New Roman" panose="02020603050405020304" pitchFamily="18" charset="0"/>
                <a:cs typeface="Times New Roman" panose="02020603050405020304" pitchFamily="18" charset="0"/>
              </a:rPr>
              <a:t>     </a:t>
            </a:r>
            <a:r>
              <a:rPr lang="ru-RU" dirty="0" smtClean="0">
                <a:latin typeface="Times New Roman" panose="02020603050405020304" pitchFamily="18" charset="0"/>
                <a:cs typeface="Times New Roman" panose="02020603050405020304" pitchFamily="18" charset="0"/>
              </a:rPr>
              <a:t>К</a:t>
            </a:r>
            <a:r>
              <a:rPr lang="ru-RU" b="1" dirty="0" smtClean="0">
                <a:latin typeface="Times New Roman" panose="02020603050405020304" pitchFamily="18" charset="0"/>
                <a:cs typeface="Times New Roman" panose="02020603050405020304" pitchFamily="18" charset="0"/>
              </a:rPr>
              <a:t> наглядным</a:t>
            </a:r>
            <a:r>
              <a:rPr lang="ru-RU" dirty="0" smtClean="0">
                <a:latin typeface="Times New Roman" panose="02020603050405020304" pitchFamily="18" charset="0"/>
                <a:cs typeface="Times New Roman" panose="02020603050405020304" pitchFamily="18" charset="0"/>
              </a:rPr>
              <a:t> методам </a:t>
            </a:r>
            <a:r>
              <a:rPr lang="ru-RU" dirty="0">
                <a:latin typeface="Times New Roman" panose="02020603050405020304" pitchFamily="18" charset="0"/>
                <a:cs typeface="Times New Roman" panose="02020603050405020304" pitchFamily="18" charset="0"/>
              </a:rPr>
              <a:t>относятся: показ физических  упражнений, использование наглядных пособий (рисунки, фотографии,  </a:t>
            </a:r>
            <a:r>
              <a:rPr lang="ru-RU" dirty="0" smtClean="0">
                <a:latin typeface="Times New Roman" panose="02020603050405020304" pitchFamily="18" charset="0"/>
                <a:cs typeface="Times New Roman" panose="02020603050405020304" pitchFamily="18" charset="0"/>
              </a:rPr>
              <a:t>), </a:t>
            </a:r>
            <a:r>
              <a:rPr lang="ru-RU" dirty="0">
                <a:latin typeface="Times New Roman" panose="02020603050405020304" pitchFamily="18" charset="0"/>
                <a:cs typeface="Times New Roman" panose="02020603050405020304" pitchFamily="18" charset="0"/>
              </a:rPr>
              <a:t>имитации (подражания) зрительных ориентиров, звуковых сигналов, помощи.</a:t>
            </a:r>
          </a:p>
          <a:p>
            <a:endParaRPr lang="ru-RU" dirty="0"/>
          </a:p>
        </p:txBody>
      </p:sp>
    </p:spTree>
  </p:cSld>
  <p:clrMapOvr>
    <a:masterClrMapping/>
  </p:clrMapOvr>
  <p:transition spd="med">
    <p:wedg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227517" y="356320"/>
            <a:ext cx="5184576" cy="6264696"/>
          </a:xfrm>
        </p:spPr>
        <p:txBody>
          <a:bodyPr>
            <a:normAutofit fontScale="92500" lnSpcReduction="10000"/>
          </a:bodyPr>
          <a:lstStyle/>
          <a:p>
            <a:r>
              <a:rPr lang="ru-RU" sz="1900" b="1" u="sng" dirty="0" smtClean="0">
                <a:latin typeface="Times New Roman" panose="02020603050405020304" pitchFamily="18" charset="0"/>
                <a:cs typeface="Times New Roman" panose="02020603050405020304" pitchFamily="18" charset="0"/>
              </a:rPr>
              <a:t>Описание</a:t>
            </a:r>
            <a:r>
              <a:rPr lang="ru-RU" sz="1900" u="sng" dirty="0" smtClean="0">
                <a:latin typeface="Times New Roman" panose="02020603050405020304" pitchFamily="18" charset="0"/>
                <a:cs typeface="Times New Roman" panose="02020603050405020304" pitchFamily="18" charset="0"/>
              </a:rPr>
              <a:t> </a:t>
            </a:r>
            <a:r>
              <a:rPr lang="ru-RU" sz="1900" dirty="0" smtClean="0">
                <a:latin typeface="Times New Roman" panose="02020603050405020304" pitchFamily="18" charset="0"/>
                <a:cs typeface="Times New Roman" panose="02020603050405020304" pitchFamily="18" charset="0"/>
              </a:rPr>
              <a:t>— это подробное и последовательное изложение особенностей техники выполнения разучиваемого движения. Описание, необходимое для создания общего представления о движении, используется обычно при обучении детей старшего дошкольного возраста. Словесное описание нередко дополняется показом упражнения.</a:t>
            </a:r>
          </a:p>
          <a:p>
            <a:r>
              <a:rPr lang="ru-RU" sz="1900" b="1" u="sng" dirty="0" smtClean="0">
                <a:latin typeface="Times New Roman" panose="02020603050405020304" pitchFamily="18" charset="0"/>
                <a:cs typeface="Times New Roman" panose="02020603050405020304" pitchFamily="18" charset="0"/>
              </a:rPr>
              <a:t>Объяснение</a:t>
            </a:r>
            <a:r>
              <a:rPr lang="ru-RU" sz="1900" dirty="0" smtClean="0">
                <a:latin typeface="Times New Roman" panose="02020603050405020304" pitchFamily="18" charset="0"/>
                <a:cs typeface="Times New Roman" panose="02020603050405020304" pitchFamily="18" charset="0"/>
              </a:rPr>
              <a:t> должно быть кратким, точным, понятым, образным, эмоциональным. Содержание объяснений изменяется в зависимости от конкретных задач обучения, подготовленности детей, их возрастных и индивидуальных особенностей. При объяснении следует ссылаться на уже известные упражнения. Дети привлекаются к объяснению физических упражнений, как правило, при закреплении двигательных навыков.</a:t>
            </a:r>
          </a:p>
          <a:p>
            <a:r>
              <a:rPr lang="ru-RU" sz="1900" b="1" u="sng" dirty="0" smtClean="0">
                <a:latin typeface="Times New Roman" panose="02020603050405020304" pitchFamily="18" charset="0"/>
                <a:cs typeface="Times New Roman" panose="02020603050405020304" pitchFamily="18" charset="0"/>
              </a:rPr>
              <a:t>Пояснени</a:t>
            </a:r>
            <a:r>
              <a:rPr lang="ru-RU" sz="1900" u="sng" dirty="0" smtClean="0">
                <a:latin typeface="Times New Roman" panose="02020603050405020304" pitchFamily="18" charset="0"/>
                <a:cs typeface="Times New Roman" panose="02020603050405020304" pitchFamily="18" charset="0"/>
              </a:rPr>
              <a:t>я</a:t>
            </a:r>
            <a:r>
              <a:rPr lang="ru-RU" sz="1900" dirty="0" smtClean="0">
                <a:latin typeface="Times New Roman" panose="02020603050405020304" pitchFamily="18" charset="0"/>
                <a:cs typeface="Times New Roman" panose="02020603050405020304" pitchFamily="18" charset="0"/>
              </a:rPr>
              <a:t> применяются с целью направить на что-то внимание или углубить восприятие детей, подчеркнуть те или иные стороны разучиваемого движения. Пояснение сопровождает показ или выполнение физических упражнений. Слово в данном случае играет дополнительную роль.</a:t>
            </a:r>
          </a:p>
          <a:p>
            <a:endParaRPr lang="ru-RU" sz="1900" dirty="0" smtClean="0">
              <a:latin typeface="Times New Roman" panose="02020603050405020304" pitchFamily="18" charset="0"/>
              <a:cs typeface="Times New Roman" panose="02020603050405020304" pitchFamily="18" charset="0"/>
            </a:endParaRPr>
          </a:p>
          <a:p>
            <a:endParaRPr lang="ru-RU" sz="2000" dirty="0" smtClean="0"/>
          </a:p>
          <a:p>
            <a:endParaRPr lang="ru-RU" dirty="0"/>
          </a:p>
        </p:txBody>
      </p:sp>
      <p:pic>
        <p:nvPicPr>
          <p:cNvPr id="2051" name="Picture 3" descr="C:\Users\сергей\Desktop\Иринина флешка\МЕТОДИКА по ф-ре\фотографии\IMG_6966.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452955" y="476672"/>
            <a:ext cx="3406209" cy="2759968"/>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zoom dir="in"/>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827584" y="620688"/>
            <a:ext cx="7427168" cy="5112568"/>
          </a:xfrm>
        </p:spPr>
        <p:txBody>
          <a:bodyPr anchor="ctr"/>
          <a:lstStyle/>
          <a:p>
            <a:pPr algn="ctr"/>
            <a:r>
              <a:rPr lang="ru-RU" sz="1800" b="1" u="sng" dirty="0" smtClean="0">
                <a:latin typeface="Times New Roman" panose="02020603050405020304" pitchFamily="18" charset="0"/>
                <a:cs typeface="Times New Roman" panose="02020603050405020304" pitchFamily="18" charset="0"/>
              </a:rPr>
              <a:t>Указания.</a:t>
            </a:r>
            <a:r>
              <a:rPr lang="ru-RU" sz="1800" b="1" dirty="0" smtClean="0">
                <a:latin typeface="Times New Roman" panose="02020603050405020304" pitchFamily="18" charset="0"/>
                <a:cs typeface="Times New Roman" panose="02020603050405020304" pitchFamily="18" charset="0"/>
              </a:rPr>
              <a:t> </a:t>
            </a:r>
          </a:p>
          <a:p>
            <a:r>
              <a:rPr lang="ru-RU" sz="1800" dirty="0" smtClean="0">
                <a:latin typeface="Times New Roman" panose="02020603050405020304" pitchFamily="18" charset="0"/>
                <a:cs typeface="Times New Roman" panose="02020603050405020304" pitchFamily="18" charset="0"/>
              </a:rPr>
              <a:t>При разучивании движений, закреплении двигательных навыков и умений слово применяется и в виде коротких указаний, которые могут быть использованы для уточнения задания; напоминания, как действовать; для предупреждения и исправления ошибок у детей; оценки выполнения упражнений (одобрение и неодобрение); поощрения.</a:t>
            </a:r>
          </a:p>
          <a:p>
            <a:r>
              <a:rPr lang="ru-RU" sz="1800" dirty="0" smtClean="0">
                <a:latin typeface="Times New Roman" panose="02020603050405020304" pitchFamily="18" charset="0"/>
                <a:cs typeface="Times New Roman" panose="02020603050405020304" pitchFamily="18" charset="0"/>
              </a:rPr>
              <a:t>Указания могут даваться как до выполнения упражнения, так и во время его. В первом случае они применяются как способ предварительного инструктирования. Во втором случае воспитатель оценивает правильность выполнения заданий. Оценка качества выполнения способствует уточнению представлений детей о движении, помогает формированию умения замечать ошибки у себя и у сверстников.</a:t>
            </a:r>
          </a:p>
          <a:p>
            <a:endParaRPr lang="ru-RU" dirty="0"/>
          </a:p>
        </p:txBody>
      </p:sp>
    </p:spTree>
  </p:cSld>
  <p:clrMapOvr>
    <a:masterClrMapping/>
  </p:clrMapOvr>
  <p:transition>
    <p:strips dir="ld"/>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395536" y="332656"/>
            <a:ext cx="8435280" cy="6192688"/>
          </a:xfrm>
        </p:spPr>
        <p:txBody>
          <a:bodyPr>
            <a:normAutofit/>
          </a:bodyPr>
          <a:lstStyle/>
          <a:p>
            <a:r>
              <a:rPr lang="ru-RU" sz="1800" b="1" u="sng" dirty="0" smtClean="0">
                <a:latin typeface="Times New Roman" panose="02020603050405020304" pitchFamily="18" charset="0"/>
                <a:cs typeface="Times New Roman" panose="02020603050405020304" pitchFamily="18" charset="0"/>
              </a:rPr>
              <a:t>Команды</a:t>
            </a:r>
            <a:r>
              <a:rPr lang="ru-RU" sz="1800" b="1" dirty="0" smtClean="0">
                <a:latin typeface="Times New Roman" panose="02020603050405020304" pitchFamily="18" charset="0"/>
                <a:cs typeface="Times New Roman" panose="02020603050405020304" pitchFamily="18" charset="0"/>
              </a:rPr>
              <a:t> (распоряжения)</a:t>
            </a:r>
          </a:p>
          <a:p>
            <a:r>
              <a:rPr lang="ru-RU" sz="1800" dirty="0" smtClean="0">
                <a:latin typeface="Times New Roman" panose="02020603050405020304" pitchFamily="18" charset="0"/>
                <a:cs typeface="Times New Roman" panose="02020603050405020304" pitchFamily="18" charset="0"/>
              </a:rPr>
              <a:t>Под командой понимается произносимый воспитателем устный приказ, который имеет определенную форму и точное содержание («Равняйсь!», «Кругом!» и т. д.). Эта форма речевого воздействия отличается наибольшей лаконичностью и повелительным тоном. Цель команды — обеспечить одновременное начало и конец действия, определенный темп и направление движения.</a:t>
            </a:r>
          </a:p>
          <a:p>
            <a:r>
              <a:rPr lang="ru-RU" sz="1800" dirty="0" smtClean="0">
                <a:latin typeface="Times New Roman" panose="02020603050405020304" pitchFamily="18" charset="0"/>
                <a:cs typeface="Times New Roman" panose="02020603050405020304" pitchFamily="18" charset="0"/>
              </a:rPr>
              <a:t>Команда состоит из двух частей: предварительной и исполнительной. В предварительной части указывается, что надо делать и каким способом, в исполнительной — заключен сигнал к немедленному выполнению действия.</a:t>
            </a:r>
          </a:p>
          <a:p>
            <a:r>
              <a:rPr lang="ru-RU" sz="1800" dirty="0" smtClean="0">
                <a:latin typeface="Times New Roman" panose="02020603050405020304" pitchFamily="18" charset="0"/>
                <a:cs typeface="Times New Roman" panose="02020603050405020304" pitchFamily="18" charset="0"/>
              </a:rPr>
              <a:t>Важно научиться правильно подавать команду, т. е. умело акцентировать слова, силу и интонацию голоса. Так, подавая команду «На месте шагом марш!», сначала произносят слова «На месте шагом...» (предварительная команда), а затем — «Марш!» (исполнительная). Предварительная часть команды подается протяжно, затем делается пауза, и после нее громко, отрывисто, энергично произносится исполнительная часть.</a:t>
            </a:r>
            <a:br>
              <a:rPr lang="ru-RU" sz="1800" dirty="0" smtClean="0">
                <a:latin typeface="Times New Roman" panose="02020603050405020304" pitchFamily="18" charset="0"/>
                <a:cs typeface="Times New Roman" panose="02020603050405020304" pitchFamily="18" charset="0"/>
              </a:rPr>
            </a:br>
            <a:r>
              <a:rPr lang="ru-RU" sz="1800" dirty="0" smtClean="0">
                <a:latin typeface="Times New Roman" panose="02020603050405020304" pitchFamily="18" charset="0"/>
                <a:cs typeface="Times New Roman" panose="02020603050405020304" pitchFamily="18" charset="0"/>
              </a:rPr>
              <a:t>При подаче команды воспитатель обязан стоять в положении «смирно». Его уверенный тон, подтянутость, отчетливость команды дисциплинируют, организуют детей, заставляют их быстро и четко выполнять задание.</a:t>
            </a:r>
          </a:p>
          <a:p>
            <a:endParaRPr lang="ru-RU" dirty="0"/>
          </a:p>
        </p:txBody>
      </p:sp>
    </p:spTree>
  </p:cSld>
  <p:clrMapOvr>
    <a:masterClrMapping/>
  </p:clrMapOvr>
  <p:transition>
    <p:strips dir="ru"/>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сергей\Desktop\Иринина флешка\МЕТОДИКА по ф-ре\фотографии\IMG_6991.JPG"/>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a:stretch>
            <a:fillRect/>
          </a:stretch>
        </p:blipFill>
        <p:spPr bwMode="auto">
          <a:xfrm>
            <a:off x="4211960" y="404664"/>
            <a:ext cx="4509712" cy="3024336"/>
          </a:xfrm>
          <a:prstGeom prst="rect">
            <a:avLst/>
          </a:prstGeom>
          <a:noFill/>
        </p:spPr>
      </p:pic>
      <p:sp>
        <p:nvSpPr>
          <p:cNvPr id="4" name="Текст 3"/>
          <p:cNvSpPr>
            <a:spLocks noGrp="1"/>
          </p:cNvSpPr>
          <p:nvPr>
            <p:ph type="body" sz="half" idx="2"/>
          </p:nvPr>
        </p:nvSpPr>
        <p:spPr>
          <a:xfrm>
            <a:off x="467544" y="537446"/>
            <a:ext cx="3106688" cy="6120680"/>
          </a:xfrm>
        </p:spPr>
        <p:txBody>
          <a:bodyPr>
            <a:normAutofit fontScale="77500" lnSpcReduction="20000"/>
          </a:bodyPr>
          <a:lstStyle/>
          <a:p>
            <a:r>
              <a:rPr lang="ru-RU" sz="2300" b="1" u="sng" dirty="0" smtClean="0">
                <a:latin typeface="Times New Roman" panose="02020603050405020304" pitchFamily="18" charset="0"/>
                <a:cs typeface="Times New Roman" panose="02020603050405020304" pitchFamily="18" charset="0"/>
              </a:rPr>
              <a:t>Распоряжения </a:t>
            </a:r>
          </a:p>
          <a:p>
            <a:r>
              <a:rPr lang="ru-RU" sz="2300" dirty="0" smtClean="0">
                <a:latin typeface="Times New Roman" panose="02020603050405020304" pitchFamily="18" charset="0"/>
                <a:cs typeface="Times New Roman" panose="02020603050405020304" pitchFamily="18" charset="0"/>
              </a:rPr>
              <a:t>отличаются от команды тем, что их формулирует сам воспитатель («К окну — поворот!»). Но подаются они также в повелительной форме. Распоряжения используются и для выполнения заданий, связанных с подготовкой места для занятий, раздачей и сбором физкультурного инвентаря.</a:t>
            </a:r>
            <a:br>
              <a:rPr lang="ru-RU" sz="2300" dirty="0" smtClean="0">
                <a:latin typeface="Times New Roman" panose="02020603050405020304" pitchFamily="18" charset="0"/>
                <a:cs typeface="Times New Roman" panose="02020603050405020304" pitchFamily="18" charset="0"/>
              </a:rPr>
            </a:br>
            <a:r>
              <a:rPr lang="ru-RU" sz="2300" dirty="0" smtClean="0">
                <a:latin typeface="Times New Roman" panose="02020603050405020304" pitchFamily="18" charset="0"/>
                <a:cs typeface="Times New Roman" panose="02020603050405020304" pitchFamily="18" charset="0"/>
              </a:rPr>
              <a:t>В младших группах при проведении физических упражнений используются распоряжения. Сила голоса при подаче команд и распоряжений должна соответствовать размерам помещения, где проводится занятие. Главное, чтобы дети услышали и поняли воспитателя, правильно и своевременно начали действовать.</a:t>
            </a:r>
          </a:p>
          <a:p>
            <a:endParaRPr lang="ru-RU" dirty="0"/>
          </a:p>
        </p:txBody>
      </p:sp>
      <p:pic>
        <p:nvPicPr>
          <p:cNvPr id="3075" name="Picture 3" descr="C:\Users\сергей\Desktop\Иринина флешка\МЕТОДИКА по ф-ре\фотографии\IMG_6992.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211960" y="3597786"/>
            <a:ext cx="4498745" cy="2951222"/>
          </a:xfrm>
          <a:prstGeom prst="rect">
            <a:avLst/>
          </a:prstGeom>
          <a:noFill/>
        </p:spPr>
      </p:pic>
    </p:spTree>
  </p:cSld>
  <p:clrMapOvr>
    <a:masterClrMapping/>
  </p:clrMapOvr>
  <p:transition>
    <p:diamond/>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899592" y="764704"/>
            <a:ext cx="7643192" cy="5040560"/>
          </a:xfrm>
        </p:spPr>
        <p:txBody>
          <a:bodyPr>
            <a:normAutofit/>
          </a:bodyPr>
          <a:lstStyle/>
          <a:p>
            <a:r>
              <a:rPr lang="ru-RU" sz="1800" b="1" u="sng" dirty="0" smtClean="0">
                <a:latin typeface="Times New Roman" panose="02020603050405020304" pitchFamily="18" charset="0"/>
                <a:cs typeface="Times New Roman" panose="02020603050405020304" pitchFamily="18" charset="0"/>
              </a:rPr>
              <a:t>Вопросы</a:t>
            </a:r>
            <a:r>
              <a:rPr lang="ru-RU" sz="1800" u="sng" dirty="0" smtClean="0">
                <a:latin typeface="Times New Roman" panose="02020603050405020304" pitchFamily="18" charset="0"/>
                <a:cs typeface="Times New Roman" panose="02020603050405020304" pitchFamily="18" charset="0"/>
              </a:rPr>
              <a:t> </a:t>
            </a:r>
            <a:r>
              <a:rPr lang="ru-RU" sz="1800" dirty="0" smtClean="0">
                <a:latin typeface="Times New Roman" panose="02020603050405020304" pitchFamily="18" charset="0"/>
                <a:cs typeface="Times New Roman" panose="02020603050405020304" pitchFamily="18" charset="0"/>
              </a:rPr>
              <a:t>к детям побуждают к наблюдательности, активизируют мышление и речь, помогают уточнить представления о движении, вызывают интерес к ним.</a:t>
            </a:r>
          </a:p>
          <a:p>
            <a:r>
              <a:rPr lang="ru-RU" sz="1800" dirty="0" smtClean="0">
                <a:latin typeface="Times New Roman" panose="02020603050405020304" pitchFamily="18" charset="0"/>
                <a:cs typeface="Times New Roman" panose="02020603050405020304" pitchFamily="18" charset="0"/>
              </a:rPr>
              <a:t>В начале занятия целесообразно, например, спросить у детей, кто умеет выполнять данное упражнение, кто помнит правила подвижной игры. В процессе занятия можно спросить, правильно ли выполняются упражнения. Эти вопросы помогают замечать ошибки. При ответах дети называют элементы техники, определяют характер усилий, отмечают ошибки и т. д.</a:t>
            </a:r>
            <a:br>
              <a:rPr lang="ru-RU" sz="1800" dirty="0" smtClean="0">
                <a:latin typeface="Times New Roman" panose="02020603050405020304" pitchFamily="18" charset="0"/>
                <a:cs typeface="Times New Roman" panose="02020603050405020304" pitchFamily="18" charset="0"/>
              </a:rPr>
            </a:br>
            <a:r>
              <a:rPr lang="ru-RU" sz="1800" dirty="0" smtClean="0">
                <a:latin typeface="Times New Roman" panose="02020603050405020304" pitchFamily="18" charset="0"/>
                <a:cs typeface="Times New Roman" panose="02020603050405020304" pitchFamily="18" charset="0"/>
              </a:rPr>
              <a:t>Рассказ, придуманный воспитателем или взятый из книги, используется для возбуждения у детей интереса к занятиям физическими упражнениями, желания ознакомиться с техникой их выполнения.</a:t>
            </a:r>
          </a:p>
          <a:p>
            <a:r>
              <a:rPr lang="ru-RU" sz="1800" dirty="0" smtClean="0">
                <a:latin typeface="Times New Roman" panose="02020603050405020304" pitchFamily="18" charset="0"/>
                <a:cs typeface="Times New Roman" panose="02020603050405020304" pitchFamily="18" charset="0"/>
              </a:rPr>
              <a:t>Сюжетный (тематический) рассказ можно применять непосредственно на занятии. Например, воспитатель рассказывает о поездке на дачу, о прогулке в лес и т. д., а дети выполняют соответствующие упражнения. На занятиях используются также стихи, считалки, загадки.</a:t>
            </a:r>
          </a:p>
          <a:p>
            <a:endParaRPr lang="ru-RU" dirty="0"/>
          </a:p>
        </p:txBody>
      </p:sp>
    </p:spTree>
  </p:cSld>
  <p:clrMapOvr>
    <a:masterClrMapping/>
  </p:clrMapOvr>
  <p:transition>
    <p:dissolv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457200" y="404664"/>
            <a:ext cx="8219256" cy="6048672"/>
          </a:xfrm>
        </p:spPr>
        <p:txBody>
          <a:bodyPr>
            <a:normAutofit/>
          </a:bodyPr>
          <a:lstStyle/>
          <a:p>
            <a:endParaRPr lang="ru-RU" sz="2000" dirty="0" smtClean="0"/>
          </a:p>
          <a:p>
            <a:endParaRPr lang="ru-RU" sz="2000" dirty="0" smtClean="0"/>
          </a:p>
          <a:p>
            <a:endParaRPr lang="ru-RU" sz="2000" dirty="0" smtClean="0"/>
          </a:p>
          <a:p>
            <a:endParaRPr lang="ru-RU" sz="2000" dirty="0" smtClean="0"/>
          </a:p>
          <a:p>
            <a:endParaRPr lang="ru-RU" sz="2000" dirty="0" smtClean="0"/>
          </a:p>
          <a:p>
            <a:endParaRPr lang="ru-RU" sz="2000" dirty="0" smtClean="0"/>
          </a:p>
          <a:p>
            <a:r>
              <a:rPr lang="ru-RU" sz="2000" dirty="0" smtClean="0"/>
              <a:t>                                                                                     </a:t>
            </a:r>
          </a:p>
          <a:p>
            <a:pPr lvl="8"/>
            <a:r>
              <a:rPr lang="ru-RU" sz="2000" dirty="0" smtClean="0"/>
              <a:t>                       </a:t>
            </a:r>
            <a:endParaRPr lang="ru-RU" sz="2000" dirty="0"/>
          </a:p>
        </p:txBody>
      </p:sp>
      <p:pic>
        <p:nvPicPr>
          <p:cNvPr id="1026" name="Picture 2" descr="F:\ФОТО НЕПОСЕДЫ -подг гр\Мамино)-фото ВЫПУСК 2012г\Новая папка-фото\IMG_5127.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49749" y="3068960"/>
            <a:ext cx="4104456" cy="307844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pic>
        <p:nvPicPr>
          <p:cNvPr id="1029" name="Picture 5" descr="F:\ФОТО НЕПОСЕДЫ -подг гр\Мамино)-фото ВЫПУСК 2012г\Новая папка-фото\122IMG_5155.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932040" y="490078"/>
            <a:ext cx="3927648" cy="294602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cSld>
  <p:clrMapOvr>
    <a:masterClrMapping/>
  </p:clrMapOvr>
  <p:transition>
    <p:wheel spokes="2"/>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187624" y="764704"/>
            <a:ext cx="6851104" cy="4896544"/>
          </a:xfrm>
        </p:spPr>
        <p:txBody>
          <a:bodyPr>
            <a:normAutofit lnSpcReduction="10000"/>
          </a:bodyPr>
          <a:lstStyle/>
          <a:p>
            <a:endParaRPr lang="ru-RU" sz="2000" u="sng" dirty="0" smtClean="0"/>
          </a:p>
          <a:p>
            <a:r>
              <a:rPr lang="ru-RU" sz="1800" b="1" u="sng" dirty="0" smtClean="0">
                <a:latin typeface="Times New Roman" panose="02020603050405020304" pitchFamily="18" charset="0"/>
                <a:cs typeface="Times New Roman" panose="02020603050405020304" pitchFamily="18" charset="0"/>
              </a:rPr>
              <a:t>Беседа.</a:t>
            </a:r>
            <a:r>
              <a:rPr lang="ru-RU" sz="1800" u="sng" dirty="0" smtClean="0">
                <a:latin typeface="Times New Roman" panose="02020603050405020304" pitchFamily="18" charset="0"/>
                <a:cs typeface="Times New Roman" panose="02020603050405020304" pitchFamily="18" charset="0"/>
              </a:rPr>
              <a:t> </a:t>
            </a:r>
          </a:p>
          <a:p>
            <a:r>
              <a:rPr lang="ru-RU" sz="1800" dirty="0" smtClean="0">
                <a:latin typeface="Times New Roman" panose="02020603050405020304" pitchFamily="18" charset="0"/>
                <a:cs typeface="Times New Roman" panose="02020603050405020304" pitchFamily="18" charset="0"/>
              </a:rPr>
              <a:t>Чаще всего она имеет вопросно-ответную форму. Беседа способствует уточнению, расширению, обобщению знаний, представлений о технике физических упражнений.</a:t>
            </a:r>
          </a:p>
          <a:p>
            <a:r>
              <a:rPr lang="ru-RU" sz="1800" dirty="0" smtClean="0">
                <a:latin typeface="Times New Roman" panose="02020603050405020304" pitchFamily="18" charset="0"/>
                <a:cs typeface="Times New Roman" panose="02020603050405020304" pitchFamily="18" charset="0"/>
              </a:rPr>
              <a:t>Беседа может быть связана с чтением книги, рассматриванием рисунков, картин, с экскурсией на стадион, с прогулкой на лыжах и т. д. Беседу проводят как до занятий, прогулок, экскурсий, так и после них. Например, беседа после лыжной прогулки поможет уточнить технику передвижения на лыжах, поворотов, подъемов на горку и спусков с нее, а также обобщить знания о подготовке к такой прогулке. Беседа проводится со всей группой или с подгруппой. Воспитатель заранее подбирает темы, намечает вопросы и продумывает методику проведения беседы. </a:t>
            </a:r>
          </a:p>
          <a:p>
            <a:r>
              <a:rPr lang="ru-RU" sz="1800" dirty="0" smtClean="0">
                <a:latin typeface="Times New Roman" panose="02020603050405020304" pitchFamily="18" charset="0"/>
                <a:cs typeface="Times New Roman" panose="02020603050405020304" pitchFamily="18" charset="0"/>
              </a:rPr>
              <a:t>К практическим методам относят повторение упражнений без изменения и с изменениями, а также проведение их в игровой и соревновательной формах.</a:t>
            </a:r>
          </a:p>
          <a:p>
            <a:endParaRPr lang="ru-RU" dirty="0"/>
          </a:p>
        </p:txBody>
      </p:sp>
    </p:spTree>
  </p:cSld>
  <p:clrMapOvr>
    <a:masterClrMapping/>
  </p:clrMapOvr>
  <p:transition>
    <p:cut/>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683568" y="620688"/>
            <a:ext cx="7920880" cy="5184576"/>
          </a:xfrm>
        </p:spPr>
        <p:txBody>
          <a:bodyPr>
            <a:noAutofit/>
          </a:bodyPr>
          <a:lstStyle/>
          <a:p>
            <a:r>
              <a:rPr lang="ru-RU" sz="1800" b="1" u="sng" dirty="0" smtClean="0">
                <a:latin typeface="Times New Roman" panose="02020603050405020304" pitchFamily="18" charset="0"/>
                <a:cs typeface="Times New Roman" panose="02020603050405020304" pitchFamily="18" charset="0"/>
              </a:rPr>
              <a:t>Практические методы.</a:t>
            </a:r>
            <a:r>
              <a:rPr lang="ru-RU" sz="1800" b="1" dirty="0" smtClean="0">
                <a:latin typeface="Times New Roman" panose="02020603050405020304" pitchFamily="18" charset="0"/>
                <a:cs typeface="Times New Roman" panose="02020603050405020304" pitchFamily="18" charset="0"/>
              </a:rPr>
              <a:t> </a:t>
            </a:r>
          </a:p>
          <a:p>
            <a:r>
              <a:rPr lang="ru-RU" sz="1800" dirty="0" smtClean="0">
                <a:latin typeface="Times New Roman" panose="02020603050405020304" pitchFamily="18" charset="0"/>
                <a:cs typeface="Times New Roman" panose="02020603050405020304" pitchFamily="18" charset="0"/>
              </a:rPr>
              <a:t>Применяются для создания мышечно-двигательных представлений о физических упражнениях и закрепления двигательных навыков и умений. </a:t>
            </a:r>
          </a:p>
          <a:p>
            <a:r>
              <a:rPr lang="ru-RU" sz="1800" b="1" u="sng" dirty="0" smtClean="0">
                <a:latin typeface="Times New Roman" panose="02020603050405020304" pitchFamily="18" charset="0"/>
                <a:cs typeface="Times New Roman" panose="02020603050405020304" pitchFamily="18" charset="0"/>
              </a:rPr>
              <a:t>Повторение упражнений.</a:t>
            </a:r>
            <a:r>
              <a:rPr lang="ru-RU" sz="1800" b="1" dirty="0" smtClean="0">
                <a:latin typeface="Times New Roman" panose="02020603050405020304" pitchFamily="18" charset="0"/>
                <a:cs typeface="Times New Roman" panose="02020603050405020304" pitchFamily="18" charset="0"/>
              </a:rPr>
              <a:t> </a:t>
            </a:r>
          </a:p>
          <a:p>
            <a:r>
              <a:rPr lang="ru-RU" sz="1800" dirty="0" smtClean="0">
                <a:latin typeface="Times New Roman" panose="02020603050405020304" pitchFamily="18" charset="0"/>
                <a:cs typeface="Times New Roman" panose="02020603050405020304" pitchFamily="18" charset="0"/>
              </a:rPr>
              <a:t>Вначале, чтобы создать мышечные ощущения, целесообразно повторять упражнения без изменения и в целом. На фоне такого целостного выполнения идет освоение элементов техники. Наиболее сложные движения можно расчленить на относительно самостоятельные элементы и, осваивая их в облегченных условиях, постепенно подойти к овладению движением в целом. Так, сначала обычно выполняются упражнения в подпрыгивании и доставании подвешенных предметов, в спрыгивании с возвышения, а затем уже прыжки в высоту с разбега.</a:t>
            </a:r>
          </a:p>
          <a:p>
            <a:r>
              <a:rPr lang="ru-RU" sz="1800" dirty="0" smtClean="0">
                <a:latin typeface="Times New Roman" panose="02020603050405020304" pitchFamily="18" charset="0"/>
                <a:cs typeface="Times New Roman" panose="02020603050405020304" pitchFamily="18" charset="0"/>
              </a:rPr>
              <a:t>После того как дети в основном освоили физическое упражнение, следует увеличивать расстояние, массу пособий, а также изменять условия (помещение, участок и т. д.). С целью закрепления двигательных навыков упражнения следует проводить в игровой и соревновательной формах.</a:t>
            </a:r>
            <a:endParaRPr lang="ru-RU" sz="1800" dirty="0">
              <a:latin typeface="Times New Roman" panose="02020603050405020304" pitchFamily="18" charset="0"/>
              <a:cs typeface="Times New Roman" panose="02020603050405020304" pitchFamily="18" charset="0"/>
            </a:endParaRPr>
          </a:p>
        </p:txBody>
      </p:sp>
    </p:spTree>
  </p:cSld>
  <p:clrMapOvr>
    <a:masterClrMapping/>
  </p:clrMapOvr>
  <p:transition>
    <p:wipe dir="u"/>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467544" y="260648"/>
            <a:ext cx="8362950" cy="708025"/>
          </a:xfrm>
        </p:spPr>
        <p:txBody>
          <a:bodyPr anchor="ctr">
            <a:normAutofit fontScale="90000"/>
          </a:bodyPr>
          <a:lstStyle/>
          <a:p>
            <a:pPr algn="ctr"/>
            <a:r>
              <a:rPr lang="ru-RU" sz="3100" dirty="0" smtClean="0"/>
              <a:t/>
            </a:r>
            <a:br>
              <a:rPr lang="ru-RU" sz="3100" dirty="0" smtClean="0"/>
            </a:br>
            <a:r>
              <a:rPr lang="ru-RU" sz="3100" dirty="0" smtClean="0">
                <a:latin typeface="Times New Roman" panose="02020603050405020304" pitchFamily="18" charset="0"/>
                <a:cs typeface="Times New Roman" panose="02020603050405020304" pitchFamily="18" charset="0"/>
              </a:rPr>
              <a:t>Проведение упражнений в игровой форме. </a:t>
            </a:r>
            <a:r>
              <a:rPr lang="ru-RU" dirty="0" smtClean="0">
                <a:latin typeface="Times New Roman" panose="02020603050405020304" pitchFamily="18" charset="0"/>
                <a:cs typeface="Times New Roman" panose="02020603050405020304" pitchFamily="18" charset="0"/>
              </a:rPr>
              <a:t/>
            </a:r>
            <a:br>
              <a:rPr lang="ru-RU" dirty="0" smtClean="0">
                <a:latin typeface="Times New Roman" panose="02020603050405020304" pitchFamily="18" charset="0"/>
                <a:cs typeface="Times New Roman" panose="02020603050405020304" pitchFamily="18" charset="0"/>
              </a:rPr>
            </a:br>
            <a:endParaRPr lang="ru-RU" dirty="0">
              <a:latin typeface="Times New Roman" panose="02020603050405020304" pitchFamily="18" charset="0"/>
              <a:cs typeface="Times New Roman" panose="02020603050405020304" pitchFamily="18" charset="0"/>
            </a:endParaRPr>
          </a:p>
        </p:txBody>
      </p:sp>
      <p:pic>
        <p:nvPicPr>
          <p:cNvPr id="6146" name="Picture 2" descr="C:\Users\сергей\Desktop\Иринина флешка\МЕТОДИКА по ф-ре\фотографии\физ-ра\IMG_0113.JPG"/>
          <p:cNvPicPr>
            <a:picLocks noGrp="1" noChangeAspect="1" noChangeArrowheads="1"/>
          </p:cNvPicPr>
          <p:nvPr>
            <p:ph idx="4294967295"/>
          </p:nvPr>
        </p:nvPicPr>
        <p:blipFill>
          <a:blip r:embed="rId2" cstate="email">
            <a:extLst>
              <a:ext uri="{BEBA8EAE-BF5A-486C-A8C5-ECC9F3942E4B}">
                <a14:imgProps xmlns:a14="http://schemas.microsoft.com/office/drawing/2010/main">
                  <a14:imgLayer r:embed="rId3">
                    <a14:imgEffect>
                      <a14:sharpenSoften amount="25000"/>
                    </a14:imgEffect>
                    <a14:imgEffect>
                      <a14:brightnessContrast bright="20000" contrast="-20000"/>
                    </a14:imgEffect>
                  </a14:imgLayer>
                </a14:imgProps>
              </a:ext>
              <a:ext uri="{28A0092B-C50C-407E-A947-70E740481C1C}">
                <a14:useLocalDpi xmlns:a14="http://schemas.microsoft.com/office/drawing/2010/main"/>
              </a:ext>
            </a:extLst>
          </a:blip>
          <a:srcRect/>
          <a:stretch>
            <a:fillRect/>
          </a:stretch>
        </p:blipFill>
        <p:spPr bwMode="auto">
          <a:xfrm>
            <a:off x="5076056" y="1052736"/>
            <a:ext cx="3599755" cy="2600232"/>
          </a:xfrm>
          <a:prstGeom prst="rect">
            <a:avLst/>
          </a:prstGeom>
          <a:ln>
            <a:noFill/>
          </a:ln>
          <a:effectLst>
            <a:outerShdw blurRad="292100" dist="139700" dir="2700000" algn="tl" rotWithShape="0">
              <a:srgbClr val="333333">
                <a:alpha val="65000"/>
              </a:srgbClr>
            </a:outerShdw>
          </a:effectLst>
        </p:spPr>
      </p:pic>
      <p:sp>
        <p:nvSpPr>
          <p:cNvPr id="4" name="Текст 3"/>
          <p:cNvSpPr>
            <a:spLocks noGrp="1"/>
          </p:cNvSpPr>
          <p:nvPr>
            <p:ph type="body" sz="half" idx="4294967295"/>
          </p:nvPr>
        </p:nvSpPr>
        <p:spPr>
          <a:xfrm>
            <a:off x="179512" y="1340768"/>
            <a:ext cx="3672408" cy="4824536"/>
          </a:xfrm>
        </p:spPr>
        <p:txBody>
          <a:bodyPr>
            <a:noAutofit/>
          </a:bodyPr>
          <a:lstStyle/>
          <a:p>
            <a:r>
              <a:rPr lang="ru-RU" sz="1800" dirty="0" smtClean="0">
                <a:latin typeface="Times New Roman" panose="02020603050405020304" pitchFamily="18" charset="0"/>
                <a:cs typeface="Times New Roman" panose="02020603050405020304" pitchFamily="18" charset="0"/>
              </a:rPr>
              <a:t>При выполнении физических упражнений в соревновательной форме возникает особый физиологический и эмоциональный фон, что усиливает воздействие упражнений на организм, способствует проявлению максимальных функциональных возможностей и психических сил. При этом предъявляются более высокие требования к физическим и морально-волевым качествам (решительность, честность, благородство и т. д.)</a:t>
            </a:r>
            <a:endParaRPr lang="ru-RU" sz="1800" dirty="0">
              <a:latin typeface="Times New Roman" panose="02020603050405020304" pitchFamily="18" charset="0"/>
              <a:cs typeface="Times New Roman" panose="02020603050405020304" pitchFamily="18" charset="0"/>
            </a:endParaRPr>
          </a:p>
        </p:txBody>
      </p:sp>
      <p:pic>
        <p:nvPicPr>
          <p:cNvPr id="6147" name="Picture 3" descr="C:\Users\сергей\Desktop\Иринина флешка\МЕТОДИКА по ф-ре\фотографии\физ-ра\IMG_5165.jpg"/>
          <p:cNvPicPr>
            <a:picLocks noChangeAspect="1" noChangeArrowheads="1"/>
          </p:cNvPicPr>
          <p:nvPr/>
        </p:nvPicPr>
        <p:blipFill>
          <a:blip r:embed="rId4" cstate="email">
            <a:extLst>
              <a:ext uri="{BEBA8EAE-BF5A-486C-A8C5-ECC9F3942E4B}">
                <a14:imgProps xmlns:a14="http://schemas.microsoft.com/office/drawing/2010/main">
                  <a14:imgLayer r:embed="rId5">
                    <a14:imgEffect>
                      <a14:sharpenSoften amount="25000"/>
                    </a14:imgEffect>
                  </a14:imgLayer>
                </a14:imgProps>
              </a:ext>
              <a:ext uri="{28A0092B-C50C-407E-A947-70E740481C1C}">
                <a14:useLocalDpi xmlns:a14="http://schemas.microsoft.com/office/drawing/2010/main"/>
              </a:ext>
            </a:extLst>
          </a:blip>
          <a:srcRect/>
          <a:stretch>
            <a:fillRect/>
          </a:stretch>
        </p:blipFill>
        <p:spPr bwMode="auto">
          <a:xfrm>
            <a:off x="4067943" y="3861048"/>
            <a:ext cx="3689163" cy="2808312"/>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split dir="in"/>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C:\Users\сергей\Desktop\Иринина флешка\МЕТОДИКА по ф-ре\фотографии\физ-ра\DSC01189.JPG"/>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a:stretch>
            <a:fillRect/>
          </a:stretch>
        </p:blipFill>
        <p:spPr bwMode="auto">
          <a:xfrm>
            <a:off x="683570" y="1124744"/>
            <a:ext cx="3384375" cy="2408113"/>
          </a:xfrm>
          <a:prstGeom prst="rect">
            <a:avLst/>
          </a:prstGeom>
          <a:ln>
            <a:noFill/>
          </a:ln>
          <a:effectLst>
            <a:outerShdw blurRad="292100" dist="139700" dir="2700000" algn="tl" rotWithShape="0">
              <a:srgbClr val="333333">
                <a:alpha val="65000"/>
              </a:srgbClr>
            </a:outerShdw>
          </a:effectLst>
        </p:spPr>
      </p:pic>
      <p:sp>
        <p:nvSpPr>
          <p:cNvPr id="4" name="Текст 3"/>
          <p:cNvSpPr>
            <a:spLocks noGrp="1"/>
          </p:cNvSpPr>
          <p:nvPr>
            <p:ph type="body" sz="half" idx="2"/>
          </p:nvPr>
        </p:nvSpPr>
        <p:spPr>
          <a:xfrm>
            <a:off x="457200" y="260648"/>
            <a:ext cx="8363272" cy="936104"/>
          </a:xfrm>
        </p:spPr>
        <p:txBody>
          <a:bodyPr>
            <a:normAutofit/>
          </a:bodyPr>
          <a:lstStyle/>
          <a:p>
            <a:pPr algn="ctr"/>
            <a:r>
              <a:rPr lang="ru-RU" sz="1800" dirty="0" smtClean="0">
                <a:latin typeface="Times New Roman" panose="02020603050405020304" pitchFamily="18" charset="0"/>
                <a:cs typeface="Times New Roman" panose="02020603050405020304" pitchFamily="18" charset="0"/>
              </a:rPr>
              <a:t>В соревнованиях подводятся индивидуальные и коллективные результаты: кто больше поймает рыбок, чья команда быстрее перенесет флажки.</a:t>
            </a:r>
          </a:p>
          <a:p>
            <a:endParaRPr lang="ru-RU" dirty="0"/>
          </a:p>
        </p:txBody>
      </p:sp>
      <p:pic>
        <p:nvPicPr>
          <p:cNvPr id="7171" name="Picture 3" descr="C:\Users\сергей\Desktop\Иринина флешка\МЕТОДИКА по ф-ре\фотографии\физ-ра\DSC00815.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839978" y="1113868"/>
            <a:ext cx="3600400" cy="2379687"/>
          </a:xfrm>
          <a:prstGeom prst="rect">
            <a:avLst/>
          </a:prstGeom>
          <a:ln>
            <a:noFill/>
          </a:ln>
          <a:effectLst>
            <a:outerShdw blurRad="292100" dist="139700" dir="2700000" algn="tl" rotWithShape="0">
              <a:srgbClr val="333333">
                <a:alpha val="65000"/>
              </a:srgbClr>
            </a:outerShdw>
          </a:effectLst>
        </p:spPr>
      </p:pic>
      <p:pic>
        <p:nvPicPr>
          <p:cNvPr id="7172" name="Picture 4" descr="C:\Users\сергей\Desktop\Иринина флешка\МЕТОДИКА по ф-ре\фотографии\физ-ра\IMG_5057.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539552" y="3930286"/>
            <a:ext cx="3456384" cy="2525819"/>
          </a:xfrm>
          <a:prstGeom prst="rect">
            <a:avLst/>
          </a:prstGeom>
          <a:ln>
            <a:noFill/>
          </a:ln>
          <a:effectLst>
            <a:outerShdw blurRad="292100" dist="139700" dir="2700000" algn="tl" rotWithShape="0">
              <a:srgbClr val="333333">
                <a:alpha val="65000"/>
              </a:srgbClr>
            </a:outerShdw>
          </a:effectLst>
        </p:spPr>
      </p:pic>
      <p:pic>
        <p:nvPicPr>
          <p:cNvPr id="7173" name="Picture 5" descr="C:\Users\сергей\Desktop\Иринина флешка\МЕТОДИКА по ф-ре\фотографии\физ-ра\DSC00784.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932040" y="3859741"/>
            <a:ext cx="3528392" cy="2596364"/>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spli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467544" y="476672"/>
            <a:ext cx="3744416" cy="5616624"/>
          </a:xfrm>
        </p:spPr>
        <p:txBody>
          <a:bodyPr>
            <a:normAutofit/>
          </a:bodyPr>
          <a:lstStyle/>
          <a:p>
            <a:pPr algn="ctr"/>
            <a:r>
              <a:rPr lang="ru-RU" sz="1800" b="1" u="sng" dirty="0">
                <a:latin typeface="Times New Roman" panose="02020603050405020304" pitchFamily="18" charset="0"/>
                <a:cs typeface="Times New Roman" panose="02020603050405020304" pitchFamily="18" charset="0"/>
              </a:rPr>
              <a:t>Показ физических </a:t>
            </a:r>
            <a:r>
              <a:rPr lang="ru-RU" sz="1800" b="1" u="sng" dirty="0" smtClean="0">
                <a:latin typeface="Times New Roman" panose="02020603050405020304" pitchFamily="18" charset="0"/>
                <a:cs typeface="Times New Roman" panose="02020603050405020304" pitchFamily="18" charset="0"/>
              </a:rPr>
              <a:t>упражнений</a:t>
            </a:r>
            <a:r>
              <a:rPr lang="ru-RU" sz="1800" b="1" dirty="0" smtClean="0">
                <a:latin typeface="Times New Roman" panose="02020603050405020304" pitchFamily="18" charset="0"/>
                <a:cs typeface="Times New Roman" panose="02020603050405020304" pitchFamily="18" charset="0"/>
              </a:rPr>
              <a:t> </a:t>
            </a:r>
          </a:p>
          <a:p>
            <a:pPr algn="ctr"/>
            <a:r>
              <a:rPr lang="ru-RU" sz="1800" dirty="0" smtClean="0">
                <a:latin typeface="Times New Roman" panose="02020603050405020304" pitchFamily="18" charset="0"/>
                <a:cs typeface="Times New Roman" panose="02020603050405020304" pitchFamily="18" charset="0"/>
              </a:rPr>
              <a:t>При </a:t>
            </a:r>
            <a:r>
              <a:rPr lang="ru-RU" sz="1800" dirty="0">
                <a:latin typeface="Times New Roman" panose="02020603050405020304" pitchFamily="18" charset="0"/>
                <a:cs typeface="Times New Roman" panose="02020603050405020304" pitchFamily="18" charset="0"/>
              </a:rPr>
              <a:t>показе у </a:t>
            </a:r>
            <a:r>
              <a:rPr lang="ru-RU" sz="1800" dirty="0" smtClean="0">
                <a:latin typeface="Times New Roman" panose="02020603050405020304" pitchFamily="18" charset="0"/>
                <a:cs typeface="Times New Roman" panose="02020603050405020304" pitchFamily="18" charset="0"/>
              </a:rPr>
              <a:t>детей создается </a:t>
            </a:r>
            <a:r>
              <a:rPr lang="ru-RU" sz="1800" dirty="0">
                <a:latin typeface="Times New Roman" panose="02020603050405020304" pitchFamily="18" charset="0"/>
                <a:cs typeface="Times New Roman" panose="02020603050405020304" pitchFamily="18" charset="0"/>
              </a:rPr>
              <a:t>зрительное представление о физических упражнениях.</a:t>
            </a:r>
          </a:p>
          <a:p>
            <a:pPr algn="ctr"/>
            <a:r>
              <a:rPr lang="ru-RU" sz="1800" dirty="0">
                <a:latin typeface="Times New Roman" panose="02020603050405020304" pitchFamily="18" charset="0"/>
                <a:cs typeface="Times New Roman" panose="02020603050405020304" pitchFamily="18" charset="0"/>
              </a:rPr>
              <a:t>Показ </a:t>
            </a:r>
            <a:r>
              <a:rPr lang="ru-RU" sz="1800" dirty="0" smtClean="0">
                <a:latin typeface="Times New Roman" panose="02020603050405020304" pitchFamily="18" charset="0"/>
                <a:cs typeface="Times New Roman" panose="02020603050405020304" pitchFamily="18" charset="0"/>
              </a:rPr>
              <a:t>упражнений применяется</a:t>
            </a:r>
            <a:r>
              <a:rPr lang="ru-RU" sz="1800" dirty="0">
                <a:latin typeface="Times New Roman" panose="02020603050405020304" pitchFamily="18" charset="0"/>
                <a:cs typeface="Times New Roman" panose="02020603050405020304" pitchFamily="18" charset="0"/>
              </a:rPr>
              <a:t>, когда детей знакомят с новыми движениями. Упражнение </a:t>
            </a:r>
            <a:r>
              <a:rPr lang="ru-RU" sz="1800" dirty="0" smtClean="0">
                <a:latin typeface="Times New Roman" panose="02020603050405020304" pitchFamily="18" charset="0"/>
                <a:cs typeface="Times New Roman" panose="02020603050405020304" pitchFamily="18" charset="0"/>
              </a:rPr>
              <a:t>необходимо показать </a:t>
            </a:r>
            <a:r>
              <a:rPr lang="ru-RU" sz="1800" dirty="0">
                <a:latin typeface="Times New Roman" panose="02020603050405020304" pitchFamily="18" charset="0"/>
                <a:cs typeface="Times New Roman" panose="02020603050405020304" pitchFamily="18" charset="0"/>
              </a:rPr>
              <a:t>несколько раз. Чтобы создать у ребенка правильное зрительное представление о физическом упражнении и побудить к его наилучшему выполнению, нужно показывать движение </a:t>
            </a:r>
            <a:r>
              <a:rPr lang="ru-RU" sz="1800" dirty="0" smtClean="0">
                <a:latin typeface="Times New Roman" panose="02020603050405020304" pitchFamily="18" charset="0"/>
                <a:cs typeface="Times New Roman" panose="02020603050405020304" pitchFamily="18" charset="0"/>
              </a:rPr>
              <a:t>качественно, в </a:t>
            </a:r>
            <a:r>
              <a:rPr lang="ru-RU" sz="1800" dirty="0">
                <a:latin typeface="Times New Roman" panose="02020603050405020304" pitchFamily="18" charset="0"/>
                <a:cs typeface="Times New Roman" panose="02020603050405020304" pitchFamily="18" charset="0"/>
              </a:rPr>
              <a:t>полную силу, в нормальном темпе, с подчеркнутой легкостью. После этого упражнение объясняют в целом и еще раз показывают</a:t>
            </a:r>
            <a:r>
              <a:rPr lang="ru-RU" sz="1800" dirty="0" smtClean="0">
                <a:latin typeface="Times New Roman" panose="02020603050405020304" pitchFamily="18" charset="0"/>
                <a:cs typeface="Times New Roman" panose="02020603050405020304" pitchFamily="18" charset="0"/>
              </a:rPr>
              <a:t>.</a:t>
            </a:r>
            <a:endParaRPr lang="ru-RU" sz="1800" dirty="0">
              <a:latin typeface="Times New Roman" panose="02020603050405020304" pitchFamily="18" charset="0"/>
              <a:cs typeface="Times New Roman" panose="02020603050405020304" pitchFamily="18" charset="0"/>
            </a:endParaRPr>
          </a:p>
        </p:txBody>
      </p:sp>
      <p:pic>
        <p:nvPicPr>
          <p:cNvPr id="2050" name="Picture 2" descr="C:\Users\2\Pictures\112.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572000" y="404664"/>
            <a:ext cx="3816424" cy="484521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
        <p:nvSpPr>
          <p:cNvPr id="2" name="Объект 1"/>
          <p:cNvSpPr>
            <a:spLocks noGrp="1"/>
          </p:cNvSpPr>
          <p:nvPr>
            <p:ph idx="1"/>
          </p:nvPr>
        </p:nvSpPr>
        <p:spPr/>
        <p:txBody>
          <a:bodyPr/>
          <a:lstStyle/>
          <a:p>
            <a:endParaRPr lang="ru-RU"/>
          </a:p>
        </p:txBody>
      </p:sp>
    </p:spTree>
  </p:cSld>
  <p:clrMapOvr>
    <a:masterClrMapping/>
  </p:clrMapOvr>
  <p:transition>
    <p:wipe dir="d"/>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899592" y="548680"/>
            <a:ext cx="7416824" cy="5688632"/>
          </a:xfrm>
        </p:spPr>
        <p:txBody>
          <a:bodyPr>
            <a:normAutofit/>
          </a:bodyPr>
          <a:lstStyle/>
          <a:p>
            <a:r>
              <a:rPr lang="ru-RU" sz="1800" b="1" dirty="0" smtClean="0">
                <a:latin typeface="Times New Roman" panose="02020603050405020304" pitchFamily="18" charset="0"/>
                <a:cs typeface="Times New Roman" panose="02020603050405020304" pitchFamily="18" charset="0"/>
              </a:rPr>
              <a:t>Методы обучения</a:t>
            </a:r>
            <a:r>
              <a:rPr lang="ru-RU" sz="1800" dirty="0" smtClean="0">
                <a:latin typeface="Times New Roman" panose="02020603050405020304" pitchFamily="18" charset="0"/>
                <a:cs typeface="Times New Roman" panose="02020603050405020304" pitchFamily="18" charset="0"/>
              </a:rPr>
              <a:t> выбираются в зависимости от поставленных задач, возрастных особенностей детей, их подготовленности, а также сложности и характера упражнений.</a:t>
            </a:r>
          </a:p>
          <a:p>
            <a:r>
              <a:rPr lang="ru-RU" sz="1800" u="sng" dirty="0" smtClean="0">
                <a:latin typeface="Times New Roman" panose="02020603050405020304" pitchFamily="18" charset="0"/>
                <a:cs typeface="Times New Roman" panose="02020603050405020304" pitchFamily="18" charset="0"/>
              </a:rPr>
              <a:t>На первом этапе </a:t>
            </a:r>
            <a:r>
              <a:rPr lang="ru-RU" sz="1800" dirty="0" smtClean="0">
                <a:latin typeface="Times New Roman" panose="02020603050405020304" pitchFamily="18" charset="0"/>
                <a:cs typeface="Times New Roman" panose="02020603050405020304" pitchFamily="18" charset="0"/>
              </a:rPr>
              <a:t>обучения проводится первоначальное разучивание упражнения, чтобы создать у детей правильное представление о движении в целом. С этой целью используются показ, объяснение и практическое опробование. У детей образуется связь между зрительным образом, словами, обозначающими технику, и мышечными ощущениями. Чем дети младше, тем меньшим запасом двигательных представлений обладают они и  тем больше места в создании этих представлений занимает показ. С увеличением двигательного опыта у детей шире используются объяснения.                                                                                        </a:t>
            </a:r>
          </a:p>
          <a:p>
            <a:r>
              <a:rPr lang="ru-RU" sz="1800" u="sng" dirty="0" smtClean="0">
                <a:latin typeface="Times New Roman" panose="02020603050405020304" pitchFamily="18" charset="0"/>
                <a:cs typeface="Times New Roman" panose="02020603050405020304" pitchFamily="18" charset="0"/>
              </a:rPr>
              <a:t>На втором этапе </a:t>
            </a:r>
            <a:r>
              <a:rPr lang="ru-RU" sz="1800" dirty="0" smtClean="0">
                <a:latin typeface="Times New Roman" panose="02020603050405020304" pitchFamily="18" charset="0"/>
                <a:cs typeface="Times New Roman" panose="02020603050405020304" pitchFamily="18" charset="0"/>
              </a:rPr>
              <a:t>углубленного разучивания движения большее место занимают имитация, зрительные, звуковые ориентиры. Словесные методы используются в виде коротких указаний. Хороший эффект при отработке отдельных элементов техники дают упражнения, выполняемые без контроля зрения, на основе мышечных ощущений.</a:t>
            </a:r>
          </a:p>
          <a:p>
            <a:endParaRPr lang="ru-RU" dirty="0"/>
          </a:p>
        </p:txBody>
      </p:sp>
    </p:spTree>
  </p:cSld>
  <p:clrMapOvr>
    <a:masterClrMapping/>
  </p:clrMapOvr>
  <p:transition>
    <p:strips dir="rd"/>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827584" y="692696"/>
            <a:ext cx="7571184" cy="5400600"/>
          </a:xfrm>
        </p:spPr>
        <p:txBody>
          <a:bodyPr>
            <a:normAutofit/>
          </a:bodyPr>
          <a:lstStyle/>
          <a:p>
            <a:r>
              <a:rPr lang="ru-RU" sz="1800" b="1" u="sng" dirty="0" smtClean="0">
                <a:latin typeface="Times New Roman" panose="02020603050405020304" pitchFamily="18" charset="0"/>
                <a:cs typeface="Times New Roman" panose="02020603050405020304" pitchFamily="18" charset="0"/>
              </a:rPr>
              <a:t>Задача третьего этапа </a:t>
            </a:r>
            <a:r>
              <a:rPr lang="ru-RU" sz="1800" dirty="0" smtClean="0">
                <a:latin typeface="Times New Roman" panose="02020603050405020304" pitchFamily="18" charset="0"/>
                <a:cs typeface="Times New Roman" panose="02020603050405020304" pitchFamily="18" charset="0"/>
              </a:rPr>
              <a:t>— закрепление навыка и совершенствование техники его, а также выработка умения применять изученное движение в различных условиях. При этом упражнения проводят в игровой и соревновательной форме.</a:t>
            </a:r>
            <a:br>
              <a:rPr lang="ru-RU" sz="1800" dirty="0" smtClean="0">
                <a:latin typeface="Times New Roman" panose="02020603050405020304" pitchFamily="18" charset="0"/>
                <a:cs typeface="Times New Roman" panose="02020603050405020304" pitchFamily="18" charset="0"/>
              </a:rPr>
            </a:br>
            <a:r>
              <a:rPr lang="ru-RU" sz="1800" dirty="0" smtClean="0">
                <a:latin typeface="Times New Roman" panose="02020603050405020304" pitchFamily="18" charset="0"/>
                <a:cs typeface="Times New Roman" panose="02020603050405020304" pitchFamily="18" charset="0"/>
              </a:rPr>
              <a:t>В разных возрастных группах соотношение приемов обучения физическим упражнениям изменяется. Слово применяется главным образом для создания у детей положительного отношения к выполнению упражнений.</a:t>
            </a:r>
          </a:p>
          <a:p>
            <a:endParaRPr lang="ru-RU" sz="1800" b="1" dirty="0" smtClean="0">
              <a:latin typeface="Times New Roman" panose="02020603050405020304" pitchFamily="18" charset="0"/>
              <a:cs typeface="Times New Roman" panose="02020603050405020304" pitchFamily="18" charset="0"/>
            </a:endParaRPr>
          </a:p>
          <a:p>
            <a:r>
              <a:rPr lang="ru-RU" sz="1800" b="1" dirty="0" smtClean="0">
                <a:latin typeface="Times New Roman" panose="02020603050405020304" pitchFamily="18" charset="0"/>
                <a:cs typeface="Times New Roman" panose="02020603050405020304" pitchFamily="18" charset="0"/>
              </a:rPr>
              <a:t>В младшем</a:t>
            </a:r>
            <a:r>
              <a:rPr lang="ru-RU" sz="1800" dirty="0" smtClean="0">
                <a:latin typeface="Times New Roman" panose="02020603050405020304" pitchFamily="18" charset="0"/>
                <a:cs typeface="Times New Roman" panose="02020603050405020304" pitchFamily="18" charset="0"/>
              </a:rPr>
              <a:t> дошкольном возрасте при обучении физическим упражнениям в большей мере используют показ, имитации, зрительные, звуковые ориентиры. Словесные приемы сочетаются с показом и помогают уточнить технику упражнений.</a:t>
            </a:r>
            <a:br>
              <a:rPr lang="ru-RU" sz="1800" dirty="0" smtClean="0">
                <a:latin typeface="Times New Roman" panose="02020603050405020304" pitchFamily="18" charset="0"/>
                <a:cs typeface="Times New Roman" panose="02020603050405020304" pitchFamily="18" charset="0"/>
              </a:rPr>
            </a:br>
            <a:endParaRPr lang="ru-RU" sz="1800" dirty="0" smtClean="0">
              <a:latin typeface="Times New Roman" panose="02020603050405020304" pitchFamily="18" charset="0"/>
              <a:cs typeface="Times New Roman" panose="02020603050405020304" pitchFamily="18" charset="0"/>
            </a:endParaRPr>
          </a:p>
          <a:p>
            <a:r>
              <a:rPr lang="ru-RU" sz="1800" b="1" dirty="0" smtClean="0">
                <a:latin typeface="Times New Roman" panose="02020603050405020304" pitchFamily="18" charset="0"/>
                <a:cs typeface="Times New Roman" panose="02020603050405020304" pitchFamily="18" charset="0"/>
              </a:rPr>
              <a:t>В среднем и старшем</a:t>
            </a:r>
            <a:r>
              <a:rPr lang="ru-RU" sz="1800" dirty="0" smtClean="0">
                <a:latin typeface="Times New Roman" panose="02020603050405020304" pitchFamily="18" charset="0"/>
                <a:cs typeface="Times New Roman" panose="02020603050405020304" pitchFamily="18" charset="0"/>
              </a:rPr>
              <a:t> возрасте с расширением двигательного опыта детей увеличивается роль словесных приемов (объяснения, команды и др.) без сопровождения показом, используются более сложные наглядные пособия (фотографии, рисунки, кино- и диафильмы), чаще упражнения выполняются в соревновательной форме.</a:t>
            </a:r>
          </a:p>
          <a:p>
            <a:endParaRPr lang="ru-RU" sz="1800" dirty="0" smtClean="0">
              <a:latin typeface="Times New Roman" panose="02020603050405020304" pitchFamily="18" charset="0"/>
              <a:cs typeface="Times New Roman" panose="02020603050405020304" pitchFamily="18" charset="0"/>
            </a:endParaRPr>
          </a:p>
          <a:p>
            <a:endParaRPr lang="ru-RU" sz="1800" dirty="0">
              <a:latin typeface="Times New Roman" panose="02020603050405020304" pitchFamily="18" charset="0"/>
              <a:cs typeface="Times New Roman" panose="02020603050405020304" pitchFamily="18" charset="0"/>
            </a:endParaRPr>
          </a:p>
        </p:txBody>
      </p:sp>
    </p:spTree>
  </p:cSld>
  <p:clrMapOvr>
    <a:masterClrMapping/>
  </p:clrMapOvr>
  <p:transition>
    <p:dissolv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1259632" y="980728"/>
            <a:ext cx="6264696" cy="3200876"/>
          </a:xfrm>
          <a:prstGeom prst="rect">
            <a:avLst/>
          </a:prstGeom>
        </p:spPr>
        <p:txBody>
          <a:bodyPr wrap="square">
            <a:spAutoFit/>
          </a:bodyPr>
          <a:lstStyle/>
          <a:p>
            <a:r>
              <a:rPr lang="ru-RU" sz="1400" dirty="0" smtClean="0">
                <a:latin typeface="Times New Roman" panose="02020603050405020304" pitchFamily="18" charset="0"/>
                <a:cs typeface="Times New Roman" panose="02020603050405020304" pitchFamily="18" charset="0"/>
                <a:hlinkClick r:id="rId2"/>
              </a:rPr>
              <a:t>Источники информации</a:t>
            </a:r>
          </a:p>
          <a:p>
            <a:endParaRPr lang="ru-RU" sz="1400" dirty="0" smtClean="0">
              <a:latin typeface="Times New Roman" panose="02020603050405020304" pitchFamily="18" charset="0"/>
              <a:cs typeface="Times New Roman" panose="02020603050405020304" pitchFamily="18" charset="0"/>
              <a:hlinkClick r:id="rId2"/>
            </a:endParaRPr>
          </a:p>
          <a:p>
            <a:r>
              <a:rPr lang="en-US" sz="1400" dirty="0" smtClean="0">
                <a:latin typeface="Times New Roman" panose="02020603050405020304" pitchFamily="18" charset="0"/>
                <a:cs typeface="Times New Roman" panose="02020603050405020304" pitchFamily="18" charset="0"/>
                <a:hlinkClick r:id="rId2"/>
              </a:rPr>
              <a:t>http</a:t>
            </a:r>
            <a:r>
              <a:rPr lang="en-US" sz="1400" dirty="0">
                <a:latin typeface="Times New Roman" panose="02020603050405020304" pitchFamily="18" charset="0"/>
                <a:cs typeface="Times New Roman" panose="02020603050405020304" pitchFamily="18" charset="0"/>
                <a:hlinkClick r:id="rId2"/>
              </a:rPr>
              <a:t>://</a:t>
            </a:r>
            <a:r>
              <a:rPr lang="en-US" sz="1400" dirty="0" smtClean="0">
                <a:latin typeface="Times New Roman" panose="02020603050405020304" pitchFamily="18" charset="0"/>
                <a:cs typeface="Times New Roman" panose="02020603050405020304" pitchFamily="18" charset="0"/>
                <a:hlinkClick r:id="rId2"/>
              </a:rPr>
              <a:t>www.gymnasia93.ru/mdou/images/mdou/dlja_vali.jpg</a:t>
            </a:r>
            <a:r>
              <a:rPr lang="ru-RU" sz="1400" dirty="0" smtClean="0">
                <a:latin typeface="Times New Roman" panose="02020603050405020304" pitchFamily="18" charset="0"/>
                <a:cs typeface="Times New Roman" panose="02020603050405020304" pitchFamily="18" charset="0"/>
              </a:rPr>
              <a:t> - на зарядке.</a:t>
            </a:r>
          </a:p>
          <a:p>
            <a:r>
              <a:rPr lang="en-US" sz="1400" dirty="0">
                <a:latin typeface="Times New Roman" panose="02020603050405020304" pitchFamily="18" charset="0"/>
                <a:cs typeface="Times New Roman" panose="02020603050405020304" pitchFamily="18" charset="0"/>
                <a:hlinkClick r:id="rId3"/>
              </a:rPr>
              <a:t>http://</a:t>
            </a:r>
            <a:r>
              <a:rPr lang="en-US" sz="1400" dirty="0" smtClean="0">
                <a:latin typeface="Times New Roman" panose="02020603050405020304" pitchFamily="18" charset="0"/>
                <a:cs typeface="Times New Roman" panose="02020603050405020304" pitchFamily="18" charset="0"/>
                <a:hlinkClick r:id="rId3"/>
              </a:rPr>
              <a:t>www.detstvo-press.ru/files/big/207.jpg</a:t>
            </a:r>
            <a:r>
              <a:rPr lang="ru-RU" sz="1400" dirty="0" smtClean="0">
                <a:latin typeface="Times New Roman" panose="02020603050405020304" pitchFamily="18" charset="0"/>
                <a:cs typeface="Times New Roman" panose="02020603050405020304" pitchFamily="18" charset="0"/>
              </a:rPr>
              <a:t> - комплексы утренней гимнастики.</a:t>
            </a:r>
          </a:p>
          <a:p>
            <a:r>
              <a:rPr lang="en-US" sz="1400" dirty="0">
                <a:latin typeface="Times New Roman" panose="02020603050405020304" pitchFamily="18" charset="0"/>
                <a:cs typeface="Times New Roman" panose="02020603050405020304" pitchFamily="18" charset="0"/>
                <a:hlinkClick r:id="rId4"/>
              </a:rPr>
              <a:t>http://</a:t>
            </a:r>
            <a:r>
              <a:rPr lang="en-US" sz="1400" dirty="0" smtClean="0">
                <a:latin typeface="Times New Roman" panose="02020603050405020304" pitchFamily="18" charset="0"/>
                <a:cs typeface="Times New Roman" panose="02020603050405020304" pitchFamily="18" charset="0"/>
                <a:hlinkClick r:id="rId4"/>
              </a:rPr>
              <a:t>kiksad-24.narod.ru/zdorovie/zariadka.jpg</a:t>
            </a:r>
            <a:r>
              <a:rPr lang="ru-RU" sz="1400" dirty="0" smtClean="0">
                <a:latin typeface="Times New Roman" panose="02020603050405020304" pitchFamily="18" charset="0"/>
                <a:cs typeface="Times New Roman" panose="02020603050405020304" pitchFamily="18" charset="0"/>
              </a:rPr>
              <a:t> - комплекс упражнений для детей.</a:t>
            </a:r>
          </a:p>
          <a:p>
            <a:r>
              <a:rPr lang="ru-RU" sz="1400" dirty="0">
                <a:solidFill>
                  <a:srgbClr val="000000"/>
                </a:solidFill>
                <a:latin typeface="Times New Roman" panose="02020603050405020304" pitchFamily="18" charset="0"/>
                <a:cs typeface="Times New Roman" panose="02020603050405020304" pitchFamily="18" charset="0"/>
              </a:rPr>
              <a:t>Д</a:t>
            </a:r>
            <a:r>
              <a:rPr lang="ru-RU" sz="1400" dirty="0" smtClean="0">
                <a:solidFill>
                  <a:srgbClr val="000000"/>
                </a:solidFill>
                <a:latin typeface="Times New Roman" panose="02020603050405020304" pitchFamily="18" charset="0"/>
                <a:cs typeface="Times New Roman" panose="02020603050405020304" pitchFamily="18" charset="0"/>
              </a:rPr>
              <a:t>. В. </a:t>
            </a:r>
            <a:r>
              <a:rPr lang="ru-RU" sz="1400" dirty="0" err="1" smtClean="0">
                <a:solidFill>
                  <a:srgbClr val="000000"/>
                </a:solidFill>
                <a:latin typeface="Times New Roman" panose="02020603050405020304" pitchFamily="18" charset="0"/>
                <a:cs typeface="Times New Roman" panose="02020603050405020304" pitchFamily="18" charset="0"/>
              </a:rPr>
              <a:t>Хухлаева</a:t>
            </a:r>
            <a:r>
              <a:rPr lang="ru-RU" sz="1400" dirty="0" smtClean="0">
                <a:solidFill>
                  <a:srgbClr val="000000"/>
                </a:solidFill>
                <a:latin typeface="Times New Roman" panose="02020603050405020304" pitchFamily="18" charset="0"/>
                <a:cs typeface="Times New Roman" panose="02020603050405020304" pitchFamily="18" charset="0"/>
              </a:rPr>
              <a:t> </a:t>
            </a:r>
            <a:r>
              <a:rPr lang="ru-RU" sz="1400" dirty="0">
                <a:solidFill>
                  <a:srgbClr val="000000"/>
                </a:solidFill>
                <a:latin typeface="Times New Roman" panose="02020603050405020304" pitchFamily="18" charset="0"/>
                <a:cs typeface="Times New Roman" panose="02020603050405020304" pitchFamily="18" charset="0"/>
              </a:rPr>
              <a:t>"Методика физического воспитания в дошкольных учреждениях"</a:t>
            </a:r>
            <a:endParaRPr lang="ru-RU" sz="1400" dirty="0">
              <a:latin typeface="Times New Roman" panose="02020603050405020304" pitchFamily="18" charset="0"/>
              <a:cs typeface="Times New Roman" panose="02020603050405020304" pitchFamily="18" charset="0"/>
            </a:endParaRPr>
          </a:p>
          <a:p>
            <a:r>
              <a:rPr lang="ru-RU" sz="1400" dirty="0" smtClean="0">
                <a:latin typeface="Times New Roman" panose="02020603050405020304" pitchFamily="18" charset="0"/>
                <a:cs typeface="Times New Roman" panose="02020603050405020304" pitchFamily="18" charset="0"/>
              </a:rPr>
              <a:t>Фотографии из личного архива Пшеничновой И.А. и Сафроновой М.В.</a:t>
            </a:r>
          </a:p>
          <a:p>
            <a:endParaRPr lang="ru-RU" dirty="0"/>
          </a:p>
          <a:p>
            <a:endParaRPr lang="ru-RU" dirty="0" smtClean="0"/>
          </a:p>
          <a:p>
            <a:endParaRPr lang="ru-RU" dirty="0"/>
          </a:p>
          <a:p>
            <a:endParaRPr lang="ru-RU" dirty="0" smtClean="0"/>
          </a:p>
          <a:p>
            <a:endParaRPr lang="ru-RU" dirty="0"/>
          </a:p>
        </p:txBody>
      </p:sp>
    </p:spTree>
    <p:extLst>
      <p:ext uri="{BB962C8B-B14F-4D97-AF65-F5344CB8AC3E}">
        <p14:creationId xmlns:p14="http://schemas.microsoft.com/office/powerpoint/2010/main" val="19415249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C:\Users\сергей\Desktop\Иринина флешка\МЕТОДИКА по ф-ре\фотографии\физ-ра\IMG_0119.JPG"/>
          <p:cNvPicPr>
            <a:picLocks noGrp="1"/>
          </p:cNvPicPr>
          <p:nvPr>
            <p:ph idx="1"/>
          </p:nvPr>
        </p:nvPicPr>
        <p:blipFill>
          <a:blip r:embed="rId2" cstate="email">
            <a:extLst>
              <a:ext uri="{BEBA8EAE-BF5A-486C-A8C5-ECC9F3942E4B}">
                <a14:imgProps xmlns:a14="http://schemas.microsoft.com/office/drawing/2010/main">
                  <a14:imgLayer r:embed="rId3">
                    <a14:imgEffect>
                      <a14:brightnessContrast bright="40000"/>
                    </a14:imgEffect>
                  </a14:imgLayer>
                </a14:imgProps>
              </a:ext>
              <a:ext uri="{28A0092B-C50C-407E-A947-70E740481C1C}">
                <a14:useLocalDpi xmlns:a14="http://schemas.microsoft.com/office/drawing/2010/main"/>
              </a:ext>
            </a:extLst>
          </a:blip>
          <a:srcRect/>
          <a:stretch>
            <a:fillRect/>
          </a:stretch>
        </p:blipFill>
        <p:spPr bwMode="auto">
          <a:xfrm>
            <a:off x="827584" y="692696"/>
            <a:ext cx="7488832" cy="482453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zoom/>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C:\Users\сергей\Desktop\Иринина флешка\МЕТОДИКА по ф-ре\фотографии\IMG_6976.JPG"/>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tretch>
            <a:fillRect/>
          </a:stretch>
        </p:blipFill>
        <p:spPr bwMode="auto">
          <a:xfrm>
            <a:off x="3419872" y="692696"/>
            <a:ext cx="5256584" cy="373229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4" name="Текст 3"/>
          <p:cNvSpPr>
            <a:spLocks noGrp="1"/>
          </p:cNvSpPr>
          <p:nvPr>
            <p:ph type="body" sz="half" idx="2"/>
          </p:nvPr>
        </p:nvSpPr>
        <p:spPr>
          <a:xfrm>
            <a:off x="179512" y="2492896"/>
            <a:ext cx="3240360" cy="3960440"/>
          </a:xfrm>
        </p:spPr>
        <p:txBody>
          <a:bodyPr>
            <a:normAutofit/>
          </a:bodyPr>
          <a:lstStyle/>
          <a:p>
            <a:r>
              <a:rPr lang="ru-RU" sz="1800" dirty="0">
                <a:latin typeface="Times New Roman" panose="02020603050405020304" pitchFamily="18" charset="0"/>
                <a:cs typeface="Times New Roman" panose="02020603050405020304" pitchFamily="18" charset="0"/>
              </a:rPr>
              <a:t>К показу упражнений </a:t>
            </a:r>
            <a:r>
              <a:rPr lang="ru-RU" sz="1800" dirty="0" smtClean="0">
                <a:latin typeface="Times New Roman" panose="02020603050405020304" pitchFamily="18" charset="0"/>
                <a:cs typeface="Times New Roman" panose="02020603050405020304" pitchFamily="18" charset="0"/>
              </a:rPr>
              <a:t>целесообразно </a:t>
            </a:r>
            <a:r>
              <a:rPr lang="ru-RU" sz="1800" dirty="0">
                <a:latin typeface="Times New Roman" panose="02020603050405020304" pitchFamily="18" charset="0"/>
                <a:cs typeface="Times New Roman" panose="02020603050405020304" pitchFamily="18" charset="0"/>
              </a:rPr>
              <a:t>привлекать и детей: когда движение выполняется их сверстниками, дети могут лучше рассмотреть положение отдельных частей тела; кроме того, у детей возникает интерес к разучиваемому движению, появляется уверенность, желание самим выполнить упражнение как можно лучше. </a:t>
            </a:r>
            <a:endParaRPr lang="ru-RU" dirty="0"/>
          </a:p>
        </p:txBody>
      </p:sp>
    </p:spTree>
  </p:cSld>
  <p:clrMapOvr>
    <a:masterClrMapping/>
  </p:clrMapOvr>
  <p:transition>
    <p:wheel spokes="1"/>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8" name="Picture 4" descr="C:\Users\сергей\Desktop\Иринина флешка\МЕТОДИКА по ф-ре\фотографии\IMG_6980.JPG"/>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a:stretch>
            <a:fillRect/>
          </a:stretch>
        </p:blipFill>
        <p:spPr bwMode="auto">
          <a:xfrm>
            <a:off x="1259632" y="620688"/>
            <a:ext cx="6624736" cy="489055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spli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C:\Users\сергей\Desktop\Иринина флешка\МЕТОДИКА по ф-ре\фотографии\IMG_6982.JPG"/>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a:stretch>
            <a:fillRect/>
          </a:stretch>
        </p:blipFill>
        <p:spPr bwMode="auto">
          <a:xfrm>
            <a:off x="1259632" y="1268760"/>
            <a:ext cx="6624736" cy="483546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3" name="Прямоугольник 2"/>
          <p:cNvSpPr/>
          <p:nvPr/>
        </p:nvSpPr>
        <p:spPr>
          <a:xfrm>
            <a:off x="611560" y="260648"/>
            <a:ext cx="8064896" cy="923330"/>
          </a:xfrm>
          <a:prstGeom prst="rect">
            <a:avLst/>
          </a:prstGeom>
        </p:spPr>
        <p:txBody>
          <a:bodyPr wrap="square">
            <a:spAutoFit/>
          </a:bodyPr>
          <a:lstStyle/>
          <a:p>
            <a:r>
              <a:rPr lang="ru-RU" dirty="0">
                <a:latin typeface="Times New Roman" panose="02020603050405020304" pitchFamily="18" charset="0"/>
                <a:cs typeface="Times New Roman" panose="02020603050405020304" pitchFamily="18" charset="0"/>
              </a:rPr>
              <a:t>Детей привлекают к показу физических упражнений также из-за несоответствия размеров пособий росту воспитателя (например упражнения на гимнастической стенке, подлезание под веревку, пролезание в </a:t>
            </a:r>
            <a:r>
              <a:rPr lang="ru-RU" dirty="0" smtClean="0">
                <a:latin typeface="Times New Roman" panose="02020603050405020304" pitchFamily="18" charset="0"/>
                <a:cs typeface="Times New Roman" panose="02020603050405020304" pitchFamily="18" charset="0"/>
              </a:rPr>
              <a:t>тоннель или обруч </a:t>
            </a:r>
            <a:r>
              <a:rPr lang="ru-RU" dirty="0">
                <a:latin typeface="Times New Roman" panose="02020603050405020304" pitchFamily="18" charset="0"/>
                <a:cs typeface="Times New Roman" panose="02020603050405020304" pitchFamily="18" charset="0"/>
              </a:rPr>
              <a:t>и др.)</a:t>
            </a:r>
          </a:p>
        </p:txBody>
      </p:sp>
    </p:spTree>
  </p:cSld>
  <p:clrMapOvr>
    <a:masterClrMapping/>
  </p:clrMapOvr>
  <p:transition>
    <p:strip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7410"/>
                                        </p:tgtEl>
                                        <p:attrNameLst>
                                          <p:attrName>style.visibility</p:attrName>
                                        </p:attrNameLst>
                                      </p:cBhvr>
                                      <p:to>
                                        <p:strVal val="visible"/>
                                      </p:to>
                                    </p:set>
                                    <p:animEffect transition="in" filter="wipe(down)">
                                      <p:cBhvr>
                                        <p:cTn id="7" dur="500"/>
                                        <p:tgtEl>
                                          <p:spTgt spid="174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C:\Users\сергей\Desktop\Иринина флешка\МЕТОДИКА по ф-ре\фотографии\IMG_6970.JPG"/>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a:stretch>
            <a:fillRect/>
          </a:stretch>
        </p:blipFill>
        <p:spPr bwMode="auto">
          <a:xfrm>
            <a:off x="611560" y="368660"/>
            <a:ext cx="7920880" cy="5940661"/>
          </a:xfrm>
          <a:prstGeom prst="rect">
            <a:avLst/>
          </a:prstGeom>
          <a:noFill/>
        </p:spPr>
      </p:pic>
    </p:spTree>
  </p:cSld>
  <p:clrMapOvr>
    <a:masterClrMapping/>
  </p:clrMapOvr>
  <p:transition>
    <p:circl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3" descr="C:\Users\сергей\Desktop\Иринина флешка\МЕТОДИКА по ф-ре\фотографии\IMG_6972.JPG"/>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a:stretch>
            <a:fillRect/>
          </a:stretch>
        </p:blipFill>
        <p:spPr bwMode="auto">
          <a:xfrm>
            <a:off x="899592" y="620688"/>
            <a:ext cx="7488832" cy="5423235"/>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pull dir="u"/>
  </p:transition>
  <p:timing>
    <p:tnLst>
      <p:par>
        <p:cTn id="1" dur="indefinite" restart="never" nodeType="tmRoot"/>
      </p:par>
    </p:tnLst>
  </p:timing>
</p:sld>
</file>

<file path=ppt/theme/theme1.xml><?xml version="1.0" encoding="utf-8"?>
<a:theme xmlns:a="http://schemas.openxmlformats.org/drawingml/2006/main" name="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514</TotalTime>
  <Words>2084</Words>
  <Application>Microsoft Office PowerPoint</Application>
  <PresentationFormat>Экран (4:3)</PresentationFormat>
  <Paragraphs>90</Paragraphs>
  <Slides>32</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32</vt:i4>
      </vt:variant>
    </vt:vector>
  </HeadingPairs>
  <TitlesOfParts>
    <vt:vector size="33" baseType="lpstr">
      <vt:lpstr>Воздушный поток</vt:lpstr>
      <vt:lpstr>Методы и приемы обучения физическим упражнениям в детском саду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 Проведение упражнений в игровой форме.  </vt:lpstr>
      <vt:lpstr>Презентация PowerPoint</vt:lpstr>
      <vt:lpstr>Презентация PowerPoint</vt:lpstr>
      <vt:lpstr>Презентация PowerPoint</vt:lpstr>
      <vt:lpstr>Презентация PowerPoint</vt:lpstr>
    </vt:vector>
  </TitlesOfParts>
  <Company>Reanimator Extreme Edition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Методы и приемы обучения физическими упражнениями в детском саду.</dc:title>
  <dc:creator>сергей</dc:creator>
  <cp:lastModifiedBy>2</cp:lastModifiedBy>
  <cp:revision>47</cp:revision>
  <dcterms:created xsi:type="dcterms:W3CDTF">2013-12-01T17:31:50Z</dcterms:created>
  <dcterms:modified xsi:type="dcterms:W3CDTF">2017-02-14T07:29:53Z</dcterms:modified>
</cp:coreProperties>
</file>