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  <p:sldMasterId id="2147484152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1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Буфет</a:t>
            </a:r>
          </a:p>
        </c:rich>
      </c:tx>
      <c:layout>
        <c:manualLayout>
          <c:xMode val="edge"/>
          <c:yMode val="edge"/>
          <c:x val="0.45502723873463463"/>
          <c:y val="2.3696737301765452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282190867681368"/>
          <c:y val="0.28910002363448645"/>
          <c:w val="0.56613854121634777"/>
          <c:h val="0.60189712746484247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val>
            <c:numRef>
              <c:f>Лист3!$A$1:$B$1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Горячее питание</a:t>
            </a:r>
          </a:p>
        </c:rich>
      </c:tx>
      <c:layout>
        <c:manualLayout>
          <c:xMode val="edge"/>
          <c:yMode val="edge"/>
          <c:x val="0.37852145215656302"/>
          <c:y val="4.7393474603530904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3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831004682518054"/>
          <c:y val="0.2891001950815385"/>
          <c:w val="0.56338076600046594"/>
          <c:h val="0.60189712746484247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val>
            <c:numRef>
              <c:f>Лист3!$A$2:$B$2</c:f>
              <c:numCache>
                <c:formatCode>General</c:formatCode>
                <c:ptCount val="2"/>
                <c:pt idx="0">
                  <c:v>500</c:v>
                </c:pt>
                <c:pt idx="1">
                  <c:v>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Медпункт</a:t>
            </a:r>
          </a:p>
        </c:rich>
      </c:tx>
      <c:layout>
        <c:manualLayout>
          <c:xMode val="edge"/>
          <c:yMode val="edge"/>
          <c:x val="0.38699248442658224"/>
          <c:y val="3.7914779682824723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7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00846831883308"/>
          <c:y val="0.2891001950815385"/>
          <c:w val="0.51870001063899052"/>
          <c:h val="0.60189712746484247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val>
            <c:numRef>
              <c:f>Лист3!$A$3:$B$3</c:f>
              <c:numCache>
                <c:formatCode>General</c:formatCode>
                <c:ptCount val="2"/>
                <c:pt idx="0">
                  <c:v>10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Библиотека</a:t>
            </a:r>
          </a:p>
        </c:rich>
      </c:tx>
      <c:layout>
        <c:manualLayout>
          <c:xMode val="edge"/>
          <c:yMode val="edge"/>
          <c:x val="0.39130466733567243"/>
          <c:y val="2.8436084762118542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244166136606181"/>
          <c:y val="0.2891001950815385"/>
          <c:w val="0.5351174937923725"/>
          <c:h val="0.60189712746484247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val>
            <c:numRef>
              <c:f>Лист3!$A$4:$B$4</c:f>
              <c:numCache>
                <c:formatCode>General</c:formatCode>
                <c:ptCount val="2"/>
                <c:pt idx="0">
                  <c:v>100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accent3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438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58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665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39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38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87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3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72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0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31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772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14.02.2017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403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8215064" cy="27237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</a:rPr>
              <a:t>Благодарность </a:t>
            </a:r>
            <a:r>
              <a:rPr lang="ru-RU" dirty="0">
                <a:effectLst/>
              </a:rPr>
              <a:t>как </a:t>
            </a:r>
            <a:r>
              <a:rPr lang="ru-RU" dirty="0" smtClean="0">
                <a:effectLst/>
              </a:rPr>
              <a:t>форма </a:t>
            </a:r>
            <a:r>
              <a:rPr lang="ru-RU" dirty="0">
                <a:effectLst/>
              </a:rPr>
              <a:t>речевого этикета.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228536"/>
            <a:ext cx="8712968" cy="2936768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dirty="0" smtClean="0"/>
              <a:t>Автор </a:t>
            </a:r>
            <a:r>
              <a:rPr lang="ru-RU" dirty="0"/>
              <a:t>работы: </a:t>
            </a:r>
            <a:r>
              <a:rPr lang="ru-RU" dirty="0" smtClean="0"/>
              <a:t>Волкова Дарья Сергеевна</a:t>
            </a:r>
            <a:endParaRPr lang="ru-RU" dirty="0"/>
          </a:p>
          <a:p>
            <a:pPr algn="l"/>
            <a:r>
              <a:rPr lang="ru-RU" dirty="0" smtClean="0"/>
              <a:t>Научный </a:t>
            </a:r>
            <a:r>
              <a:rPr lang="ru-RU" dirty="0"/>
              <a:t>руководитель: </a:t>
            </a:r>
            <a:r>
              <a:rPr lang="ru-RU" dirty="0" err="1"/>
              <a:t>Гупалова</a:t>
            </a:r>
            <a:r>
              <a:rPr lang="ru-RU" dirty="0"/>
              <a:t> Татьяна  </a:t>
            </a:r>
            <a:r>
              <a:rPr lang="ru-RU" dirty="0" smtClean="0"/>
              <a:t>Анатольевна</a:t>
            </a:r>
            <a:r>
              <a:rPr lang="ru-RU" dirty="0"/>
              <a:t> 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МБОУ </a:t>
            </a:r>
            <a:r>
              <a:rPr lang="ru-RU" dirty="0" smtClean="0"/>
              <a:t>СШ </a:t>
            </a:r>
            <a:r>
              <a:rPr lang="ru-RU" dirty="0" smtClean="0"/>
              <a:t>№32  </a:t>
            </a:r>
            <a:r>
              <a:rPr lang="ru-RU" dirty="0"/>
              <a:t>г. Норильск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367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9"/>
    </mc:Choice>
    <mc:Fallback xmlns="">
      <p:transition spd="slow" advTm="92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1008112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Проблема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исследования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: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8789" y="1434262"/>
            <a:ext cx="7772400" cy="1656184"/>
          </a:xfrm>
        </p:spPr>
        <p:txBody>
          <a:bodyPr/>
          <a:lstStyle/>
          <a:p>
            <a:r>
              <a:rPr lang="ru-RU" sz="2400" dirty="0"/>
              <a:t>Проблема данного лингвистического исследования заключается в изучении, формировании, укреплении и распространении навыков культурного общения у подрастающего поколения.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0412" y="3218857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50912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Выявить состояние этой проблемы на данный момент в </a:t>
            </a:r>
            <a:r>
              <a:rPr lang="ru-RU" sz="2400" dirty="0" smtClean="0"/>
              <a:t>МБОУ </a:t>
            </a:r>
            <a:r>
              <a:rPr lang="ru-RU" sz="2400" dirty="0"/>
              <a:t>«</a:t>
            </a:r>
            <a:r>
              <a:rPr lang="ru-RU" sz="2400" dirty="0" smtClean="0"/>
              <a:t>СШ </a:t>
            </a:r>
            <a:r>
              <a:rPr lang="ru-RU" sz="2400" dirty="0"/>
              <a:t>№32».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72582" y="3244334"/>
            <a:ext cx="55658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Цель исследования</a:t>
            </a:r>
            <a:r>
              <a:rPr lang="ru-RU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3098627"/>
      </p:ext>
    </p:extLst>
  </p:cSld>
  <p:clrMapOvr>
    <a:masterClrMapping/>
  </p:clrMapOvr>
  <p:transition spd="slow" advTm="1968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1008112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4800" dirty="0">
                <a:solidFill>
                  <a:schemeClr val="accent4">
                    <a:lumMod val="40000"/>
                    <a:lumOff val="60000"/>
                  </a:schemeClr>
                </a:solidFill>
                <a:effectLst/>
              </a:rPr>
              <a:t>Задача исследования: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8789" y="1434262"/>
            <a:ext cx="7772400" cy="1656184"/>
          </a:xfrm>
        </p:spPr>
        <p:txBody>
          <a:bodyPr/>
          <a:lstStyle/>
          <a:p>
            <a:r>
              <a:rPr lang="ru-RU" sz="2400" dirty="0"/>
              <a:t>Собрать как можно больше информации по данной проблеме с помощью лингвистического анализа.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0412" y="3218857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/>
            </a:r>
            <a:br>
              <a:rPr lang="ru-RU" dirty="0">
                <a:solidFill>
                  <a:prstClr val="white"/>
                </a:solidFill>
              </a:rPr>
            </a:b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3348" y="3218857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white"/>
                </a:solidFill>
              </a:rPr>
              <a:t>Учащиеся </a:t>
            </a:r>
            <a:r>
              <a:rPr lang="ru-RU" sz="2400" dirty="0" smtClean="0">
                <a:solidFill>
                  <a:prstClr val="white"/>
                </a:solidFill>
              </a:rPr>
              <a:t>МБОУ </a:t>
            </a:r>
            <a:r>
              <a:rPr lang="ru-RU" sz="2400" dirty="0">
                <a:solidFill>
                  <a:prstClr val="white"/>
                </a:solidFill>
              </a:rPr>
              <a:t>«</a:t>
            </a:r>
            <a:r>
              <a:rPr lang="ru-RU" sz="2400" dirty="0" smtClean="0">
                <a:solidFill>
                  <a:prstClr val="white"/>
                </a:solidFill>
              </a:rPr>
              <a:t>СШ </a:t>
            </a:r>
            <a:r>
              <a:rPr lang="ru-RU" sz="2400" dirty="0">
                <a:solidFill>
                  <a:prstClr val="white"/>
                </a:solidFill>
              </a:rPr>
              <a:t>№32».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37780" y="2387860"/>
            <a:ext cx="61920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solidFill>
                  <a:srgbClr val="10CF9B">
                    <a:lumMod val="40000"/>
                    <a:lumOff val="60000"/>
                  </a:srgbClr>
                </a:solidFill>
                <a:latin typeface="Calibri"/>
              </a:rPr>
              <a:t>Объект исследования:</a:t>
            </a:r>
            <a:endParaRPr lang="ru-RU" sz="4400" dirty="0">
              <a:solidFill>
                <a:srgbClr val="10CF9B">
                  <a:lumMod val="40000"/>
                  <a:lumOff val="60000"/>
                </a:srgbClr>
              </a:solidFill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865188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</a:rPr>
              <a:t>Предмет исследования: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941168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Благодарность как форма речевого этикета, формы выражения благодарности.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6330716"/>
      </p:ext>
    </p:extLst>
  </p:cSld>
  <p:clrMapOvr>
    <a:masterClrMapping/>
  </p:clrMapOvr>
  <p:transition spd="slow" advTm="16052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1008112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4800" dirty="0">
                <a:effectLst/>
              </a:rPr>
              <a:t>Гип</a:t>
            </a:r>
            <a:r>
              <a:rPr lang="ru-RU" sz="48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отез</a:t>
            </a:r>
            <a:r>
              <a:rPr lang="ru-RU" sz="4800" dirty="0">
                <a:effectLst/>
              </a:rPr>
              <a:t>а и исследование: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8789" y="1434262"/>
            <a:ext cx="7772400" cy="1656184"/>
          </a:xfrm>
        </p:spPr>
        <p:txBody>
          <a:bodyPr/>
          <a:lstStyle/>
          <a:p>
            <a:r>
              <a:rPr lang="ru-RU" dirty="0"/>
              <a:t>Мы считаем, что данный уровень лингвистических знаний у учащихся </a:t>
            </a:r>
            <a:r>
              <a:rPr lang="ru-RU" dirty="0" smtClean="0"/>
              <a:t>МБОУ </a:t>
            </a:r>
            <a:r>
              <a:rPr lang="ru-RU" dirty="0"/>
              <a:t>«</a:t>
            </a:r>
            <a:r>
              <a:rPr lang="ru-RU" dirty="0" smtClean="0"/>
              <a:t>СШ </a:t>
            </a:r>
            <a:r>
              <a:rPr lang="ru-RU" dirty="0"/>
              <a:t>№32» недостаточно высок, не сформировано умение применять формы речевого этикета в конкретной жизненной ситуации.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0412" y="3218857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/>
            </a:r>
            <a:br>
              <a:rPr lang="ru-RU" dirty="0">
                <a:solidFill>
                  <a:prstClr val="white"/>
                </a:solidFill>
              </a:rPr>
            </a:b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2380" y="4941168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Наблюдения, анкетирования, опрос.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27446" y="3789040"/>
            <a:ext cx="57707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Методы исследования: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6334919"/>
      </p:ext>
    </p:extLst>
  </p:cSld>
  <p:clrMapOvr>
    <a:masterClrMapping/>
  </p:clrMapOvr>
  <p:transition spd="slow" advTm="16061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772400" cy="1656184"/>
          </a:xfrm>
        </p:spPr>
        <p:txBody>
          <a:bodyPr/>
          <a:lstStyle/>
          <a:p>
            <a:r>
              <a:rPr lang="ru-RU" sz="4400" dirty="0">
                <a:effectLst/>
              </a:rPr>
              <a:t>Логический анализ основных понятий и доказательств. </a:t>
            </a:r>
            <a:br>
              <a:rPr lang="ru-RU" sz="4400" dirty="0">
                <a:effectLst/>
              </a:rPr>
            </a:b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72816"/>
            <a:ext cx="7772400" cy="4608512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Благодарность – это чувство признательности к кому-либо за оказанное добро, внимание. Выразить это чувство помогают нам специальные этикетные слова, которые употребляют в ситуациях благодарения. Такие ситуации не возникают на пустом месте, поскольку благодарят за что-то. Назовем основные компоненты ситуации благодарения:</a:t>
            </a:r>
            <a:endParaRPr lang="ru-RU" sz="1400" dirty="0">
              <a:latin typeface="Times New Roman"/>
              <a:ea typeface="Times New Roman"/>
            </a:endParaRPr>
          </a:p>
          <a:p>
            <a:pPr lvl="0" algn="ctr">
              <a:spcAft>
                <a:spcPts val="0"/>
              </a:spcAft>
              <a:tabLst>
                <a:tab pos="504825" algn="l"/>
              </a:tabLst>
            </a:pPr>
            <a:r>
              <a:rPr lang="ru-RU" sz="2400" dirty="0" smtClean="0">
                <a:latin typeface="Times New Roman"/>
                <a:ea typeface="Times New Roman"/>
              </a:rPr>
              <a:t>   1.Участники </a:t>
            </a:r>
            <a:r>
              <a:rPr lang="ru-RU" sz="2400" dirty="0">
                <a:latin typeface="Times New Roman"/>
                <a:ea typeface="Times New Roman"/>
              </a:rPr>
              <a:t>– их обязательно двое.</a:t>
            </a:r>
            <a:endParaRPr lang="ru-RU" sz="1400" dirty="0">
              <a:latin typeface="Times New Roman"/>
              <a:ea typeface="Times New Roman"/>
            </a:endParaRPr>
          </a:p>
          <a:p>
            <a:pPr marL="868680" lvl="1" algn="ctr"/>
            <a:r>
              <a:rPr lang="ru-RU" sz="2000" dirty="0">
                <a:latin typeface="Times New Roman"/>
                <a:ea typeface="Times New Roman"/>
              </a:rPr>
              <a:t>Человек, которого благодарят. </a:t>
            </a:r>
            <a:endParaRPr lang="ru-RU" sz="1000" dirty="0">
              <a:latin typeface="Times New Roman"/>
              <a:ea typeface="Times New Roman"/>
            </a:endParaRPr>
          </a:p>
          <a:p>
            <a:pPr marL="868680" lvl="1" algn="ctr"/>
            <a:r>
              <a:rPr lang="ru-RU" sz="2000" dirty="0">
                <a:latin typeface="Times New Roman"/>
                <a:ea typeface="Times New Roman"/>
              </a:rPr>
              <a:t>Человек, который </a:t>
            </a:r>
            <a:r>
              <a:rPr lang="ru-RU" sz="2000" dirty="0" smtClean="0">
                <a:latin typeface="Times New Roman"/>
                <a:ea typeface="Times New Roman"/>
              </a:rPr>
              <a:t>благодарит.</a:t>
            </a:r>
            <a:endParaRPr lang="ru-RU" sz="1000" dirty="0" smtClean="0">
              <a:latin typeface="Times New Roman"/>
              <a:ea typeface="Times New Roman"/>
            </a:endParaRPr>
          </a:p>
          <a:p>
            <a:pPr marL="228600" algn="ctr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2</a:t>
            </a:r>
            <a:r>
              <a:rPr lang="ru-RU" sz="2400" dirty="0">
                <a:latin typeface="Times New Roman"/>
                <a:ea typeface="Times New Roman"/>
              </a:rPr>
              <a:t>. Услуга – то, за что благодарят.</a:t>
            </a:r>
            <a:endParaRPr lang="ru-RU" sz="1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277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49"/>
    </mc:Choice>
    <mc:Fallback xmlns="">
      <p:transition spd="slow" advTm="285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728192"/>
          </a:xfrm>
        </p:spPr>
        <p:txBody>
          <a:bodyPr/>
          <a:lstStyle/>
          <a:p>
            <a:r>
              <a:rPr lang="ru-RU" sz="2800" b="0" dirty="0">
                <a:solidFill>
                  <a:schemeClr val="tx1"/>
                </a:solidFill>
              </a:rPr>
              <a:t>При наблюдении за учащимися СШ №32 в столовой, медпункте, библиотеке, учительской, на переменах мы выяснили, что ребята используют в своей речи только одну из форм благодарности: «Спасибо».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060848"/>
            <a:ext cx="8352928" cy="44644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</a:t>
            </a:r>
            <a:r>
              <a:rPr lang="ru-RU" dirty="0" smtClean="0"/>
              <a:t>сследователь </a:t>
            </a:r>
            <a:r>
              <a:rPr lang="ru-RU" dirty="0"/>
              <a:t>русского речевого этикета Н.И. </a:t>
            </a:r>
            <a:r>
              <a:rPr lang="ru-RU" dirty="0" err="1"/>
              <a:t>Формановская</a:t>
            </a:r>
            <a:r>
              <a:rPr lang="ru-RU" dirty="0"/>
              <a:t>  предлагает 28 слов и выражений, с помощью которых человек может выразить благодарность. </a:t>
            </a:r>
          </a:p>
          <a:p>
            <a:r>
              <a:rPr lang="ru-RU" dirty="0"/>
              <a:t>Назовем некоторые из них:</a:t>
            </a:r>
          </a:p>
          <a:p>
            <a:pPr lvl="1"/>
            <a:r>
              <a:rPr lang="ru-RU" i="1" dirty="0"/>
              <a:t>Благодарю (Вас);</a:t>
            </a:r>
            <a:endParaRPr lang="ru-RU" dirty="0"/>
          </a:p>
          <a:p>
            <a:pPr lvl="1"/>
            <a:r>
              <a:rPr lang="ru-RU" i="1" dirty="0"/>
              <a:t>Я Вам очень признателен(-льна);</a:t>
            </a:r>
            <a:endParaRPr lang="ru-RU" dirty="0"/>
          </a:p>
          <a:p>
            <a:pPr lvl="1"/>
            <a:r>
              <a:rPr lang="ru-RU" i="1" dirty="0"/>
              <a:t>Я Вам многим обязан(-а);</a:t>
            </a:r>
            <a:endParaRPr lang="ru-RU" dirty="0"/>
          </a:p>
          <a:p>
            <a:pPr lvl="1"/>
            <a:r>
              <a:rPr lang="ru-RU" i="1" dirty="0"/>
              <a:t>У меня нет слов, чтобы отблагодарить Вас;</a:t>
            </a:r>
            <a:endParaRPr lang="ru-RU" dirty="0"/>
          </a:p>
          <a:p>
            <a:pPr lvl="1"/>
            <a:r>
              <a:rPr lang="ru-RU" i="1" dirty="0"/>
              <a:t>Как я Вам благодарен(-на)!;</a:t>
            </a:r>
            <a:endParaRPr lang="ru-RU" dirty="0"/>
          </a:p>
          <a:p>
            <a:pPr lvl="1"/>
            <a:r>
              <a:rPr lang="ru-RU" i="1" dirty="0"/>
              <a:t>Я хочу поблагодарить Вас;</a:t>
            </a:r>
            <a:endParaRPr lang="ru-RU" dirty="0"/>
          </a:p>
          <a:p>
            <a:pPr lvl="1"/>
            <a:r>
              <a:rPr lang="ru-RU" i="1" dirty="0"/>
              <a:t>Вы очень любезны;</a:t>
            </a:r>
            <a:endParaRPr lang="ru-RU" dirty="0"/>
          </a:p>
          <a:p>
            <a:pPr lvl="1"/>
            <a:r>
              <a:rPr lang="ru-RU" i="1" dirty="0"/>
              <a:t>Я тронута Вашим вниманием!;</a:t>
            </a:r>
            <a:endParaRPr lang="ru-RU" dirty="0"/>
          </a:p>
          <a:p>
            <a:pPr lvl="1"/>
            <a:r>
              <a:rPr lang="ru-RU" i="1" dirty="0"/>
              <a:t>Это очень мило с Вашей стороны!</a:t>
            </a:r>
            <a:endParaRPr lang="ru-RU" dirty="0"/>
          </a:p>
          <a:p>
            <a:pPr lvl="1"/>
            <a:r>
              <a:rPr lang="ru-RU" i="1" dirty="0"/>
              <a:t>Вы меня так выручили!</a:t>
            </a:r>
            <a:endParaRPr lang="ru-RU" dirty="0"/>
          </a:p>
          <a:p>
            <a:pPr lvl="1"/>
            <a:r>
              <a:rPr lang="ru-RU" i="1" dirty="0"/>
              <a:t>Мне хотелось бы поблагодарить Вас;</a:t>
            </a:r>
            <a:endParaRPr lang="ru-RU" dirty="0"/>
          </a:p>
          <a:p>
            <a:pPr lvl="1"/>
            <a:r>
              <a:rPr lang="ru-RU" i="1" dirty="0"/>
              <a:t>Позвольте мне выразить Вам свою благодарность и признательность.</a:t>
            </a:r>
            <a:endParaRPr lang="ru-RU" dirty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180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689"/>
    </mc:Choice>
    <mc:Fallback xmlns="">
      <p:transition spd="slow" advTm="466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864096"/>
          </a:xfrm>
        </p:spPr>
        <p:txBody>
          <a:bodyPr/>
          <a:lstStyle/>
          <a:p>
            <a:pPr algn="ctr"/>
            <a:r>
              <a:rPr lang="ru-RU" dirty="0" smtClean="0"/>
              <a:t>Результат 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5325127"/>
            <a:ext cx="7772400" cy="150971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768337"/>
              </p:ext>
            </p:extLst>
          </p:nvPr>
        </p:nvGraphicFramePr>
        <p:xfrm>
          <a:off x="323528" y="1268760"/>
          <a:ext cx="3600400" cy="200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226724"/>
              </p:ext>
            </p:extLst>
          </p:nvPr>
        </p:nvGraphicFramePr>
        <p:xfrm>
          <a:off x="4211960" y="1412776"/>
          <a:ext cx="4464496" cy="200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8513943"/>
              </p:ext>
            </p:extLst>
          </p:nvPr>
        </p:nvGraphicFramePr>
        <p:xfrm>
          <a:off x="251520" y="3717032"/>
          <a:ext cx="4104456" cy="1649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9841756"/>
              </p:ext>
            </p:extLst>
          </p:nvPr>
        </p:nvGraphicFramePr>
        <p:xfrm>
          <a:off x="4499992" y="3789040"/>
          <a:ext cx="410445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370690"/>
            <a:ext cx="8337816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1909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77"/>
    </mc:Choice>
    <mc:Fallback xmlns="">
      <p:transition spd="slow" advTm="24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Выводы  и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Анализируя результаты </a:t>
            </a:r>
            <a:r>
              <a:rPr lang="ru-RU" dirty="0"/>
              <a:t>нашего исследования, мы сделали следующий вывод: наша гипотеза, что данный уровень лингвистических знаний у учащихся МБОУ «</a:t>
            </a:r>
            <a:r>
              <a:rPr lang="ru-RU" dirty="0" smtClean="0"/>
              <a:t>СШ </a:t>
            </a:r>
            <a:r>
              <a:rPr lang="ru-RU" dirty="0"/>
              <a:t>№32» недостаточно высок, не сформировано умение применять формы речевого этикета в конкретной жизненной ситуации оказалась верной.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Предложения: </a:t>
            </a:r>
            <a:r>
              <a:rPr lang="ru-RU" dirty="0"/>
              <a:t>продолжить изучение форм речевого этикета, обогащение словарного запаса учащихся, расширение кругозора через внеклассные мероприятия, обсуждение конкретных ситуаций.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859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73"/>
    </mc:Choice>
    <mc:Fallback xmlns="">
      <p:transition spd="slow" advTm="268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Литература:</a:t>
            </a:r>
          </a:p>
          <a:p>
            <a:pPr lvl="0"/>
            <a:r>
              <a:rPr lang="ru-RU" dirty="0"/>
              <a:t>Школьная риторика под ред. </a:t>
            </a:r>
            <a:r>
              <a:rPr lang="ru-RU" dirty="0" err="1"/>
              <a:t>Ладыженской</a:t>
            </a:r>
            <a:r>
              <a:rPr lang="ru-RU" dirty="0"/>
              <a:t> в 2-х частях.</a:t>
            </a:r>
          </a:p>
          <a:p>
            <a:pPr lvl="0"/>
            <a:r>
              <a:rPr lang="ru-RU" dirty="0"/>
              <a:t>«Риторика» Кохтев Н.Н.</a:t>
            </a:r>
          </a:p>
          <a:p>
            <a:pPr lvl="0"/>
            <a:r>
              <a:rPr lang="ru-RU" dirty="0"/>
              <a:t>Деловая культура и психология общения. </a:t>
            </a:r>
            <a:r>
              <a:rPr lang="ru-RU" dirty="0" err="1"/>
              <a:t>Г.И.Шаламова</a:t>
            </a:r>
            <a:endParaRPr lang="ru-RU" dirty="0"/>
          </a:p>
          <a:p>
            <a:pPr lvl="0"/>
            <a:r>
              <a:rPr lang="ru-RU" dirty="0"/>
              <a:t>Золотая книга хорошего тона. Василькова</a:t>
            </a:r>
          </a:p>
          <a:p>
            <a:pPr lvl="0"/>
            <a:r>
              <a:rPr lang="ru-RU" dirty="0"/>
              <a:t>Этикет от А до Я. </a:t>
            </a:r>
            <a:r>
              <a:rPr lang="ru-RU" dirty="0" err="1"/>
              <a:t>Поддубная</a:t>
            </a:r>
            <a:r>
              <a:rPr lang="ru-RU" dirty="0"/>
              <a:t> Л.Р.</a:t>
            </a:r>
          </a:p>
          <a:p>
            <a:pPr lvl="0"/>
            <a:r>
              <a:rPr lang="ru-RU" dirty="0"/>
              <a:t>Гольдин В. Е. «Речь и этикет: Кн. для внеклассного чтения учащихся 7-8кл.» .</a:t>
            </a:r>
          </a:p>
          <a:p>
            <a:r>
              <a:rPr lang="ru-RU" dirty="0"/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085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0"/>
    </mc:Choice>
    <mc:Fallback xmlns="">
      <p:transition spd="slow" advTm="2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4|1.9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3|1.8|3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|1.3|5.3|1.2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8.6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8|10.4|1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0.3|1.3|1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6.1|1.2|3.3|3.3|5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5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483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Поток</vt:lpstr>
      <vt:lpstr>1_Поток</vt:lpstr>
      <vt:lpstr>Благодарность как форма речевого этикета. </vt:lpstr>
      <vt:lpstr>    Проблема исследования:</vt:lpstr>
      <vt:lpstr>    Задача исследования:</vt:lpstr>
      <vt:lpstr>    Гипотеза и исследование:</vt:lpstr>
      <vt:lpstr>Логический анализ основных понятий и доказательств.  </vt:lpstr>
      <vt:lpstr>При наблюдении за учащимися СШ №32 в столовой, медпункте, библиотеке, учительской, на переменах мы выяснили, что ребята используют в своей речи только одну из форм благодарности: «Спасибо». </vt:lpstr>
      <vt:lpstr>Результат !</vt:lpstr>
      <vt:lpstr>Выводы  и предложения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Благодарность как форма речевого этикета. </dc:title>
  <dc:creator>Татьяна</dc:creator>
  <cp:lastModifiedBy>USER</cp:lastModifiedBy>
  <cp:revision>19</cp:revision>
  <dcterms:created xsi:type="dcterms:W3CDTF">2015-02-01T12:37:48Z</dcterms:created>
  <dcterms:modified xsi:type="dcterms:W3CDTF">2017-02-14T10:34:23Z</dcterms:modified>
</cp:coreProperties>
</file>