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 id="261" r:id="rId3"/>
    <p:sldId id="256" r:id="rId4"/>
    <p:sldId id="257" r:id="rId5"/>
    <p:sldId id="260" r:id="rId6"/>
    <p:sldId id="258" r:id="rId7"/>
    <p:sldId id="262" r:id="rId8"/>
    <p:sldId id="276" r:id="rId9"/>
    <p:sldId id="263" r:id="rId10"/>
    <p:sldId id="264" r:id="rId11"/>
    <p:sldId id="265" r:id="rId12"/>
    <p:sldId id="266" r:id="rId13"/>
    <p:sldId id="267" r:id="rId14"/>
    <p:sldId id="268" r:id="rId15"/>
    <p:sldId id="270" r:id="rId16"/>
    <p:sldId id="271" r:id="rId17"/>
    <p:sldId id="272" r:id="rId18"/>
    <p:sldId id="273" r:id="rId19"/>
    <p:sldId id="274" r:id="rId20"/>
    <p:sldId id="275"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6" d="100"/>
          <a:sy n="66" d="100"/>
        </p:scale>
        <p:origin x="-1494" y="-16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14.02.2017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14.02.2017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14.02.2017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14.02.2017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14.02.2017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t>14.02.2017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t>14.02.2017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t>14.02.2017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14.02.2017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14.02.2017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14.02.2017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t>14.02.2017</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t>‹#›</a:t>
            </a:fld>
            <a:endParaRPr lang="ru-RU"/>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1844824"/>
            <a:ext cx="8229600" cy="2722314"/>
          </a:xfrm>
        </p:spPr>
        <p:txBody>
          <a:bodyPr>
            <a:noAutofit/>
          </a:bodyPr>
          <a:lstStyle/>
          <a:p>
            <a:endParaRPr lang="ru-RU" sz="4000" b="1"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42925"/>
            <a:ext cx="9144000"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Прямоугольник 2"/>
          <p:cNvSpPr/>
          <p:nvPr/>
        </p:nvSpPr>
        <p:spPr>
          <a:xfrm>
            <a:off x="2627784" y="0"/>
            <a:ext cx="6486931" cy="584775"/>
          </a:xfrm>
          <a:prstGeom prst="rect">
            <a:avLst/>
          </a:prstGeom>
        </p:spPr>
        <p:txBody>
          <a:bodyPr wrap="square">
            <a:spAutoFit/>
          </a:bodyPr>
          <a:lstStyle/>
          <a:p>
            <a:pPr algn="ctr"/>
            <a:endParaRPr lang="ru-RU" sz="3200" dirty="0">
              <a:solidFill>
                <a:srgbClr val="002060"/>
              </a:solidFill>
              <a:latin typeface="Arial Black" panose="020B0A04020102020204" pitchFamily="34" charset="0"/>
            </a:endParaRPr>
          </a:p>
        </p:txBody>
      </p:sp>
      <p:sp>
        <p:nvSpPr>
          <p:cNvPr id="4" name="Прямоугольник 3"/>
          <p:cNvSpPr/>
          <p:nvPr/>
        </p:nvSpPr>
        <p:spPr>
          <a:xfrm>
            <a:off x="94266" y="881125"/>
            <a:ext cx="9114716" cy="3785652"/>
          </a:xfrm>
          <a:prstGeom prst="rect">
            <a:avLst/>
          </a:prstGeom>
          <a:noFill/>
        </p:spPr>
        <p:txBody>
          <a:bodyPr wrap="square" lIns="91440" tIns="45720" rIns="91440" bIns="45720">
            <a:spAutoFit/>
          </a:bodyPr>
          <a:lstStyle/>
          <a:p>
            <a:pPr algn="ctr"/>
            <a:r>
              <a:rPr lang="ru-RU" sz="4000" b="1" cap="none" spc="300" dirty="0" err="1" smtClean="0">
                <a:ln w="11430" cmpd="sng">
                  <a:solidFill>
                    <a:schemeClr val="accent1">
                      <a:tint val="10000"/>
                    </a:schemeClr>
                  </a:solidFill>
                  <a:prstDash val="solid"/>
                  <a:miter lim="800000"/>
                </a:ln>
                <a:solidFill>
                  <a:schemeClr val="bg2">
                    <a:lumMod val="50000"/>
                  </a:schemeClr>
                </a:solidFill>
                <a:effectLst>
                  <a:glow rad="45500">
                    <a:schemeClr val="accent1">
                      <a:satMod val="220000"/>
                      <a:alpha val="35000"/>
                    </a:schemeClr>
                  </a:glow>
                </a:effectLst>
                <a:latin typeface="Arial Black" panose="020B0A04020102020204" pitchFamily="34" charset="0"/>
              </a:rPr>
              <a:t>Подпроект</a:t>
            </a:r>
            <a:r>
              <a:rPr lang="ru-RU" sz="4000" b="1" cap="none" spc="300" dirty="0" smtClean="0">
                <a:ln w="11430" cmpd="sng">
                  <a:solidFill>
                    <a:schemeClr val="accent1">
                      <a:tint val="10000"/>
                    </a:schemeClr>
                  </a:solidFill>
                  <a:prstDash val="solid"/>
                  <a:miter lim="800000"/>
                </a:ln>
                <a:solidFill>
                  <a:schemeClr val="bg2">
                    <a:lumMod val="50000"/>
                  </a:schemeClr>
                </a:solidFill>
                <a:effectLst>
                  <a:glow rad="45500">
                    <a:schemeClr val="accent1">
                      <a:satMod val="220000"/>
                      <a:alpha val="35000"/>
                    </a:schemeClr>
                  </a:glow>
                </a:effectLst>
                <a:latin typeface="Arial Black" panose="020B0A04020102020204" pitchFamily="34" charset="0"/>
              </a:rPr>
              <a:t> </a:t>
            </a:r>
            <a:r>
              <a:rPr lang="ru-RU" sz="4000" b="1" cap="none" spc="300" dirty="0">
                <a:ln w="11430" cmpd="sng">
                  <a:solidFill>
                    <a:schemeClr val="accent1">
                      <a:tint val="10000"/>
                    </a:schemeClr>
                  </a:solidFill>
                  <a:prstDash val="solid"/>
                  <a:miter lim="800000"/>
                </a:ln>
                <a:solidFill>
                  <a:schemeClr val="bg2">
                    <a:lumMod val="50000"/>
                  </a:schemeClr>
                </a:solidFill>
                <a:effectLst>
                  <a:glow rad="45500">
                    <a:schemeClr val="accent1">
                      <a:satMod val="220000"/>
                      <a:alpha val="35000"/>
                    </a:schemeClr>
                  </a:glow>
                </a:effectLst>
                <a:latin typeface="Arial Black" panose="020B0A04020102020204" pitchFamily="34" charset="0"/>
              </a:rPr>
              <a:t/>
            </a:r>
            <a:br>
              <a:rPr lang="ru-RU" sz="4000" b="1" cap="none" spc="300" dirty="0">
                <a:ln w="11430" cmpd="sng">
                  <a:solidFill>
                    <a:schemeClr val="accent1">
                      <a:tint val="10000"/>
                    </a:schemeClr>
                  </a:solidFill>
                  <a:prstDash val="solid"/>
                  <a:miter lim="800000"/>
                </a:ln>
                <a:solidFill>
                  <a:schemeClr val="bg2">
                    <a:lumMod val="50000"/>
                  </a:schemeClr>
                </a:solidFill>
                <a:effectLst>
                  <a:glow rad="45500">
                    <a:schemeClr val="accent1">
                      <a:satMod val="220000"/>
                      <a:alpha val="35000"/>
                    </a:schemeClr>
                  </a:glow>
                </a:effectLst>
                <a:latin typeface="Arial Black" panose="020B0A04020102020204" pitchFamily="34" charset="0"/>
              </a:rPr>
            </a:br>
            <a:r>
              <a:rPr lang="ru-RU" sz="4000" b="1" cap="none" spc="300" dirty="0">
                <a:ln w="11430" cmpd="sng">
                  <a:solidFill>
                    <a:schemeClr val="accent1">
                      <a:tint val="10000"/>
                    </a:schemeClr>
                  </a:solidFill>
                  <a:prstDash val="solid"/>
                  <a:miter lim="800000"/>
                </a:ln>
                <a:solidFill>
                  <a:schemeClr val="bg2">
                    <a:lumMod val="50000"/>
                  </a:schemeClr>
                </a:solidFill>
                <a:effectLst>
                  <a:glow rad="45500">
                    <a:schemeClr val="accent1">
                      <a:satMod val="220000"/>
                      <a:alpha val="35000"/>
                    </a:schemeClr>
                  </a:glow>
                </a:effectLst>
                <a:latin typeface="Arial Black" panose="020B0A04020102020204" pitchFamily="34" charset="0"/>
              </a:rPr>
              <a:t>«Приобщение детей и </a:t>
            </a:r>
            <a:r>
              <a:rPr lang="ru-RU" sz="4000" b="1" cap="none" spc="300" dirty="0" smtClean="0">
                <a:ln w="11430" cmpd="sng">
                  <a:solidFill>
                    <a:schemeClr val="accent1">
                      <a:tint val="10000"/>
                    </a:schemeClr>
                  </a:solidFill>
                  <a:prstDash val="solid"/>
                  <a:miter lim="800000"/>
                </a:ln>
                <a:solidFill>
                  <a:schemeClr val="bg2">
                    <a:lumMod val="50000"/>
                  </a:schemeClr>
                </a:solidFill>
                <a:effectLst>
                  <a:glow rad="45500">
                    <a:schemeClr val="accent1">
                      <a:satMod val="220000"/>
                      <a:alpha val="35000"/>
                    </a:schemeClr>
                  </a:glow>
                </a:effectLst>
                <a:latin typeface="Arial Black" panose="020B0A04020102020204" pitchFamily="34" charset="0"/>
              </a:rPr>
              <a:t>родителей к театрализованной игре </a:t>
            </a:r>
          </a:p>
          <a:p>
            <a:pPr algn="ctr"/>
            <a:r>
              <a:rPr lang="ru-RU" sz="4000" b="1" cap="none" spc="300" dirty="0" smtClean="0">
                <a:ln w="11430" cmpd="sng">
                  <a:solidFill>
                    <a:schemeClr val="accent1">
                      <a:tint val="10000"/>
                    </a:schemeClr>
                  </a:solidFill>
                  <a:prstDash val="solid"/>
                  <a:miter lim="800000"/>
                </a:ln>
                <a:solidFill>
                  <a:schemeClr val="bg2">
                    <a:lumMod val="50000"/>
                  </a:schemeClr>
                </a:solidFill>
                <a:effectLst>
                  <a:glow rad="45500">
                    <a:schemeClr val="accent1">
                      <a:satMod val="220000"/>
                      <a:alpha val="35000"/>
                    </a:schemeClr>
                  </a:glow>
                </a:effectLst>
                <a:latin typeface="Arial Black" panose="020B0A04020102020204" pitchFamily="34" charset="0"/>
              </a:rPr>
              <a:t>через </a:t>
            </a:r>
            <a:r>
              <a:rPr lang="ru-RU" sz="4000" b="1" cap="none" spc="300" dirty="0" err="1" smtClean="0">
                <a:ln w="11430" cmpd="sng">
                  <a:solidFill>
                    <a:schemeClr val="accent1">
                      <a:tint val="10000"/>
                    </a:schemeClr>
                  </a:solidFill>
                  <a:prstDash val="solid"/>
                  <a:miter lim="800000"/>
                </a:ln>
                <a:solidFill>
                  <a:schemeClr val="bg2">
                    <a:lumMod val="50000"/>
                  </a:schemeClr>
                </a:solidFill>
                <a:effectLst>
                  <a:glow rad="45500">
                    <a:schemeClr val="accent1">
                      <a:satMod val="220000"/>
                      <a:alpha val="35000"/>
                    </a:schemeClr>
                  </a:glow>
                </a:effectLst>
                <a:latin typeface="Arial Black" panose="020B0A04020102020204" pitchFamily="34" charset="0"/>
              </a:rPr>
              <a:t>шорские</a:t>
            </a:r>
            <a:r>
              <a:rPr lang="ru-RU" sz="4000" b="1" cap="none" spc="300" dirty="0" smtClean="0">
                <a:ln w="11430" cmpd="sng">
                  <a:solidFill>
                    <a:schemeClr val="accent1">
                      <a:tint val="10000"/>
                    </a:schemeClr>
                  </a:solidFill>
                  <a:prstDash val="solid"/>
                  <a:miter lim="800000"/>
                </a:ln>
                <a:solidFill>
                  <a:schemeClr val="bg2">
                    <a:lumMod val="50000"/>
                  </a:schemeClr>
                </a:solidFill>
                <a:effectLst>
                  <a:glow rad="45500">
                    <a:schemeClr val="accent1">
                      <a:satMod val="220000"/>
                      <a:alpha val="35000"/>
                    </a:schemeClr>
                  </a:glow>
                </a:effectLst>
                <a:latin typeface="Arial Black" panose="020B0A04020102020204" pitchFamily="34" charset="0"/>
              </a:rPr>
              <a:t> </a:t>
            </a:r>
          </a:p>
          <a:p>
            <a:pPr algn="ctr"/>
            <a:r>
              <a:rPr lang="ru-RU" sz="4000" b="1" cap="none" spc="300" dirty="0" smtClean="0">
                <a:ln w="11430" cmpd="sng">
                  <a:solidFill>
                    <a:schemeClr val="accent1">
                      <a:tint val="10000"/>
                    </a:schemeClr>
                  </a:solidFill>
                  <a:prstDash val="solid"/>
                  <a:miter lim="800000"/>
                </a:ln>
                <a:solidFill>
                  <a:schemeClr val="bg2">
                    <a:lumMod val="50000"/>
                  </a:schemeClr>
                </a:solidFill>
                <a:effectLst>
                  <a:glow rad="45500">
                    <a:schemeClr val="accent1">
                      <a:satMod val="220000"/>
                      <a:alpha val="35000"/>
                    </a:schemeClr>
                  </a:glow>
                </a:effectLst>
                <a:latin typeface="Arial Black" panose="020B0A04020102020204" pitchFamily="34" charset="0"/>
              </a:rPr>
              <a:t>народные сказки»</a:t>
            </a:r>
            <a:endParaRPr lang="ru-RU" sz="4000" b="1" cap="none" spc="300" dirty="0">
              <a:ln w="11430" cmpd="sng">
                <a:solidFill>
                  <a:schemeClr val="accent1">
                    <a:tint val="10000"/>
                  </a:schemeClr>
                </a:solidFill>
                <a:prstDash val="solid"/>
                <a:miter lim="800000"/>
              </a:ln>
              <a:solidFill>
                <a:schemeClr val="bg2">
                  <a:lumMod val="50000"/>
                </a:schemeClr>
              </a:solidFill>
              <a:effectLst>
                <a:glow rad="45500">
                  <a:schemeClr val="accent1">
                    <a:satMod val="220000"/>
                    <a:alpha val="35000"/>
                  </a:schemeClr>
                </a:glow>
              </a:effectLst>
            </a:endParaRPr>
          </a:p>
        </p:txBody>
      </p:sp>
      <p:sp>
        <p:nvSpPr>
          <p:cNvPr id="6" name="Заголовок 1"/>
          <p:cNvSpPr txBox="1">
            <a:spLocks/>
          </p:cNvSpPr>
          <p:nvPr/>
        </p:nvSpPr>
        <p:spPr>
          <a:xfrm>
            <a:off x="308224" y="42925"/>
            <a:ext cx="8686800" cy="838200"/>
          </a:xfrm>
          <a:prstGeom prst="rect">
            <a:avLst/>
          </a:prstGeom>
          <a:solidFill>
            <a:schemeClr val="tx1"/>
          </a:solidFill>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sz="1600" b="1" spc="-30" dirty="0" smtClean="0">
                <a:solidFill>
                  <a:schemeClr val="bg2">
                    <a:lumMod val="50000"/>
                  </a:schemeClr>
                </a:solidFill>
                <a:latin typeface="Times New Roman" panose="02020603050405020304" pitchFamily="18" charset="0"/>
                <a:ea typeface="Times New Roman" panose="02020603050405020304" pitchFamily="18" charset="0"/>
              </a:rPr>
              <a:t>Муниципальное бюджетное дошкольное образовательное учреждение  «Детский сад общеразвивающего вида с приоритетным осуществлением деятельности по познавательно-речевому развитию детей  № 27 «Кораблик» Городского округа «Город Якутск» </a:t>
            </a:r>
            <a:r>
              <a:rPr lang="ru-RU" sz="1600" b="1" spc="5" dirty="0" smtClean="0">
                <a:solidFill>
                  <a:schemeClr val="bg2">
                    <a:lumMod val="50000"/>
                  </a:schemeClr>
                </a:solidFill>
                <a:latin typeface="Times New Roman" panose="02020603050405020304" pitchFamily="18" charset="0"/>
                <a:ea typeface="Times New Roman" panose="02020603050405020304" pitchFamily="18" charset="0"/>
              </a:rPr>
              <a:t> </a:t>
            </a:r>
            <a:endParaRPr lang="ru-RU" sz="1600" b="1" dirty="0">
              <a:solidFill>
                <a:schemeClr val="bg2">
                  <a:lumMod val="50000"/>
                </a:schemeClr>
              </a:solidFill>
              <a:latin typeface="Times New Roman" panose="02020603050405020304" pitchFamily="18" charset="0"/>
              <a:ea typeface="Times New Roman" panose="02020603050405020304" pitchFamily="18" charset="0"/>
            </a:endParaRPr>
          </a:p>
        </p:txBody>
      </p:sp>
      <p:pic>
        <p:nvPicPr>
          <p:cNvPr id="1027"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08520" y="4552213"/>
            <a:ext cx="2232248" cy="2305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850663" y="4581129"/>
            <a:ext cx="2293338" cy="22768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4377980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pic>
        <p:nvPicPr>
          <p:cNvPr id="2050"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392"/>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535507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3074" name="Picture 2"/>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10696" y="0"/>
            <a:ext cx="9143999"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436689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098" name="Picture 2"/>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1176" y="14848"/>
            <a:ext cx="8891304" cy="66684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838100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122" name="Picture 2"/>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0" y="116632"/>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201688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6146" name="Picture 2"/>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179512" y="260648"/>
            <a:ext cx="8784976" cy="65887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149004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1026" name="Picture 2" descr="C:\Users\Администратор\Desktop\20151202_162117.jpg"/>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900211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pic>
        <p:nvPicPr>
          <p:cNvPr id="1026" name="Picture 2" descr="C:\Users\Администратор\Pictures\2016-02-15 Марина Валерьевна. телефон\Марина Валерьевна. телефон 1524.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76296" cy="68822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454364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2050" name="Picture 2" descr="C:\Users\Администратор\Pictures\2016-02-15 Марина Валерьевна. телефон\Марина Валерьевна. телефон 1525.jpg"/>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17495" y="5184"/>
            <a:ext cx="9137088" cy="68528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61408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dirty="0"/>
          </a:p>
        </p:txBody>
      </p:sp>
      <p:pic>
        <p:nvPicPr>
          <p:cNvPr id="3074" name="Picture 2" descr="C:\Users\Администратор\Pictures\2016-02-15 Марина Валерьевна. телефон\Марина Валерьевна. телефон 1519.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345171" y="-37989"/>
            <a:ext cx="4798829" cy="6398439"/>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C:\Users\Администратор\Pictures\2016-02-15 Марина Валерьевна. телефон\Марина Валерьевна. телефон 1518.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613" y="28211"/>
            <a:ext cx="4749180" cy="63322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530273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098" name="Picture 2" descr="C:\Users\Администратор\Pictures\2016-02-20 Марина\Марина 066.jpg"/>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28600" y="0"/>
            <a:ext cx="9115400" cy="68365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254214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95536" y="1052736"/>
            <a:ext cx="8532440" cy="3888432"/>
          </a:xfrm>
          <a:solidFill>
            <a:schemeClr val="tx1"/>
          </a:solidFill>
        </p:spPr>
        <p:style>
          <a:lnRef idx="1">
            <a:schemeClr val="accent5"/>
          </a:lnRef>
          <a:fillRef idx="3">
            <a:schemeClr val="accent5"/>
          </a:fillRef>
          <a:effectRef idx="2">
            <a:schemeClr val="accent5"/>
          </a:effectRef>
          <a:fontRef idx="minor">
            <a:schemeClr val="lt1"/>
          </a:fontRef>
        </p:style>
        <p:txBody>
          <a:bodyPr>
            <a:normAutofit fontScale="92500" lnSpcReduction="10000"/>
          </a:bodyPr>
          <a:lstStyle/>
          <a:p>
            <a:pPr marL="0" indent="0">
              <a:buNone/>
            </a:pPr>
            <a:r>
              <a:rPr lang="ru-RU" b="1" dirty="0" smtClean="0">
                <a:solidFill>
                  <a:schemeClr val="bg2">
                    <a:lumMod val="50000"/>
                  </a:schemeClr>
                </a:solidFill>
                <a:latin typeface="Times New Roman" panose="02020603050405020304" pitchFamily="18" charset="0"/>
                <a:cs typeface="Times New Roman" panose="02020603050405020304" pitchFamily="18" charset="0"/>
              </a:rPr>
              <a:t>	Место </a:t>
            </a:r>
            <a:r>
              <a:rPr lang="ru-RU" b="1" dirty="0">
                <a:solidFill>
                  <a:schemeClr val="bg2">
                    <a:lumMod val="50000"/>
                  </a:schemeClr>
                </a:solidFill>
                <a:latin typeface="Times New Roman" panose="02020603050405020304" pitchFamily="18" charset="0"/>
                <a:cs typeface="Times New Roman" panose="02020603050405020304" pitchFamily="18" charset="0"/>
              </a:rPr>
              <a:t>реализации проекта: МБДОУ детский сад №27 «Кораблик», группа «Земляничка»</a:t>
            </a:r>
          </a:p>
          <a:p>
            <a:pPr marL="0" indent="0">
              <a:buNone/>
            </a:pPr>
            <a:r>
              <a:rPr lang="ru-RU" b="1" dirty="0" smtClean="0">
                <a:solidFill>
                  <a:schemeClr val="bg2">
                    <a:lumMod val="50000"/>
                  </a:schemeClr>
                </a:solidFill>
                <a:latin typeface="Times New Roman" panose="02020603050405020304" pitchFamily="18" charset="0"/>
                <a:cs typeface="Times New Roman" panose="02020603050405020304" pitchFamily="18" charset="0"/>
              </a:rPr>
              <a:t>	Вид </a:t>
            </a:r>
            <a:r>
              <a:rPr lang="ru-RU" b="1" dirty="0">
                <a:solidFill>
                  <a:schemeClr val="bg2">
                    <a:lumMod val="50000"/>
                  </a:schemeClr>
                </a:solidFill>
                <a:latin typeface="Times New Roman" panose="02020603050405020304" pitchFamily="18" charset="0"/>
                <a:cs typeface="Times New Roman" panose="02020603050405020304" pitchFamily="18" charset="0"/>
              </a:rPr>
              <a:t>проекта: </a:t>
            </a:r>
            <a:r>
              <a:rPr lang="ru-RU" b="1" dirty="0" err="1" smtClean="0">
                <a:solidFill>
                  <a:schemeClr val="bg2">
                    <a:lumMod val="50000"/>
                  </a:schemeClr>
                </a:solidFill>
                <a:latin typeface="Times New Roman" panose="02020603050405020304" pitchFamily="18" charset="0"/>
                <a:cs typeface="Times New Roman" panose="02020603050405020304" pitchFamily="18" charset="0"/>
              </a:rPr>
              <a:t>ролево</a:t>
            </a:r>
            <a:r>
              <a:rPr lang="ru-RU" b="1" dirty="0" smtClean="0">
                <a:solidFill>
                  <a:schemeClr val="bg2">
                    <a:lumMod val="50000"/>
                  </a:schemeClr>
                </a:solidFill>
                <a:latin typeface="Times New Roman" panose="02020603050405020304" pitchFamily="18" charset="0"/>
                <a:cs typeface="Times New Roman" panose="02020603050405020304" pitchFamily="18" charset="0"/>
              </a:rPr>
              <a:t> - игровой</a:t>
            </a:r>
            <a:endParaRPr lang="ru-RU" b="1" dirty="0">
              <a:solidFill>
                <a:schemeClr val="bg2">
                  <a:lumMod val="50000"/>
                </a:schemeClr>
              </a:solidFill>
              <a:latin typeface="Times New Roman" panose="02020603050405020304" pitchFamily="18" charset="0"/>
              <a:cs typeface="Times New Roman" panose="02020603050405020304" pitchFamily="18" charset="0"/>
            </a:endParaRPr>
          </a:p>
          <a:p>
            <a:pPr marL="0" indent="0">
              <a:buNone/>
            </a:pPr>
            <a:r>
              <a:rPr lang="ru-RU" b="1" dirty="0" smtClean="0">
                <a:solidFill>
                  <a:schemeClr val="bg2">
                    <a:lumMod val="50000"/>
                  </a:schemeClr>
                </a:solidFill>
                <a:latin typeface="Times New Roman" panose="02020603050405020304" pitchFamily="18" charset="0"/>
                <a:cs typeface="Times New Roman" panose="02020603050405020304" pitchFamily="18" charset="0"/>
              </a:rPr>
              <a:t>	Срок </a:t>
            </a:r>
            <a:r>
              <a:rPr lang="ru-RU" b="1" dirty="0">
                <a:solidFill>
                  <a:schemeClr val="bg2">
                    <a:lumMod val="50000"/>
                  </a:schemeClr>
                </a:solidFill>
                <a:latin typeface="Times New Roman" panose="02020603050405020304" pitchFamily="18" charset="0"/>
                <a:cs typeface="Times New Roman" panose="02020603050405020304" pitchFamily="18" charset="0"/>
              </a:rPr>
              <a:t>реализации проекта: </a:t>
            </a:r>
            <a:r>
              <a:rPr lang="ru-RU" b="1" dirty="0" smtClean="0">
                <a:solidFill>
                  <a:schemeClr val="bg2">
                    <a:lumMod val="50000"/>
                  </a:schemeClr>
                </a:solidFill>
                <a:latin typeface="Times New Roman" panose="02020603050405020304" pitchFamily="18" charset="0"/>
                <a:cs typeface="Times New Roman" panose="02020603050405020304" pitchFamily="18" charset="0"/>
              </a:rPr>
              <a:t>октябрь-апрель</a:t>
            </a:r>
            <a:endParaRPr lang="ru-RU" b="1" dirty="0">
              <a:solidFill>
                <a:schemeClr val="bg2">
                  <a:lumMod val="50000"/>
                </a:schemeClr>
              </a:solidFill>
              <a:latin typeface="Times New Roman" panose="02020603050405020304" pitchFamily="18" charset="0"/>
              <a:cs typeface="Times New Roman" panose="02020603050405020304" pitchFamily="18" charset="0"/>
            </a:endParaRPr>
          </a:p>
          <a:p>
            <a:pPr marL="0" indent="0">
              <a:buNone/>
            </a:pPr>
            <a:r>
              <a:rPr lang="ru-RU" b="1" dirty="0" smtClean="0">
                <a:solidFill>
                  <a:schemeClr val="bg2">
                    <a:lumMod val="50000"/>
                  </a:schemeClr>
                </a:solidFill>
                <a:latin typeface="Times New Roman" panose="02020603050405020304" pitchFamily="18" charset="0"/>
                <a:cs typeface="Times New Roman" panose="02020603050405020304" pitchFamily="18" charset="0"/>
              </a:rPr>
              <a:t>	Участники </a:t>
            </a:r>
            <a:r>
              <a:rPr lang="ru-RU" b="1" dirty="0">
                <a:solidFill>
                  <a:schemeClr val="bg2">
                    <a:lumMod val="50000"/>
                  </a:schemeClr>
                </a:solidFill>
                <a:latin typeface="Times New Roman" panose="02020603050405020304" pitchFamily="18" charset="0"/>
                <a:cs typeface="Times New Roman" panose="02020603050405020304" pitchFamily="18" charset="0"/>
              </a:rPr>
              <a:t>проекта: дети второй младшей группы, родители, воспитатели</a:t>
            </a:r>
          </a:p>
          <a:p>
            <a:endParaRPr lang="ru-RU" b="1" dirty="0">
              <a:solidFill>
                <a:schemeClr val="bg2">
                  <a:lumMod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2999250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122" name="Picture 2" descr="C:\Users\Администратор\Pictures\2016-02-15 Марина Валерьевна. телефон\Марина Валерьевна. телефон 1469.jpg"/>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1653" y="1240"/>
            <a:ext cx="9142347" cy="68567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343268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43608" y="188640"/>
            <a:ext cx="7200800" cy="720080"/>
          </a:xfrm>
          <a:solidFill>
            <a:schemeClr val="tx1"/>
          </a:solidFill>
        </p:spPr>
        <p:style>
          <a:lnRef idx="1">
            <a:schemeClr val="accent5"/>
          </a:lnRef>
          <a:fillRef idx="3">
            <a:schemeClr val="accent5"/>
          </a:fillRef>
          <a:effectRef idx="2">
            <a:schemeClr val="accent5"/>
          </a:effectRef>
          <a:fontRef idx="minor">
            <a:schemeClr val="lt1"/>
          </a:fontRef>
        </p:style>
        <p:txBody>
          <a:bodyPr>
            <a:normAutofit fontScale="90000"/>
          </a:bodyPr>
          <a:lstStyle/>
          <a:p>
            <a:r>
              <a:rPr lang="ru-RU" b="1" dirty="0" smtClean="0">
                <a:solidFill>
                  <a:schemeClr val="bg2">
                    <a:lumMod val="50000"/>
                  </a:schemeClr>
                </a:solidFill>
                <a:latin typeface="Times New Roman" panose="02020603050405020304" pitchFamily="18" charset="0"/>
                <a:cs typeface="Times New Roman" panose="02020603050405020304" pitchFamily="18" charset="0"/>
              </a:rPr>
              <a:t>Актуальность проекта</a:t>
            </a:r>
            <a:endParaRPr lang="ru-RU" b="1" dirty="0">
              <a:solidFill>
                <a:schemeClr val="bg2">
                  <a:lumMod val="50000"/>
                </a:schemeClr>
              </a:solidFill>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sz="half" idx="1"/>
          </p:nvPr>
        </p:nvSpPr>
        <p:spPr>
          <a:xfrm>
            <a:off x="251520" y="4149080"/>
            <a:ext cx="8640960" cy="2376264"/>
          </a:xfrm>
          <a:solidFill>
            <a:schemeClr val="tx1"/>
          </a:solidFill>
        </p:spPr>
        <p:style>
          <a:lnRef idx="1">
            <a:schemeClr val="accent5"/>
          </a:lnRef>
          <a:fillRef idx="3">
            <a:schemeClr val="accent5"/>
          </a:fillRef>
          <a:effectRef idx="2">
            <a:schemeClr val="accent5"/>
          </a:effectRef>
          <a:fontRef idx="minor">
            <a:schemeClr val="lt1"/>
          </a:fontRef>
        </p:style>
        <p:txBody>
          <a:bodyPr>
            <a:normAutofit fontScale="55000" lnSpcReduction="20000"/>
          </a:bodyPr>
          <a:lstStyle/>
          <a:p>
            <a:pPr marL="0" indent="0" algn="just">
              <a:lnSpc>
                <a:spcPct val="120000"/>
              </a:lnSpc>
              <a:buNone/>
            </a:pPr>
            <a:r>
              <a:rPr lang="ru-RU" b="1" dirty="0" smtClean="0">
                <a:solidFill>
                  <a:schemeClr val="bg1"/>
                </a:solidFill>
                <a:latin typeface="Times New Roman" panose="02020603050405020304" pitchFamily="18" charset="0"/>
                <a:cs typeface="Times New Roman" panose="02020603050405020304" pitchFamily="18" charset="0"/>
              </a:rPr>
              <a:t>	</a:t>
            </a:r>
            <a:r>
              <a:rPr lang="ru-RU" sz="3600" b="1" dirty="0" smtClean="0">
                <a:solidFill>
                  <a:schemeClr val="bg2">
                    <a:lumMod val="50000"/>
                  </a:schemeClr>
                </a:solidFill>
                <a:latin typeface="Times New Roman" panose="02020603050405020304" pitchFamily="18" charset="0"/>
                <a:cs typeface="Times New Roman" panose="02020603050405020304" pitchFamily="18" charset="0"/>
              </a:rPr>
              <a:t>Было </a:t>
            </a:r>
            <a:r>
              <a:rPr lang="ru-RU" sz="3600" b="1" dirty="0">
                <a:solidFill>
                  <a:schemeClr val="bg2">
                    <a:lumMod val="50000"/>
                  </a:schemeClr>
                </a:solidFill>
                <a:latin typeface="Times New Roman" panose="02020603050405020304" pitchFamily="18" charset="0"/>
                <a:cs typeface="Times New Roman" panose="02020603050405020304" pitchFamily="18" charset="0"/>
              </a:rPr>
              <a:t>интересно узнать о жизни этого народа: об истории, традициях, обычаях, национальных праздниках, о фольклоре. Замечательный ученый, исследователь </a:t>
            </a:r>
            <a:r>
              <a:rPr lang="ru-RU" sz="3600" b="1" dirty="0" err="1">
                <a:solidFill>
                  <a:schemeClr val="bg2">
                    <a:lumMod val="50000"/>
                  </a:schemeClr>
                </a:solidFill>
                <a:latin typeface="Times New Roman" panose="02020603050405020304" pitchFamily="18" charset="0"/>
                <a:cs typeface="Times New Roman" panose="02020603050405020304" pitchFamily="18" charset="0"/>
              </a:rPr>
              <a:t>шорского</a:t>
            </a:r>
            <a:r>
              <a:rPr lang="ru-RU" sz="3600" b="1" dirty="0">
                <a:solidFill>
                  <a:schemeClr val="bg2">
                    <a:lumMod val="50000"/>
                  </a:schemeClr>
                </a:solidFill>
                <a:latin typeface="Times New Roman" panose="02020603050405020304" pitchFamily="18" charset="0"/>
                <a:cs typeface="Times New Roman" panose="02020603050405020304" pitchFamily="18" charset="0"/>
              </a:rPr>
              <a:t> языка и литературы, педагог Андрей Ильич </a:t>
            </a:r>
            <a:r>
              <a:rPr lang="ru-RU" sz="3600" b="1" dirty="0" err="1">
                <a:solidFill>
                  <a:schemeClr val="bg2">
                    <a:lumMod val="50000"/>
                  </a:schemeClr>
                </a:solidFill>
                <a:latin typeface="Times New Roman" panose="02020603050405020304" pitchFamily="18" charset="0"/>
                <a:cs typeface="Times New Roman" panose="02020603050405020304" pitchFamily="18" charset="0"/>
              </a:rPr>
              <a:t>Чудояков</a:t>
            </a:r>
            <a:r>
              <a:rPr lang="ru-RU" sz="3600" b="1" dirty="0">
                <a:solidFill>
                  <a:schemeClr val="bg2">
                    <a:lumMod val="50000"/>
                  </a:schemeClr>
                </a:solidFill>
                <a:latin typeface="Times New Roman" panose="02020603050405020304" pitchFamily="18" charset="0"/>
                <a:cs typeface="Times New Roman" panose="02020603050405020304" pitchFamily="18" charset="0"/>
              </a:rPr>
              <a:t>  писал: «Шорцы имеют очень богатое культурное наследие: легенды, песни, героические поэмы, сказки... Очень больно, что все это богатство постепенно теряется, так же, как исчезает и сам народ». </a:t>
            </a:r>
          </a:p>
        </p:txBody>
      </p:sp>
      <p:sp>
        <p:nvSpPr>
          <p:cNvPr id="4" name="Объект 3"/>
          <p:cNvSpPr>
            <a:spLocks noGrp="1"/>
          </p:cNvSpPr>
          <p:nvPr>
            <p:ph sz="half" idx="2"/>
          </p:nvPr>
        </p:nvSpPr>
        <p:spPr>
          <a:xfrm>
            <a:off x="251520" y="1124744"/>
            <a:ext cx="8640960" cy="3024336"/>
          </a:xfrm>
          <a:solidFill>
            <a:schemeClr val="tx1"/>
          </a:solidFill>
        </p:spPr>
        <p:style>
          <a:lnRef idx="1">
            <a:schemeClr val="accent5"/>
          </a:lnRef>
          <a:fillRef idx="3">
            <a:schemeClr val="accent5"/>
          </a:fillRef>
          <a:effectRef idx="2">
            <a:schemeClr val="accent5"/>
          </a:effectRef>
          <a:fontRef idx="minor">
            <a:schemeClr val="lt1"/>
          </a:fontRef>
        </p:style>
        <p:txBody>
          <a:bodyPr>
            <a:noAutofit/>
          </a:bodyPr>
          <a:lstStyle/>
          <a:p>
            <a:pPr marL="0" indent="0" algn="just">
              <a:buNone/>
            </a:pPr>
            <a:r>
              <a:rPr lang="ru-RU" sz="1800" b="1" dirty="0" smtClean="0">
                <a:latin typeface="Times New Roman" panose="02020603050405020304" pitchFamily="18" charset="0"/>
                <a:cs typeface="Times New Roman" panose="02020603050405020304" pitchFamily="18" charset="0"/>
              </a:rPr>
              <a:t>	</a:t>
            </a:r>
            <a:r>
              <a:rPr lang="ru-RU" sz="2000" b="1" dirty="0" smtClean="0">
                <a:solidFill>
                  <a:schemeClr val="bg2">
                    <a:lumMod val="50000"/>
                  </a:schemeClr>
                </a:solidFill>
                <a:latin typeface="Times New Roman" panose="02020603050405020304" pitchFamily="18" charset="0"/>
                <a:cs typeface="Times New Roman" panose="02020603050405020304" pitchFamily="18" charset="0"/>
              </a:rPr>
              <a:t>Одним </a:t>
            </a:r>
            <a:r>
              <a:rPr lang="ru-RU" sz="2000" b="1" dirty="0">
                <a:solidFill>
                  <a:schemeClr val="bg2">
                    <a:lumMod val="50000"/>
                  </a:schemeClr>
                </a:solidFill>
                <a:latin typeface="Times New Roman" panose="02020603050405020304" pitchFamily="18" charset="0"/>
                <a:cs typeface="Times New Roman" panose="02020603050405020304" pitchFamily="18" charset="0"/>
              </a:rPr>
              <a:t>из самых эффективных средств развития и воспитания ребенка в младшем дошкольном возрасте является театр и театрализованные игры. Игра - ведущий вид деятельности детей дошкольного возраста, а театр - один из самых демократичных и доступных видов искусства, который позволяет решать многие актуальные проблемы педагогики и психологии, связанные с художественным и нравственным воспитанием, развитием коммуникативных качеств личности, развитием воображения, фантазии, инициативности и т.д.</a:t>
            </a:r>
          </a:p>
        </p:txBody>
      </p:sp>
    </p:spTree>
    <p:extLst>
      <p:ext uri="{BB962C8B-B14F-4D97-AF65-F5344CB8AC3E}">
        <p14:creationId xmlns:p14="http://schemas.microsoft.com/office/powerpoint/2010/main" val="22141673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63688" y="332655"/>
            <a:ext cx="5040560" cy="704439"/>
          </a:xfrm>
          <a:solidFill>
            <a:schemeClr val="tx1"/>
          </a:solidFill>
        </p:spPr>
        <p:style>
          <a:lnRef idx="1">
            <a:schemeClr val="accent5"/>
          </a:lnRef>
          <a:fillRef idx="3">
            <a:schemeClr val="accent5"/>
          </a:fillRef>
          <a:effectRef idx="2">
            <a:schemeClr val="accent5"/>
          </a:effectRef>
          <a:fontRef idx="minor">
            <a:schemeClr val="lt1"/>
          </a:fontRef>
        </p:style>
        <p:txBody>
          <a:bodyPr>
            <a:normAutofit fontScale="90000"/>
          </a:bodyPr>
          <a:lstStyle/>
          <a:p>
            <a:r>
              <a:rPr lang="ru-RU" b="1" dirty="0" err="1" smtClean="0">
                <a:solidFill>
                  <a:schemeClr val="bg2">
                    <a:lumMod val="50000"/>
                  </a:schemeClr>
                </a:solidFill>
                <a:latin typeface="Times New Roman" panose="02020603050405020304" pitchFamily="18" charset="0"/>
                <a:cs typeface="Times New Roman" panose="02020603050405020304" pitchFamily="18" charset="0"/>
              </a:rPr>
              <a:t>Шорская</a:t>
            </a:r>
            <a:r>
              <a:rPr lang="ru-RU" b="1" dirty="0" smtClean="0">
                <a:solidFill>
                  <a:schemeClr val="bg2">
                    <a:lumMod val="50000"/>
                  </a:schemeClr>
                </a:solidFill>
                <a:latin typeface="Times New Roman" panose="02020603050405020304" pitchFamily="18" charset="0"/>
                <a:cs typeface="Times New Roman" panose="02020603050405020304" pitchFamily="18" charset="0"/>
              </a:rPr>
              <a:t> сказка</a:t>
            </a:r>
            <a:endParaRPr lang="ru-RU" b="1" dirty="0">
              <a:solidFill>
                <a:schemeClr val="bg2">
                  <a:lumMod val="50000"/>
                </a:schemeClr>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sz="half" idx="1"/>
          </p:nvPr>
        </p:nvSpPr>
        <p:spPr>
          <a:xfrm>
            <a:off x="251520" y="1196752"/>
            <a:ext cx="4316288" cy="3456384"/>
          </a:xfrm>
          <a:solidFill>
            <a:schemeClr val="tx1"/>
          </a:solidFill>
        </p:spPr>
        <p:style>
          <a:lnRef idx="1">
            <a:schemeClr val="accent5"/>
          </a:lnRef>
          <a:fillRef idx="3">
            <a:schemeClr val="accent5"/>
          </a:fillRef>
          <a:effectRef idx="2">
            <a:schemeClr val="accent5"/>
          </a:effectRef>
          <a:fontRef idx="minor">
            <a:schemeClr val="lt1"/>
          </a:fontRef>
        </p:style>
        <p:txBody>
          <a:bodyPr>
            <a:normAutofit fontScale="62500" lnSpcReduction="20000"/>
          </a:bodyPr>
          <a:lstStyle/>
          <a:p>
            <a:pPr marL="0" indent="0" algn="just">
              <a:buNone/>
            </a:pPr>
            <a:r>
              <a:rPr lang="ru-RU" b="1" dirty="0"/>
              <a:t>	</a:t>
            </a:r>
            <a:r>
              <a:rPr lang="ru-RU" sz="3200" b="1" dirty="0" err="1" smtClean="0">
                <a:solidFill>
                  <a:schemeClr val="bg2">
                    <a:lumMod val="50000"/>
                  </a:schemeClr>
                </a:solidFill>
                <a:latin typeface="Times New Roman" panose="02020603050405020304" pitchFamily="18" charset="0"/>
                <a:cs typeface="Times New Roman" panose="02020603050405020304" pitchFamily="18" charset="0"/>
              </a:rPr>
              <a:t>Шорская</a:t>
            </a:r>
            <a:r>
              <a:rPr lang="ru-RU" sz="3200" b="1" dirty="0" smtClean="0">
                <a:solidFill>
                  <a:schemeClr val="bg2">
                    <a:lumMod val="50000"/>
                  </a:schemeClr>
                </a:solidFill>
                <a:latin typeface="Times New Roman" panose="02020603050405020304" pitchFamily="18" charset="0"/>
                <a:cs typeface="Times New Roman" panose="02020603050405020304" pitchFamily="18" charset="0"/>
              </a:rPr>
              <a:t> </a:t>
            </a:r>
            <a:r>
              <a:rPr lang="ru-RU" sz="3200" b="1" dirty="0">
                <a:solidFill>
                  <a:schemeClr val="bg2">
                    <a:lumMod val="50000"/>
                  </a:schemeClr>
                </a:solidFill>
                <a:latin typeface="Times New Roman" panose="02020603050405020304" pitchFamily="18" charset="0"/>
                <a:cs typeface="Times New Roman" panose="02020603050405020304" pitchFamily="18" charset="0"/>
              </a:rPr>
              <a:t>народная сказка представляет широкий богатейший материал для нравственного, эстетического воспитания дошкольников. В них присутствует функция профилактики: воспитание здорового образа жизни, избавление человека от агрессивных поведенческих проявлений, способность «успокоить душу» положительно воздействовать на эмоциональную сферу ребенка. </a:t>
            </a:r>
          </a:p>
          <a:p>
            <a:endParaRPr lang="ru-RU" sz="3200" dirty="0"/>
          </a:p>
        </p:txBody>
      </p:sp>
      <p:sp>
        <p:nvSpPr>
          <p:cNvPr id="4" name="Объект 3"/>
          <p:cNvSpPr>
            <a:spLocks noGrp="1"/>
          </p:cNvSpPr>
          <p:nvPr>
            <p:ph sz="half" idx="2"/>
          </p:nvPr>
        </p:nvSpPr>
        <p:spPr>
          <a:xfrm>
            <a:off x="4860032" y="1844824"/>
            <a:ext cx="4042792" cy="4608512"/>
          </a:xfrm>
          <a:solidFill>
            <a:schemeClr val="tx1"/>
          </a:solidFill>
        </p:spPr>
        <p:style>
          <a:lnRef idx="1">
            <a:schemeClr val="accent5"/>
          </a:lnRef>
          <a:fillRef idx="3">
            <a:schemeClr val="accent5"/>
          </a:fillRef>
          <a:effectRef idx="2">
            <a:schemeClr val="accent5"/>
          </a:effectRef>
          <a:fontRef idx="minor">
            <a:schemeClr val="lt1"/>
          </a:fontRef>
        </p:style>
        <p:txBody>
          <a:bodyPr>
            <a:normAutofit fontScale="62500" lnSpcReduction="20000"/>
          </a:bodyPr>
          <a:lstStyle/>
          <a:p>
            <a:pPr marL="0" indent="0" algn="just">
              <a:buNone/>
            </a:pPr>
            <a:r>
              <a:rPr lang="ru-RU" b="1" dirty="0" smtClean="0"/>
              <a:t>	</a:t>
            </a:r>
            <a:r>
              <a:rPr lang="ru-RU" sz="3200" b="1" dirty="0" smtClean="0">
                <a:solidFill>
                  <a:schemeClr val="bg2">
                    <a:lumMod val="50000"/>
                  </a:schemeClr>
                </a:solidFill>
                <a:latin typeface="Times New Roman" panose="02020603050405020304" pitchFamily="18" charset="0"/>
                <a:cs typeface="Times New Roman" panose="02020603050405020304" pitchFamily="18" charset="0"/>
              </a:rPr>
              <a:t>Красочный </a:t>
            </a:r>
            <a:r>
              <a:rPr lang="ru-RU" sz="3200" b="1" dirty="0">
                <a:solidFill>
                  <a:schemeClr val="bg2">
                    <a:lumMod val="50000"/>
                  </a:schemeClr>
                </a:solidFill>
                <a:latin typeface="Times New Roman" panose="02020603050405020304" pitchFamily="18" charset="0"/>
                <a:cs typeface="Times New Roman" panose="02020603050405020304" pitchFamily="18" charset="0"/>
              </a:rPr>
              <a:t>язык, богатый множеством сравнений, эпитетов, народных слов и выражений, живая, неповторимая красота родной природы; благородные, честные, мужественные люди и их поступки – все это будет воспитывать в ребенке эстетические чувства, чувства красоты и гармонии человека и природы. Сказка побуждает ребенка совершать честные, справедливые поступки, прививает любовь к родной земле, помогает понять истинную дружбу, воспитывает трудолюбие.</a:t>
            </a:r>
          </a:p>
          <a:p>
            <a:endParaRPr lang="ru-RU" sz="3200" dirty="0">
              <a:solidFill>
                <a:schemeClr val="bg2">
                  <a:lumMod val="50000"/>
                </a:schemeClr>
              </a:solidFill>
            </a:endParaRPr>
          </a:p>
        </p:txBody>
      </p:sp>
    </p:spTree>
    <p:extLst>
      <p:ext uri="{BB962C8B-B14F-4D97-AF65-F5344CB8AC3E}">
        <p14:creationId xmlns:p14="http://schemas.microsoft.com/office/powerpoint/2010/main" val="405192844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404664"/>
            <a:ext cx="7776864" cy="738336"/>
          </a:xfrm>
          <a:solidFill>
            <a:schemeClr val="tx1"/>
          </a:solidFill>
        </p:spPr>
        <p:style>
          <a:lnRef idx="1">
            <a:schemeClr val="accent5"/>
          </a:lnRef>
          <a:fillRef idx="3">
            <a:schemeClr val="accent5"/>
          </a:fillRef>
          <a:effectRef idx="2">
            <a:schemeClr val="accent5"/>
          </a:effectRef>
          <a:fontRef idx="minor">
            <a:schemeClr val="lt1"/>
          </a:fontRef>
        </p:style>
        <p:txBody>
          <a:bodyPr>
            <a:normAutofit fontScale="90000"/>
          </a:bodyPr>
          <a:lstStyle/>
          <a:p>
            <a:r>
              <a:rPr lang="ru-RU" b="1" dirty="0" smtClean="0">
                <a:solidFill>
                  <a:schemeClr val="bg2">
                    <a:lumMod val="50000"/>
                  </a:schemeClr>
                </a:solidFill>
                <a:latin typeface="Times New Roman" panose="02020603050405020304" pitchFamily="18" charset="0"/>
                <a:cs typeface="Times New Roman" panose="02020603050405020304" pitchFamily="18" charset="0"/>
              </a:rPr>
              <a:t>Театрализованная игра</a:t>
            </a:r>
            <a:endParaRPr lang="ru-RU" b="1" dirty="0">
              <a:solidFill>
                <a:schemeClr val="bg2">
                  <a:lumMod val="50000"/>
                </a:schemeClr>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sz="half" idx="1"/>
          </p:nvPr>
        </p:nvSpPr>
        <p:spPr>
          <a:xfrm>
            <a:off x="323528" y="1340768"/>
            <a:ext cx="8568952" cy="5184576"/>
          </a:xfrm>
          <a:solidFill>
            <a:schemeClr val="tx1"/>
          </a:solidFill>
        </p:spPr>
        <p:style>
          <a:lnRef idx="1">
            <a:schemeClr val="accent5"/>
          </a:lnRef>
          <a:fillRef idx="3">
            <a:schemeClr val="accent5"/>
          </a:fillRef>
          <a:effectRef idx="2">
            <a:schemeClr val="accent5"/>
          </a:effectRef>
          <a:fontRef idx="minor">
            <a:schemeClr val="lt1"/>
          </a:fontRef>
        </p:style>
        <p:txBody>
          <a:bodyPr>
            <a:noAutofit/>
          </a:bodyPr>
          <a:lstStyle/>
          <a:p>
            <a:pPr marL="0" indent="0" algn="just">
              <a:buNone/>
            </a:pPr>
            <a:r>
              <a:rPr lang="ru-RU" sz="1800" b="1" dirty="0">
                <a:solidFill>
                  <a:schemeClr val="bg2">
                    <a:lumMod val="50000"/>
                  </a:schemeClr>
                </a:solidFill>
                <a:latin typeface="Times New Roman" panose="02020603050405020304" pitchFamily="18" charset="0"/>
                <a:cs typeface="Times New Roman" panose="02020603050405020304" pitchFamily="18" charset="0"/>
              </a:rPr>
              <a:t>	</a:t>
            </a:r>
            <a:r>
              <a:rPr lang="ru-RU" sz="1800" b="1" dirty="0" smtClean="0">
                <a:solidFill>
                  <a:schemeClr val="bg2">
                    <a:lumMod val="50000"/>
                  </a:schemeClr>
                </a:solidFill>
                <a:latin typeface="Times New Roman" panose="02020603050405020304" pitchFamily="18" charset="0"/>
                <a:cs typeface="Times New Roman" panose="02020603050405020304" pitchFamily="18" charset="0"/>
              </a:rPr>
              <a:t>Воспитательные </a:t>
            </a:r>
            <a:r>
              <a:rPr lang="ru-RU" sz="1800" b="1" dirty="0">
                <a:solidFill>
                  <a:schemeClr val="bg2">
                    <a:lumMod val="50000"/>
                  </a:schemeClr>
                </a:solidFill>
                <a:latin typeface="Times New Roman" panose="02020603050405020304" pitchFamily="18" charset="0"/>
                <a:cs typeface="Times New Roman" panose="02020603050405020304" pitchFamily="18" charset="0"/>
              </a:rPr>
              <a:t>возможности театрализованной деятельности многогранны. Участвуя в ней, дети знакомятся с окружающим миром через образы, краски, звуки. Умело поставленные вопросы заставляют ребят думать, анализировать, делать выводы и обобщения. С умственным развитием тесно связано и совершенствование речи. В процессе театрализованной игры незаметно активизируется словарь ребенка, совершенствуется звуковая культура его речи, ее интонационный строй. Исполняемая роль, произносимые реплики ставят малыша перед необходимостью ясно, четко, понятно изъясняться. У него улучшается диалогическая речь, ее грамматический строй.</a:t>
            </a:r>
          </a:p>
          <a:p>
            <a:pPr marL="0" indent="0" algn="just">
              <a:buNone/>
            </a:pPr>
            <a:r>
              <a:rPr lang="ru-RU" sz="1800" b="1" dirty="0" smtClean="0">
                <a:solidFill>
                  <a:schemeClr val="bg2">
                    <a:lumMod val="50000"/>
                  </a:schemeClr>
                </a:solidFill>
                <a:latin typeface="Times New Roman" panose="02020603050405020304" pitchFamily="18" charset="0"/>
                <a:cs typeface="Times New Roman" panose="02020603050405020304" pitchFamily="18" charset="0"/>
              </a:rPr>
              <a:t>	Театрализованная </a:t>
            </a:r>
            <a:r>
              <a:rPr lang="ru-RU" sz="1800" b="1" dirty="0">
                <a:solidFill>
                  <a:schemeClr val="bg2">
                    <a:lumMod val="50000"/>
                  </a:schemeClr>
                </a:solidFill>
                <a:latin typeface="Times New Roman" panose="02020603050405020304" pitchFamily="18" charset="0"/>
                <a:cs typeface="Times New Roman" panose="02020603050405020304" pitchFamily="18" charset="0"/>
              </a:rPr>
              <a:t>деятельность является источником развития чувств, глубоких переживаний ребенка, приобщает его к духовным ценностям. Они развивают эмоциональную сферу ребенка, заставляют его сочувствовать персонажам, кроме того позволяют формировать опыт социальных навыков поведения благодаря тому, что каждое литературное произведение или сказка для детей дошкольного возраста всегда имеют нравственную направленность. Любимые герои становятся образцами для подражания и отождествления. Именно способность ребенка к такой идентификации с полюбившимся образом оказывает позитивное влияние на формирование качеств личности.</a:t>
            </a:r>
          </a:p>
        </p:txBody>
      </p:sp>
    </p:spTree>
    <p:extLst>
      <p:ext uri="{BB962C8B-B14F-4D97-AF65-F5344CB8AC3E}">
        <p14:creationId xmlns:p14="http://schemas.microsoft.com/office/powerpoint/2010/main" val="18894707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27584" y="692696"/>
            <a:ext cx="7416824" cy="1498178"/>
          </a:xfrm>
          <a:solidFill>
            <a:schemeClr val="tx1"/>
          </a:solidFill>
        </p:spPr>
        <p:style>
          <a:lnRef idx="1">
            <a:schemeClr val="accent5"/>
          </a:lnRef>
          <a:fillRef idx="3">
            <a:schemeClr val="accent5"/>
          </a:fillRef>
          <a:effectRef idx="2">
            <a:schemeClr val="accent5"/>
          </a:effectRef>
          <a:fontRef idx="minor">
            <a:schemeClr val="lt1"/>
          </a:fontRef>
        </p:style>
        <p:txBody>
          <a:bodyPr>
            <a:noAutofit/>
          </a:bodyPr>
          <a:lstStyle/>
          <a:p>
            <a:pPr algn="l"/>
            <a:r>
              <a:rPr lang="ru-RU" sz="2800" dirty="0" smtClean="0">
                <a:latin typeface="Times New Roman" panose="02020603050405020304" pitchFamily="18" charset="0"/>
                <a:cs typeface="Times New Roman" panose="02020603050405020304" pitchFamily="18" charset="0"/>
              </a:rPr>
              <a:t>	</a:t>
            </a:r>
            <a:r>
              <a:rPr lang="ru-RU" sz="2800" b="1" dirty="0" smtClean="0">
                <a:solidFill>
                  <a:schemeClr val="bg2">
                    <a:lumMod val="50000"/>
                  </a:schemeClr>
                </a:solidFill>
                <a:latin typeface="Times New Roman" panose="02020603050405020304" pitchFamily="18" charset="0"/>
                <a:cs typeface="Times New Roman" panose="02020603050405020304" pitchFamily="18" charset="0"/>
              </a:rPr>
              <a:t>Цель проекта – приобщать родителей и детей к театрализованной игре посредством </a:t>
            </a:r>
            <a:r>
              <a:rPr lang="ru-RU" sz="2800" b="1" dirty="0" err="1" smtClean="0">
                <a:solidFill>
                  <a:schemeClr val="bg2">
                    <a:lumMod val="50000"/>
                  </a:schemeClr>
                </a:solidFill>
                <a:latin typeface="Times New Roman" panose="02020603050405020304" pitchFamily="18" charset="0"/>
                <a:cs typeface="Times New Roman" panose="02020603050405020304" pitchFamily="18" charset="0"/>
              </a:rPr>
              <a:t>шорских</a:t>
            </a:r>
            <a:r>
              <a:rPr lang="ru-RU" sz="2800" b="1" dirty="0" smtClean="0">
                <a:solidFill>
                  <a:schemeClr val="bg2">
                    <a:lumMod val="50000"/>
                  </a:schemeClr>
                </a:solidFill>
                <a:latin typeface="Times New Roman" panose="02020603050405020304" pitchFamily="18" charset="0"/>
                <a:cs typeface="Times New Roman" panose="02020603050405020304" pitchFamily="18" charset="0"/>
              </a:rPr>
              <a:t> народных сказок</a:t>
            </a:r>
            <a:r>
              <a:rPr lang="ru-RU" sz="2800" dirty="0">
                <a:solidFill>
                  <a:schemeClr val="bg2">
                    <a:lumMod val="50000"/>
                  </a:schemeClr>
                </a:solidFill>
                <a:latin typeface="Times New Roman" panose="02020603050405020304" pitchFamily="18" charset="0"/>
                <a:cs typeface="Times New Roman" panose="02020603050405020304" pitchFamily="18" charset="0"/>
              </a:rPr>
              <a:t/>
            </a:r>
            <a:br>
              <a:rPr lang="ru-RU" sz="2800" dirty="0">
                <a:solidFill>
                  <a:schemeClr val="bg2">
                    <a:lumMod val="50000"/>
                  </a:schemeClr>
                </a:solidFill>
                <a:latin typeface="Times New Roman" panose="02020603050405020304" pitchFamily="18" charset="0"/>
                <a:cs typeface="Times New Roman" panose="02020603050405020304" pitchFamily="18" charset="0"/>
              </a:rPr>
            </a:br>
            <a:endParaRPr lang="ru-RU" sz="2800" dirty="0">
              <a:solidFill>
                <a:schemeClr val="bg2">
                  <a:lumMod val="50000"/>
                </a:schemeClr>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971600" y="2348880"/>
            <a:ext cx="7128792" cy="3816424"/>
          </a:xfrm>
          <a:solidFill>
            <a:schemeClr val="tx1"/>
          </a:solidFill>
        </p:spPr>
        <p:style>
          <a:lnRef idx="1">
            <a:schemeClr val="accent5"/>
          </a:lnRef>
          <a:fillRef idx="3">
            <a:schemeClr val="accent5"/>
          </a:fillRef>
          <a:effectRef idx="2">
            <a:schemeClr val="accent5"/>
          </a:effectRef>
          <a:fontRef idx="minor">
            <a:schemeClr val="lt1"/>
          </a:fontRef>
        </p:style>
        <p:txBody>
          <a:bodyPr>
            <a:normAutofit fontScale="85000" lnSpcReduction="20000"/>
          </a:bodyPr>
          <a:lstStyle/>
          <a:p>
            <a:pPr marL="0" indent="0">
              <a:buNone/>
            </a:pPr>
            <a:r>
              <a:rPr lang="ru-RU" dirty="0" smtClean="0"/>
              <a:t> </a:t>
            </a:r>
            <a:endParaRPr lang="ru-RU" dirty="0"/>
          </a:p>
          <a:p>
            <a:pPr marL="0" indent="0">
              <a:buNone/>
            </a:pPr>
            <a:r>
              <a:rPr lang="ru-RU" sz="3400" b="1" dirty="0" smtClean="0">
                <a:solidFill>
                  <a:schemeClr val="bg2">
                    <a:lumMod val="50000"/>
                  </a:schemeClr>
                </a:solidFill>
                <a:latin typeface="Times New Roman" panose="02020603050405020304" pitchFamily="18" charset="0"/>
                <a:cs typeface="Times New Roman" panose="02020603050405020304" pitchFamily="18" charset="0"/>
              </a:rPr>
              <a:t>Задачи </a:t>
            </a:r>
            <a:r>
              <a:rPr lang="ru-RU" sz="3400" b="1" dirty="0">
                <a:solidFill>
                  <a:schemeClr val="bg2">
                    <a:lumMod val="50000"/>
                  </a:schemeClr>
                </a:solidFill>
                <a:latin typeface="Times New Roman" panose="02020603050405020304" pitchFamily="18" charset="0"/>
                <a:cs typeface="Times New Roman" panose="02020603050405020304" pitchFamily="18" charset="0"/>
              </a:rPr>
              <a:t>проекта:</a:t>
            </a:r>
          </a:p>
          <a:p>
            <a:r>
              <a:rPr lang="ru-RU" sz="2800" b="1" dirty="0" smtClean="0">
                <a:solidFill>
                  <a:schemeClr val="bg2">
                    <a:lumMod val="50000"/>
                  </a:schemeClr>
                </a:solidFill>
                <a:latin typeface="Times New Roman" panose="02020603050405020304" pitchFamily="18" charset="0"/>
                <a:cs typeface="Times New Roman" panose="02020603050405020304" pitchFamily="18" charset="0"/>
              </a:rPr>
              <a:t>разработать </a:t>
            </a:r>
            <a:r>
              <a:rPr lang="ru-RU" sz="2800" b="1" dirty="0">
                <a:solidFill>
                  <a:schemeClr val="bg2">
                    <a:lumMod val="50000"/>
                  </a:schemeClr>
                </a:solidFill>
                <a:latin typeface="Times New Roman" panose="02020603050405020304" pitchFamily="18" charset="0"/>
                <a:cs typeface="Times New Roman" panose="02020603050405020304" pitchFamily="18" charset="0"/>
              </a:rPr>
              <a:t>систему работы по приобщению родителей и детей к театрализованной игре через </a:t>
            </a:r>
            <a:r>
              <a:rPr lang="ru-RU" sz="2800" b="1" dirty="0" err="1">
                <a:solidFill>
                  <a:schemeClr val="bg2">
                    <a:lumMod val="50000"/>
                  </a:schemeClr>
                </a:solidFill>
                <a:latin typeface="Times New Roman" panose="02020603050405020304" pitchFamily="18" charset="0"/>
                <a:cs typeface="Times New Roman" panose="02020603050405020304" pitchFamily="18" charset="0"/>
              </a:rPr>
              <a:t>шорские</a:t>
            </a:r>
            <a:r>
              <a:rPr lang="ru-RU" sz="2800" b="1" dirty="0">
                <a:solidFill>
                  <a:schemeClr val="bg2">
                    <a:lumMod val="50000"/>
                  </a:schemeClr>
                </a:solidFill>
                <a:latin typeface="Times New Roman" panose="02020603050405020304" pitchFamily="18" charset="0"/>
                <a:cs typeface="Times New Roman" panose="02020603050405020304" pitchFamily="18" charset="0"/>
              </a:rPr>
              <a:t> народные сказки;</a:t>
            </a:r>
          </a:p>
          <a:p>
            <a:r>
              <a:rPr lang="ru-RU" sz="2800" b="1" dirty="0" smtClean="0">
                <a:solidFill>
                  <a:schemeClr val="bg2">
                    <a:lumMod val="50000"/>
                  </a:schemeClr>
                </a:solidFill>
                <a:latin typeface="Times New Roman" panose="02020603050405020304" pitchFamily="18" charset="0"/>
                <a:cs typeface="Times New Roman" panose="02020603050405020304" pitchFamily="18" charset="0"/>
              </a:rPr>
              <a:t>формировать </a:t>
            </a:r>
            <a:r>
              <a:rPr lang="ru-RU" sz="2800" b="1" dirty="0">
                <a:solidFill>
                  <a:schemeClr val="bg2">
                    <a:lumMod val="50000"/>
                  </a:schemeClr>
                </a:solidFill>
                <a:latin typeface="Times New Roman" panose="02020603050405020304" pitchFamily="18" charset="0"/>
                <a:cs typeface="Times New Roman" panose="02020603050405020304" pitchFamily="18" charset="0"/>
              </a:rPr>
              <a:t>представление о различных видах театра;</a:t>
            </a:r>
          </a:p>
          <a:p>
            <a:r>
              <a:rPr lang="ru-RU" sz="2800" b="1" dirty="0" smtClean="0">
                <a:solidFill>
                  <a:schemeClr val="bg2">
                    <a:lumMod val="50000"/>
                  </a:schemeClr>
                </a:solidFill>
                <a:latin typeface="Times New Roman" panose="02020603050405020304" pitchFamily="18" charset="0"/>
                <a:cs typeface="Times New Roman" panose="02020603050405020304" pitchFamily="18" charset="0"/>
              </a:rPr>
              <a:t>создать </a:t>
            </a:r>
            <a:r>
              <a:rPr lang="ru-RU" sz="2800" b="1" dirty="0">
                <a:solidFill>
                  <a:schemeClr val="bg2">
                    <a:lumMod val="50000"/>
                  </a:schemeClr>
                </a:solidFill>
                <a:latin typeface="Times New Roman" panose="02020603050405020304" pitchFamily="18" charset="0"/>
                <a:cs typeface="Times New Roman" panose="02020603050405020304" pitchFamily="18" charset="0"/>
              </a:rPr>
              <a:t>сказочно-игровое пространство  "Волшебный мир сказки": мини-библиотека и </a:t>
            </a:r>
            <a:r>
              <a:rPr lang="ru-RU" sz="2800" b="1" dirty="0" err="1">
                <a:solidFill>
                  <a:schemeClr val="bg2">
                    <a:lumMod val="50000"/>
                  </a:schemeClr>
                </a:solidFill>
                <a:latin typeface="Times New Roman" panose="02020603050405020304" pitchFamily="18" charset="0"/>
                <a:cs typeface="Times New Roman" panose="02020603050405020304" pitchFamily="18" charset="0"/>
              </a:rPr>
              <a:t>медиатека</a:t>
            </a:r>
            <a:r>
              <a:rPr lang="ru-RU" sz="2800" b="1" dirty="0">
                <a:solidFill>
                  <a:schemeClr val="bg2">
                    <a:lumMod val="50000"/>
                  </a:schemeClr>
                </a:solidFill>
                <a:latin typeface="Times New Roman" panose="02020603050405020304" pitchFamily="18" charset="0"/>
                <a:cs typeface="Times New Roman" panose="02020603050405020304" pitchFamily="18" charset="0"/>
              </a:rPr>
              <a:t> из самодельных книг и мультфильмов.</a:t>
            </a:r>
          </a:p>
        </p:txBody>
      </p:sp>
    </p:spTree>
    <p:extLst>
      <p:ext uri="{BB962C8B-B14F-4D97-AF65-F5344CB8AC3E}">
        <p14:creationId xmlns:p14="http://schemas.microsoft.com/office/powerpoint/2010/main" val="424269306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836712"/>
          </a:xfrm>
          <a:solidFill>
            <a:schemeClr val="tx1"/>
          </a:solidFill>
        </p:spPr>
        <p:style>
          <a:lnRef idx="1">
            <a:schemeClr val="accent5"/>
          </a:lnRef>
          <a:fillRef idx="3">
            <a:schemeClr val="accent5"/>
          </a:fillRef>
          <a:effectRef idx="2">
            <a:schemeClr val="accent5"/>
          </a:effectRef>
          <a:fontRef idx="minor">
            <a:schemeClr val="lt1"/>
          </a:fontRef>
        </p:style>
        <p:txBody>
          <a:bodyPr/>
          <a:lstStyle/>
          <a:p>
            <a:r>
              <a:rPr lang="ru-RU" b="1" dirty="0" smtClean="0">
                <a:solidFill>
                  <a:schemeClr val="bg2">
                    <a:lumMod val="50000"/>
                  </a:schemeClr>
                </a:solidFill>
                <a:latin typeface="Times New Roman" panose="02020603050405020304" pitchFamily="18" charset="0"/>
                <a:cs typeface="Times New Roman" panose="02020603050405020304" pitchFamily="18" charset="0"/>
              </a:rPr>
              <a:t>Ожидаемый результат</a:t>
            </a:r>
            <a:endParaRPr lang="ru-RU" b="1" dirty="0">
              <a:solidFill>
                <a:schemeClr val="bg2">
                  <a:lumMod val="50000"/>
                </a:schemeClr>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0" y="908720"/>
            <a:ext cx="9144000" cy="5832648"/>
          </a:xfrm>
          <a:solidFill>
            <a:schemeClr val="tx1"/>
          </a:solidFill>
        </p:spPr>
        <p:style>
          <a:lnRef idx="1">
            <a:schemeClr val="accent5"/>
          </a:lnRef>
          <a:fillRef idx="3">
            <a:schemeClr val="accent5"/>
          </a:fillRef>
          <a:effectRef idx="2">
            <a:schemeClr val="accent5"/>
          </a:effectRef>
          <a:fontRef idx="minor">
            <a:schemeClr val="lt1"/>
          </a:fontRef>
        </p:style>
        <p:txBody>
          <a:bodyPr>
            <a:noAutofit/>
          </a:bodyPr>
          <a:lstStyle/>
          <a:p>
            <a:r>
              <a:rPr lang="ru-RU" sz="2100" b="1" dirty="0" smtClean="0">
                <a:solidFill>
                  <a:schemeClr val="bg2">
                    <a:lumMod val="50000"/>
                  </a:schemeClr>
                </a:solidFill>
                <a:latin typeface="Times New Roman" panose="02020603050405020304" pitchFamily="18" charset="0"/>
                <a:cs typeface="Times New Roman" panose="02020603050405020304" pitchFamily="18" charset="0"/>
              </a:rPr>
              <a:t>Проявление </a:t>
            </a:r>
            <a:r>
              <a:rPr lang="ru-RU" sz="2100" b="1" dirty="0">
                <a:solidFill>
                  <a:schemeClr val="bg2">
                    <a:lumMod val="50000"/>
                  </a:schemeClr>
                </a:solidFill>
                <a:latin typeface="Times New Roman" panose="02020603050405020304" pitchFamily="18" charset="0"/>
                <a:cs typeface="Times New Roman" panose="02020603050405020304" pitchFamily="18" charset="0"/>
              </a:rPr>
              <a:t>творческой инициативы родителей при выполнении заданий</a:t>
            </a:r>
            <a:r>
              <a:rPr lang="ru-RU" sz="2100" b="1" dirty="0" smtClean="0">
                <a:solidFill>
                  <a:schemeClr val="bg2">
                    <a:lumMod val="50000"/>
                  </a:schemeClr>
                </a:solidFill>
                <a:latin typeface="Times New Roman" panose="02020603050405020304" pitchFamily="18" charset="0"/>
                <a:cs typeface="Times New Roman" panose="02020603050405020304" pitchFamily="18" charset="0"/>
              </a:rPr>
              <a:t>.</a:t>
            </a:r>
            <a:endParaRPr lang="ru-RU" sz="2100" b="1" dirty="0">
              <a:solidFill>
                <a:schemeClr val="bg2">
                  <a:lumMod val="50000"/>
                </a:schemeClr>
              </a:solidFill>
              <a:latin typeface="Times New Roman" panose="02020603050405020304" pitchFamily="18" charset="0"/>
              <a:cs typeface="Times New Roman" panose="02020603050405020304" pitchFamily="18" charset="0"/>
            </a:endParaRPr>
          </a:p>
          <a:p>
            <a:pPr lvl="0"/>
            <a:r>
              <a:rPr lang="ru-RU" sz="2100" b="1" dirty="0">
                <a:solidFill>
                  <a:schemeClr val="bg2">
                    <a:lumMod val="50000"/>
                  </a:schemeClr>
                </a:solidFill>
                <a:latin typeface="Times New Roman" panose="02020603050405020304" pitchFamily="18" charset="0"/>
                <a:cs typeface="Times New Roman" panose="02020603050405020304" pitchFamily="18" charset="0"/>
              </a:rPr>
              <a:t>Создание совместно с родителями сказочно-игрового пространства "Волшебный мир сказки", мини-библиотеки и </a:t>
            </a:r>
            <a:r>
              <a:rPr lang="ru-RU" sz="2100" b="1" dirty="0" err="1">
                <a:solidFill>
                  <a:schemeClr val="bg2">
                    <a:lumMod val="50000"/>
                  </a:schemeClr>
                </a:solidFill>
                <a:latin typeface="Times New Roman" panose="02020603050405020304" pitchFamily="18" charset="0"/>
                <a:cs typeface="Times New Roman" panose="02020603050405020304" pitchFamily="18" charset="0"/>
              </a:rPr>
              <a:t>медиатеки</a:t>
            </a:r>
            <a:r>
              <a:rPr lang="ru-RU" sz="2100" b="1" dirty="0" smtClean="0">
                <a:solidFill>
                  <a:schemeClr val="bg2">
                    <a:lumMod val="50000"/>
                  </a:schemeClr>
                </a:solidFill>
                <a:latin typeface="Times New Roman" panose="02020603050405020304" pitchFamily="18" charset="0"/>
                <a:cs typeface="Times New Roman" panose="02020603050405020304" pitchFamily="18" charset="0"/>
              </a:rPr>
              <a:t>.</a:t>
            </a:r>
            <a:endParaRPr lang="ru-RU" sz="2100" b="1" dirty="0">
              <a:solidFill>
                <a:schemeClr val="bg2">
                  <a:lumMod val="50000"/>
                </a:schemeClr>
              </a:solidFill>
              <a:latin typeface="Times New Roman" panose="02020603050405020304" pitchFamily="18" charset="0"/>
              <a:cs typeface="Times New Roman" panose="02020603050405020304" pitchFamily="18" charset="0"/>
            </a:endParaRPr>
          </a:p>
          <a:p>
            <a:pPr lvl="0"/>
            <a:r>
              <a:rPr lang="ru-RU" sz="2100" b="1" dirty="0">
                <a:solidFill>
                  <a:schemeClr val="bg2">
                    <a:lumMod val="50000"/>
                  </a:schemeClr>
                </a:solidFill>
                <a:latin typeface="Times New Roman" panose="02020603050405020304" pitchFamily="18" charset="0"/>
                <a:cs typeface="Times New Roman" panose="02020603050405020304" pitchFamily="18" charset="0"/>
              </a:rPr>
              <a:t>Ребенок проявляет устойчивый интерес к сказкам. Он адекватно понимает содержание сказочных образов, обосновывает их смысл и выражает свои переживания. Отличается высокой степенью активности эмоционально-эстетического отношения и </a:t>
            </a:r>
            <a:r>
              <a:rPr lang="ru-RU" sz="2100" b="1" dirty="0" smtClean="0">
                <a:solidFill>
                  <a:schemeClr val="bg2">
                    <a:lumMod val="50000"/>
                  </a:schemeClr>
                </a:solidFill>
                <a:latin typeface="Times New Roman" panose="02020603050405020304" pitchFamily="18" charset="0"/>
                <a:cs typeface="Times New Roman" panose="02020603050405020304" pitchFamily="18" charset="0"/>
              </a:rPr>
              <a:t>воображения.</a:t>
            </a:r>
            <a:endParaRPr lang="ru-RU" sz="2100" b="1" dirty="0">
              <a:solidFill>
                <a:schemeClr val="bg2">
                  <a:lumMod val="50000"/>
                </a:schemeClr>
              </a:solidFill>
              <a:latin typeface="Times New Roman" panose="02020603050405020304" pitchFamily="18" charset="0"/>
              <a:cs typeface="Times New Roman" panose="02020603050405020304" pitchFamily="18" charset="0"/>
            </a:endParaRPr>
          </a:p>
          <a:p>
            <a:pPr lvl="0"/>
            <a:r>
              <a:rPr lang="ru-RU" sz="2100" b="1" dirty="0">
                <a:solidFill>
                  <a:schemeClr val="bg2">
                    <a:lumMod val="50000"/>
                  </a:schemeClr>
                </a:solidFill>
                <a:latin typeface="Times New Roman" panose="02020603050405020304" pitchFamily="18" charset="0"/>
                <a:cs typeface="Times New Roman" panose="02020603050405020304" pitchFamily="18" charset="0"/>
              </a:rPr>
              <a:t>Дети умеют разыгрывать небольшие сказочные произведения, находить интонационную канву для передачи речевых особенностей персонажей; передавать одинаковое эмоциональное состояние различных сказочных героев. Находить выразительные движения и уметь взаимодействовать с другими персонажами. Проявлять инициативу при создании декораций и атрибутов, находить предметы для создания выразительного образа и организации пространственной среды.</a:t>
            </a:r>
          </a:p>
          <a:p>
            <a:endParaRPr lang="ru-RU" sz="1800" dirty="0">
              <a:solidFill>
                <a:schemeClr val="bg2">
                  <a:lumMod val="50000"/>
                </a:schemeClr>
              </a:solidFill>
            </a:endParaRPr>
          </a:p>
        </p:txBody>
      </p:sp>
    </p:spTree>
    <p:extLst>
      <p:ext uri="{BB962C8B-B14F-4D97-AF65-F5344CB8AC3E}">
        <p14:creationId xmlns:p14="http://schemas.microsoft.com/office/powerpoint/2010/main" val="17509306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88640"/>
            <a:ext cx="8229600" cy="796950"/>
          </a:xfrm>
          <a:solidFill>
            <a:schemeClr val="tx1"/>
          </a:solidFill>
        </p:spPr>
        <p:txBody>
          <a:bodyPr/>
          <a:lstStyle/>
          <a:p>
            <a:r>
              <a:rPr lang="ru-RU" b="1" dirty="0" smtClean="0">
                <a:solidFill>
                  <a:schemeClr val="bg2">
                    <a:lumMod val="50000"/>
                  </a:schemeClr>
                </a:solidFill>
                <a:latin typeface="Times New Roman" panose="02020603050405020304" pitchFamily="18" charset="0"/>
                <a:cs typeface="Times New Roman" panose="02020603050405020304" pitchFamily="18" charset="0"/>
              </a:rPr>
              <a:t>План реализации проекта</a:t>
            </a:r>
            <a:endParaRPr lang="ru-RU" b="1" dirty="0">
              <a:solidFill>
                <a:schemeClr val="bg2">
                  <a:lumMod val="50000"/>
                </a:schemeClr>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467544" y="1196752"/>
            <a:ext cx="8280920" cy="5328592"/>
          </a:xfrm>
          <a:solidFill>
            <a:schemeClr val="tx1"/>
          </a:solidFill>
        </p:spPr>
        <p:txBody>
          <a:bodyPr>
            <a:normAutofit fontScale="62500" lnSpcReduction="20000"/>
          </a:bodyPr>
          <a:lstStyle/>
          <a:p>
            <a:r>
              <a:rPr lang="ru-RU" sz="3800" b="1" dirty="0">
                <a:solidFill>
                  <a:schemeClr val="bg2">
                    <a:lumMod val="50000"/>
                  </a:schemeClr>
                </a:solidFill>
                <a:latin typeface="Times New Roman" panose="02020603050405020304" pitchFamily="18" charset="0"/>
                <a:cs typeface="Times New Roman" panose="02020603050405020304" pitchFamily="18" charset="0"/>
              </a:rPr>
              <a:t>Октябрь-ноябрь – подготовка к проекту: определение темы проекта, его цели и задач; подбор, изучение и классификация </a:t>
            </a:r>
            <a:r>
              <a:rPr lang="ru-RU" sz="3800" b="1" dirty="0" err="1">
                <a:solidFill>
                  <a:schemeClr val="bg2">
                    <a:lumMod val="50000"/>
                  </a:schemeClr>
                </a:solidFill>
                <a:latin typeface="Times New Roman" panose="02020603050405020304" pitchFamily="18" charset="0"/>
                <a:cs typeface="Times New Roman" panose="02020603050405020304" pitchFamily="18" charset="0"/>
              </a:rPr>
              <a:t>шорских</a:t>
            </a:r>
            <a:r>
              <a:rPr lang="ru-RU" sz="3800" b="1" dirty="0">
                <a:solidFill>
                  <a:schemeClr val="bg2">
                    <a:lumMod val="50000"/>
                  </a:schemeClr>
                </a:solidFill>
                <a:latin typeface="Times New Roman" panose="02020603050405020304" pitchFamily="18" charset="0"/>
                <a:cs typeface="Times New Roman" panose="02020603050405020304" pitchFamily="18" charset="0"/>
              </a:rPr>
              <a:t> народных сказок; систематизация подобранного материала; составление плана работы над проектом.</a:t>
            </a:r>
          </a:p>
          <a:p>
            <a:r>
              <a:rPr lang="ru-RU" sz="3800" b="1" dirty="0">
                <a:solidFill>
                  <a:schemeClr val="bg2">
                    <a:lumMod val="50000"/>
                  </a:schemeClr>
                </a:solidFill>
                <a:latin typeface="Times New Roman" panose="02020603050405020304" pitchFamily="18" charset="0"/>
                <a:cs typeface="Times New Roman" panose="02020603050405020304" pitchFamily="18" charset="0"/>
              </a:rPr>
              <a:t>Декабрь – январь – организация родительского собрания о театрализованной игре в детском саду; проведение акции для родителей «Сказка на ночь» в целях привлечения родителей к воспитанию у детей культуры слушателя художественных произведений включая </a:t>
            </a:r>
            <a:r>
              <a:rPr lang="ru-RU" sz="3800" b="1" dirty="0" err="1">
                <a:solidFill>
                  <a:schemeClr val="bg2">
                    <a:lumMod val="50000"/>
                  </a:schemeClr>
                </a:solidFill>
                <a:latin typeface="Times New Roman" panose="02020603050405020304" pitchFamily="18" charset="0"/>
                <a:cs typeface="Times New Roman" panose="02020603050405020304" pitchFamily="18" charset="0"/>
              </a:rPr>
              <a:t>шорские</a:t>
            </a:r>
            <a:r>
              <a:rPr lang="ru-RU" sz="3800" b="1" dirty="0">
                <a:solidFill>
                  <a:schemeClr val="bg2">
                    <a:lumMod val="50000"/>
                  </a:schemeClr>
                </a:solidFill>
                <a:latin typeface="Times New Roman" panose="02020603050405020304" pitchFamily="18" charset="0"/>
                <a:cs typeface="Times New Roman" panose="02020603050405020304" pitchFamily="18" charset="0"/>
              </a:rPr>
              <a:t> народные сказки.</a:t>
            </a:r>
          </a:p>
          <a:p>
            <a:r>
              <a:rPr lang="ru-RU" sz="3800" b="1" dirty="0">
                <a:solidFill>
                  <a:schemeClr val="bg2">
                    <a:lumMod val="50000"/>
                  </a:schemeClr>
                </a:solidFill>
                <a:latin typeface="Times New Roman" panose="02020603050405020304" pitchFamily="18" charset="0"/>
                <a:cs typeface="Times New Roman" panose="02020603050405020304" pitchFamily="18" charset="0"/>
              </a:rPr>
              <a:t>Февраль-март – организация деловой игры для родителей по теме «Что ты знаешь о театре для детей»; постановка театрализованного представления  по итогам акции «Сказка на ночь». </a:t>
            </a:r>
          </a:p>
          <a:p>
            <a:r>
              <a:rPr lang="ru-RU" sz="3800" b="1" dirty="0">
                <a:solidFill>
                  <a:schemeClr val="bg2">
                    <a:lumMod val="50000"/>
                  </a:schemeClr>
                </a:solidFill>
                <a:latin typeface="Times New Roman" panose="02020603050405020304" pitchFamily="18" charset="0"/>
                <a:cs typeface="Times New Roman" panose="02020603050405020304" pitchFamily="18" charset="0"/>
              </a:rPr>
              <a:t>Апрель – создание сказочно-игрового пространства «Волшебный мир сказки».</a:t>
            </a:r>
          </a:p>
          <a:p>
            <a:endParaRPr lang="ru-RU" dirty="0"/>
          </a:p>
        </p:txBody>
      </p:sp>
    </p:spTree>
    <p:extLst>
      <p:ext uri="{BB962C8B-B14F-4D97-AF65-F5344CB8AC3E}">
        <p14:creationId xmlns:p14="http://schemas.microsoft.com/office/powerpoint/2010/main" val="5783063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idx="1"/>
          </p:nvPr>
        </p:nvSpPr>
        <p:spPr/>
        <p:txBody>
          <a:bodyPr/>
          <a:lstStyle/>
          <a:p>
            <a:endParaRPr lang="ru-RU"/>
          </a:p>
        </p:txBody>
      </p:sp>
      <p:pic>
        <p:nvPicPr>
          <p:cNvPr id="1026"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01918881"/>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408</TotalTime>
  <Words>305</Words>
  <Application>Microsoft Office PowerPoint</Application>
  <PresentationFormat>Экран (4:3)</PresentationFormat>
  <Paragraphs>33</Paragraphs>
  <Slides>20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Тема Office</vt:lpstr>
      <vt:lpstr>Презентация PowerPoint</vt:lpstr>
      <vt:lpstr>Презентация PowerPoint</vt:lpstr>
      <vt:lpstr>Актуальность проекта</vt:lpstr>
      <vt:lpstr>Шорская сказка</vt:lpstr>
      <vt:lpstr>Театрализованная игра</vt:lpstr>
      <vt:lpstr> Цель проекта – приобщать родителей и детей к театрализованной игре посредством шорских народных сказок </vt:lpstr>
      <vt:lpstr>Ожидаемый результат</vt:lpstr>
      <vt:lpstr>План реализации проекта</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Детско – родительский проект «Приобщение детей и родителей к театрализованной игре через шорские народные сказки» </dc:title>
  <dc:creator>Администратор</dc:creator>
  <cp:lastModifiedBy>DNA7 X86</cp:lastModifiedBy>
  <cp:revision>34</cp:revision>
  <dcterms:created xsi:type="dcterms:W3CDTF">2015-12-17T12:46:02Z</dcterms:created>
  <dcterms:modified xsi:type="dcterms:W3CDTF">2017-02-14T14:00:11Z</dcterms:modified>
</cp:coreProperties>
</file>