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58" r:id="rId6"/>
    <p:sldId id="266" r:id="rId7"/>
    <p:sldId id="265" r:id="rId8"/>
    <p:sldId id="267" r:id="rId9"/>
    <p:sldId id="268" r:id="rId10"/>
    <p:sldId id="270" r:id="rId11"/>
    <p:sldId id="271" r:id="rId12"/>
    <p:sldId id="272" r:id="rId13"/>
    <p:sldId id="259" r:id="rId14"/>
    <p:sldId id="260" r:id="rId15"/>
    <p:sldId id="261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Уровень</a:t>
            </a:r>
            <a:r>
              <a:rPr lang="ru-RU" baseline="0"/>
              <a:t> развития словесно-логического мышления</a:t>
            </a:r>
            <a:endParaRPr lang="ru-RU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3587632775102422E-2"/>
          <c:y val="0.27152277956350196"/>
          <c:w val="0.80790298662467463"/>
          <c:h val="0.64328187989911734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2.3336176727909046E-2"/>
                  <c:y val="-9.3900189559638511E-2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-5.9443788276465473E-2"/>
                  <c:y val="6.9904491105278632E-2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  <c:showPercent val="1"/>
            </c:dLbl>
            <c:dLbl>
              <c:idx val="2"/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</c:dLbl>
            <c:showPercent val="1"/>
            <c:showLeaderLines val="1"/>
          </c:dLbls>
          <c:cat>
            <c:strRef>
              <c:f>Лист1!$A$1:$A$3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4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0702781212715495"/>
          <c:y val="0.11702157337244599"/>
          <c:w val="0.79361245489631549"/>
          <c:h val="0.1113405127943251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DE10C1-BD43-4CCC-BF61-8F41A174E67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0EA8A4-E017-4B31-9512-FB39F6046D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48;&#1075;&#1086;&#1088;&#1100;_&#1050;&#1088;&#1091;&#1090;&#1086;&#1081;_-_&#1041;&#1072;&#1083;&#1077;&#1088;&#1080;&#1085;&#1072;.mp3" TargetMode="External"/><Relationship Id="rId2" Type="http://schemas.openxmlformats.org/officeDocument/2006/relationships/hyperlink" Target="igor_krutoi_-_ves_mir-liubov.mp3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&#1060;&#1080;&#1079;&#1082;&#1091;&#1083;&#1100;&#1090;&#1084;&#1080;&#1085;&#1091;&#1090;&#1082;&#1072;%20&#1076;&#1083;&#1103;%20&#1096;&#1082;&#1086;&#1083;&#1100;&#1085;&#1080;&#1082;&#1086;&#1074;%20&#1089;&#1088;&#1077;&#1076;&#1085;&#1080;&#1093;%20&#1080;%20&#1089;&#1090;&#1072;&#1088;&#1096;&#1080;&#1093;%20&#1082;&#1083;&#1072;&#1089;&#1089;&#1086;&#1074;.ppt" TargetMode="External"/><Relationship Id="rId4" Type="http://schemas.openxmlformats.org/officeDocument/2006/relationships/hyperlink" Target="&#1092;&#1080;&#1079;&#1082;&#1091;&#1083;&#1100;&#1090;&#1084;&#1080;&#1085;&#1091;&#1090;&#1082;&#1080;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&#1087;&#1088;&#1080;&#1083;&#1086;&#1078;&#1077;&#1085;&#1080;&#1077;1%20&#1090;&#1077;&#1089;&#1090;.doc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3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творческих способностей. Работа с одаренными детьми на уроках информатики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25144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Выполнил: </a:t>
            </a:r>
            <a:br>
              <a:rPr lang="ru-RU" dirty="0" smtClean="0"/>
            </a:br>
            <a:r>
              <a:rPr lang="ru-RU" dirty="0" smtClean="0"/>
              <a:t>Учитель </a:t>
            </a:r>
            <a:r>
              <a:rPr lang="en-US" dirty="0" smtClean="0"/>
              <a:t>I</a:t>
            </a:r>
            <a:r>
              <a:rPr lang="ru-RU" dirty="0" smtClean="0"/>
              <a:t> категории</a:t>
            </a:r>
            <a:br>
              <a:rPr lang="ru-RU" dirty="0" smtClean="0"/>
            </a:br>
            <a:r>
              <a:rPr lang="ru-RU" dirty="0" smtClean="0"/>
              <a:t>Максимова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</a:t>
            </a:r>
            <a:r>
              <a:rPr lang="ru-RU" b="1" dirty="0" smtClean="0"/>
              <a:t>ифференцированный подход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796623"/>
            <a:ext cx="9433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Дифференцированное обучение</a:t>
            </a:r>
            <a:r>
              <a:rPr lang="ru-RU" sz="2400" dirty="0" smtClean="0"/>
              <a:t> - это форма организации учебного процесса, при котором максимально учитываются возможности и запросы каждого ученика или отдельных групп школьников.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068960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 дифференцированного обучения</a:t>
            </a:r>
            <a:r>
              <a:rPr lang="ru-RU" sz="2400" dirty="0" smtClean="0"/>
              <a:t> – создание комфортной среды для обучения и развития личности с учетом индивидуально-психологических особенностей.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Дифференциацию можно проводить по следующим критериям</a:t>
            </a:r>
            <a:r>
              <a:rPr lang="ru-RU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 содержанию задания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 форме организации работы на уроке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 способу педагогической поддержки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 способу восприятия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роблемное обучение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149080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Задания должны быть таковыми, чтобы учащийся не мог выполнить их опираясь на уже имеющиеся знания, но достаточными для самостоятельного анализа проблемы и нахождения неизвестного.</a:t>
            </a:r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70080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Проблемное обучение </a:t>
            </a:r>
            <a:r>
              <a:rPr lang="ru-RU" sz="2400" dirty="0" smtClean="0"/>
              <a:t>— система методов и средств обучения, основой которого выступает моделирование реального творческого процесса за счет создания проблемной ситуации и управления поиском решения проблемы. Усвоения новых знаний при этом происходит как самостоятельное открытие их учащимися с помощью учителя.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305800" cy="1143000"/>
          </a:xfrm>
        </p:spPr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роектная деятельность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301208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Персональный проект </a:t>
            </a:r>
            <a:r>
              <a:rPr lang="ru-RU" sz="2000" dirty="0" smtClean="0"/>
              <a:t>— это самостоятельная работа, осуществляемая учащимся на протяжении длительного периода, возможно в течение всего учебного года. Приступая к такой работе, автор проекта самостоятельно или с небольшой помощью педагога составляет план предстоящей работы.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72816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Проектная деятельность </a:t>
            </a:r>
            <a:r>
              <a:rPr lang="ru-RU" sz="2000" dirty="0" smtClean="0"/>
              <a:t>- это способ достижения дидактической цели через детальную разработку проблемы (технологию), которая должна завершиться вполне реальным, осязаемым практическим результатом, оформленным тем или иным образом.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068960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Основное предназначение метода проектов состоит в предоставлении учащимся возможности самостоятельного приобретения знаний в процессе решения практических задач или проблем, требующего интеграции знаний из различных предметных областей. Если говорить о методе проектов как о педагогической технологии, то эта технология предполагает совокупность исследовательских, поисковых, проблемных методов, творческих по своей сути.</a:t>
            </a:r>
            <a:endParaRPr lang="en-US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Интеллектуальный тип одаренности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276872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Эти школьники, как правило, обладают весьма значительными, глубокими знаниями, очень часто они умеют самостоятельно их получать - сами читают сложную литературу, могут даже критически отнестись к тем или иным источникам. Ученики этого типа одаренности точно и глубоко анализируют учебный и выходящий за рамки учебного материал, нередко склонны к философскому осмыслению материала.</a:t>
            </a:r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797152"/>
            <a:ext cx="2295238" cy="1990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3058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Академический тип одаренности</a:t>
            </a:r>
            <a:endParaRPr lang="ru-RU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98884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2347133"/>
            <a:ext cx="60486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Учащиеся этого типа одаренности прежде всего умеют блестяще усваивать, то есть учиться. Особенности их познавательной сферы-мышления, памяти, внимания, некоторые особенности их мотивации таковы, что делают учение для них достаточно легким, а в ряде случаев даже приятным. Медалисты, те ученики, которых принято называть гордостью школы, чаще всего принадлежат именно к этому типу одаренности. Этот тип одаренности нельзя недооценивать. Именно из этих учащихся получаются впоследствии замечательные профессионалы, настоящие мастера своего дела.</a:t>
            </a:r>
          </a:p>
          <a:p>
            <a:pPr algn="just"/>
            <a:endParaRPr lang="ru-RU" sz="20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908720"/>
            <a:ext cx="1580952" cy="2885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Художественный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тип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одаренности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060848"/>
            <a:ext cx="6552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Этот вид одаренности, как правило, проявляется в высоких достижениях в художественной деятельности - в музыке, танце, живописи, скульптуре, в сценической деятельности. Учитель должен видеть эти способности, способствовать их развитию и в случае действительно высокого уровня их проявления позаботиться о том, чтобы такой ребенок как можно скорее попал к соответствующему специалисту, который смог бы профессионально заниматься с этим учеником.</a:t>
            </a:r>
          </a:p>
          <a:p>
            <a:pPr algn="just"/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2924944"/>
            <a:ext cx="1076191" cy="1638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Креативность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628800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Главная особенность этого типа одаренности в нестандартности мышления, в особом, часто непохожем на других взгляде на мир. Этот тип одаренности с большим трудом обнаруживается в школьной практике, так как стандартные школьные программы не дают возможности этим детям выразить себя.</a:t>
            </a:r>
          </a:p>
          <a:p>
            <a:pPr algn="just"/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365104"/>
            <a:ext cx="335447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Лидерская, или социальная одаренность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866304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Эта одаренность характеризуется способностью понимать других людей, строить с ними конструктивные отношения, руководить ими. Лидерская одаренность, по мнению многих исследователей, предполагает достаточно высокий уровень интеллекта, однако наряду с этим необходима и хорошо развитая интуиция, понимание чувств и потребностей других людей, способность к сопереживанию, во многих случаях у людей с этим типом одаренности наблюдается и яркое чувство юмора, помогающее им нравиться другим людям.</a:t>
            </a:r>
          </a:p>
          <a:p>
            <a:pPr algn="just"/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Психомоторная или спортивная одаренность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420888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Учащиеся этого типа одаренности часто не очень хорошо учатся, это связано прежде всего с недостатком времени и соответствующего желания. Если у школьников, увлекающихся спортом, создать соответствующую мотивацию, то они, как правило, могут превосходно учиться.</a:t>
            </a:r>
          </a:p>
          <a:p>
            <a:pPr algn="just"/>
            <a:endParaRPr lang="ru-RU" sz="28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0" y="5705872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124744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данный момент одной из главных задач обучения школьника стоит получения «на выходе из дверей» школы гармоничной, всесторонне развитой личности. Для того, чтобы решить такую задачу, в ребенке должен проснуться создатель, творец. У него должно появиться желание познать себя, свои внутренние возможности. Главное он должен почувствовать, что может реализовать свои возможности не только для личного интереса, но и с пользой для окружающих. </a:t>
            </a:r>
          </a:p>
          <a:p>
            <a:pPr algn="ctr"/>
            <a:r>
              <a:rPr lang="ru-RU" sz="2400" dirty="0" smtClean="0"/>
              <a:t>Помочь ребенку в этом может учитель.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4949548"/>
            <a:ext cx="2786062" cy="1908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1399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Приемы создания творческой обстановки в классе: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356992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ru-RU" sz="3600" dirty="0" smtClean="0">
                <a:hlinkClick r:id="rId2" action="ppaction://hlinkfile"/>
              </a:rPr>
              <a:t>фоновая</a:t>
            </a:r>
            <a:r>
              <a:rPr lang="ru-RU" sz="3600" dirty="0" smtClean="0"/>
              <a:t> </a:t>
            </a:r>
            <a:r>
              <a:rPr lang="ru-RU" sz="3600" dirty="0" smtClean="0">
                <a:hlinkClick r:id="rId3" action="ppaction://hlinkfile"/>
              </a:rPr>
              <a:t>музыка</a:t>
            </a: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 соревновательный момент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 разноуровневые задания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 физкультминутки</a:t>
            </a:r>
            <a:r>
              <a:rPr lang="en-US" sz="3600" dirty="0" smtClean="0"/>
              <a:t> (</a:t>
            </a:r>
            <a:r>
              <a:rPr lang="ru-RU" sz="3600" dirty="0" smtClean="0">
                <a:hlinkClick r:id="rId4" action="ppaction://hlinkfile"/>
              </a:rPr>
              <a:t>для глаз</a:t>
            </a:r>
            <a:r>
              <a:rPr lang="ru-RU" sz="3600" dirty="0" smtClean="0"/>
              <a:t>, </a:t>
            </a:r>
            <a:r>
              <a:rPr lang="ru-RU" sz="3600" dirty="0" smtClean="0">
                <a:hlinkClick r:id="rId5" action="ppaction://hlinkpres?slideindex=1&amp;slidetitle="/>
              </a:rPr>
              <a:t>общие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76672"/>
            <a:ext cx="6858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atin typeface="+mj-lt"/>
                <a:cs typeface="Times New Roman" pitchFamily="18" charset="0"/>
                <a:hlinkClick r:id="rId2" action="ppaction://hlinkfile"/>
              </a:rPr>
              <a:t>Тест Айзенка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24744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>
              <a:defRPr/>
            </a:pPr>
            <a:r>
              <a:rPr lang="ru-RU" sz="2400" dirty="0" smtClean="0">
                <a:cs typeface="Times New Roman" pitchFamily="18" charset="0"/>
              </a:rPr>
              <a:t>Проведение диагностического исследования среди учащихся, отобранных в ходе наблюдения, показало, что низкий уровень словесно-логического мышления имеют 0 человек из 11, средний – 7 учащихся и высокий – 4 человека.</a:t>
            </a:r>
            <a:endParaRPr lang="ru-RU" sz="24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259632" y="2924944"/>
          <a:ext cx="6624736" cy="4229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58417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Одаренность</a:t>
            </a: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996952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Типы одаренности: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Интеллектуальный тип одаренности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Академический тип одаренности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Художественный тип одаренности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rId5" action="ppaction://hlinksldjump"/>
              </a:rPr>
              <a:t>Креативность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" action="ppaction://noaction"/>
              </a:rPr>
              <a:t>Лидерская, или социальная одаренность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  <a:hlinkClick r:id="rId6" action="ppaction://hlinksldjump"/>
              </a:rPr>
              <a:t>Психомоторная или спортивная одаренность</a:t>
            </a: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8" name="Picture 2" descr="http://www.eidos.ru/courses/themes/22010/pi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373216"/>
            <a:ext cx="299233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 работы с одаренными детьми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204864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600" dirty="0" smtClean="0"/>
              <a:t> Создание индивидуальной траектории развития каждого одаренного ребенка</a:t>
            </a: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Развитие и выработка социально ценных компетенций у учащихся (развитие чувства гражданина)</a:t>
            </a:r>
          </a:p>
          <a:p>
            <a:pPr algn="just"/>
            <a:endParaRPr lang="ru-RU" sz="3600" dirty="0"/>
          </a:p>
        </p:txBody>
      </p:sp>
      <p:sp>
        <p:nvSpPr>
          <p:cNvPr id="13314" name="AutoShape 2" descr="data:image/jpg;base64,/9j/4AAQSkZJRgABAQAAAQABAAD/2wBDAAkGBwgHBgkIBwgKCgkLDRYPDQwMDRsUFRAWIB0iIiAdHx8kKDQsJCYxJx8fLT0tMTU3Ojo6Iys/RD84QzQ5Ojf/2wBDAQoKCg0MDRoPDxo3JR8lNzc3Nzc3Nzc3Nzc3Nzc3Nzc3Nzc3Nzc3Nzc3Nzc3Nzc3Nzc3Nzc3Nzc3Nzc3Nzc3Nzf/wAARCADRAPEDASIAAhEBAxEB/8QAHAAAAgMBAQEBAAAAAAAAAAAABQYAAwQCBwEI/8QAQxAAAgEDAgQCBggDBwMEAwAAAQIDAAQRBSEGEjFBE1EUIjJhcYEHQlKRobHB0SMz4QgVFiRicpMlNHNDU4KSRGOi/8QAGQEAAwEBAQAAAAAAAAAAAAAAAQIDBAAF/8QAIxEAAgIDAQABBQEBAAAAAAAAAAECEQMhMRJBBBMiMlFhM//aAAwDAQACEQMRAD8A8r4f0AaxbXExnaMQsq7JnOQffRVODIWB/wA+/wDxj96+/R9dLCLqKX+XIyg/caYLuKS0n2JKHcGtEIxcbaIyk06AFhwVBc3vo0moOmehEQP61mHCcK6w1hLeuo5eZHEftfLNHHuTbXUUoLDBx1qziXJeHUoPqEPt9k+0Pvz99d4jXDvUrF+/4SS158XjNyjPsD96+WPCcdzb+K12y79BHnb76OX1yJ4Y5AeqkH31ZpjAWwGdsVlytxk6Lw2tg+PgOB0kYajJle3hDf8AGvk/AUcaK637spGd4x+9M0FyY8OD6rDlYflVq3KAGM/y2yR7qj9yRRRQoNwOFUH0x8lSR/DHXy618j4JiM6rJfsIWG0gjzg+RGdqc4CxKLzBkHslt6z38ctjdMq4KlQwz7LqT0P70fuM5xQmLwigmkhkunV0PQRjf8a6PCNs2fD1BzjqDEAfzpkdh6Qj7ghgSG8jtWfU+a2u3AIGWxseho+2Dyhdm4UWOPxEu2ZR19Tp+Ncx8LxyLzLdtge16nT8aPQ3YacocKSPkasRvCJPLyMPs9DXe2cooBnhGLkDC9bpkjwx+9WRcGRvCzi9cEDOPDH70YL5ZuUEEjBGds1stJMxyAn6uBSvI0N5QHtuAYJLa3ll1GRDNK8ajwh2GfOrYPo7hnjd49Sc8u+PCHT76MzX5NvaW0ewjdmLd8nar9BuWEiKxPrIVO9K8k/6Hwhduvo+t4YY5V1KRg3tfwR6v40Rj+iu2Pgc2sSATJzZ8AbHy60ZkfxInDZ2/WiUl8wjt0B3Xofh2rlkkBxR59rvAUWlXrW66g8nKAS3hgfrQz/C8ecelt/9B+9P/GTCaKxvlG5QxyHyIO2fjnrSq0xHU/dW7GouKZlladAyPhWJjveMP/h/Wsl7oCW8kKLcMzSEfUxj8aYreY53J6UMv5+bUFbIIjUn8Kfyjk3ZRbcMRzQCX0phliAOQbgd+taP8Hx8uTesD/sH70Wszy28KDHqrvW1JMtnIplCIvpi6/B8EaF3v3AAyf4X9aGw6CkzPyzvyA4B5Blj5YzR3VLxrqcW0Jwo3c+QqyHEEYYDlAGIlx//AEffSuEQ+nQBn4eWKRYluS0n1sKMA/fVGqaJ6BZLcGZmJYLy8uP1pntYBzFyCxP+nb86xcXD/pi+QkUAcuB0NBxSVhUndCbUr7UqJWg/wxkRTsM7Mv6072E63tv6NORn6pNJvCac9vdf7l/I0XjdreUHmOx860Y3SISVs+6vbtAHhck49mtunsL/AEtrd9yoJGfI7H9D8q13aJq2nMVP8ZF++lvRbtrW8MbEqVOCKbjAtxLIwyWzwuSTEcVqsX5cKfZYV1qUAS5LpgrKvUVSBiJMdVHX51mzqmWxu0F4wTblhuO4rhScEdRmrNLlU4D+yw3+NaJYfDkDL7Od8VjZoiZoJSHZDs3Y+dMDtBfaRFI65YK0R92aCXNrkB4+oOcDuKoivHt1mhzs+4z2ah0ZoruXWS1U780eAfhWTWZhciG4QjnKgSDH1h3rqUeuSo9Rh0+NYXhYOyc2e4p0K0fEAlUYOJE6UVt2EkfJJtgZNDrWB0YELv8AhRNUZ15QuN8n30smNFFRjIBI6E1fCP4fKM771aluccz7L2r6sfL6xHXpS2PRS64lU/fWrSx66v0Cgms7gMT2OMVr0xCVYDqN/wB66hWiwkrGd8HmFcPPnlBzsWq265QxAOxwRWRgc8uKpFCSC13p99qHD0lxZxCVbbmeQZwwXAJI8+hpBdxk8h+Nej22vxaFoM7SnPOjKqA7uxBGK8sjbGRnYVowSbTRPLDy0b1lwh88Z+FDmfnupD7wv41cHBB++stseaXJ+s5P3VoJUMUc23UdO9c39/4EJRDl22AFYfG5Rnbas6O00viHfsnu99ML5N2nwA5Mm/1pG8z5VtCmWTJ6dgKpthiNVB2HX3mt0eF2Ub460wjO1XlAGMD4UH4uBGlDy8VfyNHIlJILHahXGgVdGUd/GX8jSyX4nR6I1SpUrKaRp4LXMF0fJl/I0cuYBIuQN6D8CTwql1DKwDOylcn3GmS5tyvroM/A1rgriZpP8gdp9ybScBjgE4Oe4rFxFbej3a3sHQ4JHmvn8q23S86nB3+Fco/j2xtpMc43jZj38vga7/A/6atHtp9bjSK0VWdRkljgKPeaqubaS0mlhmGHQ4Iqvg3WF0LVJLa4ysM4ABP1CD0P30ycTQCeUXkWCGADY8vOsmeb90+GrFjTha6BNPYcvuzRIMwHMpzjqPOhdr6pIrdCxOQag0Uiakf7OfhWe6t1kbPKQSN/Kr41OwrSsYfaptUWqwJLCY0KsMEbj31QkfjYK9utG71P4YVl5hn5iqbKy5ObI3NcnQPLsHQWzCbBXv16UWSDkAyN60eBhgcVaUyO1C7GSoxP2ziq5BkkjetUke2azvygEdKKOZhkIGc1v0cc0wIJz+lYZF5zgUd0C09YEj50z4IXXWitKeaJiDihctq8d6kUg5efrnsO9PRQRhT0zSzxegiltpEPK0uUz5Z2/Wujt0LJJKzzzWrw3l9IQ5MKErEOwXtQ9V2NfHyux2PceVfUlA2Pet6VKjI3bs+zepAzjyqi125R5L+tWXr80CIu+TX23AHO5A64Wm+TjuX1vUPTq37VZF6pHvqtSG6H5+ddoQO/4U6QlhK1fsKJxdjtQa3YjG/3CiUPM4xvg1yYrNPjrGNt3z8aBcVrPJponkOE8UAA9T1o4BHD13PkO1BuL53l0xcjC+KMDHuNCfDo9E6pUx76lZS+xl4T0xdQtrorJyTxuvIc+40Zjv7rTn9H1FCV7SCgvCQm8O4eEkEMvT500i8W5j8C/iyDsHA3Fasf6kJd2VSpHcoJICrD3HNDJ1eNiWyD2FabjTprI+NYvzxHsvb5Vme8WZSsoKuNunWmOX+GXUEF5CZcgTLjn889m/f5VbpGuXEMZgdy8RBVom3wfMeVUSBonyFGOm/f3Vlni5WFxb74HrjzpZxUh4yp6G6zTnmAG+VzRDwCpO1BOHrtPSxbk7qdvgaaZ1wOYDNefKNM1wdozIhUCr4yB161VHK2cMmDXTzxocsuM+dTbLrhc6qxXONqtRABsM1nWWFx16VfFNGDhWFIMdYxuBXwrkdKs5wwyK5d8KTijQLMdwrAHGSaxNC59s8tabi9ILFRkr1FCLrVZZrJp7dUl5T6yhtwPPFNGMnwWUktm9FjQ7ZJolaTOMcoI+FJNvquoSyhYHgj33ITmOKY9Jj1Cfe4nJXO2NqZwroin64Nj3ZmMa5wV64pb+kK7MVrZ4OZGk5h7gpB/amTTrDAByTSl9JNtNPq9tbwoSIoMk+9j/QU2JXMXK/MBK1aIQajcoPZ8RivwJyPwIobLJykCmPWNNIit7m6uI4ee3VSDuxZfVP4AH50DFr4mWjVio6Ej2q2/Bks5tYppiHWKSQL5CoXMY8M5B75G9MGnamkFuEjiUgDy60LvSt5dPIFC4GDjzpq/guyuMEqoq5EycVWkTL0IPzq+OJz23FUAa7dVyMmiUJTA9Yg99qw20RO7be+tyxFRnpiuEZoBjB2Az5mg3F5B0lcf+6v5GiwUgbZ+JoLxbzf3WCcfzV/I0s1+LDHon1KlSshpGbg+RkiuQOhZfyNMTS83VM0ucIY8G5yCfWX9aYwyLsd/wA61Y3+Jnl0uguvCOCp5e4Iqu7trW8GVTlbzUYrqMI3x++uyikgYOPeelU6IAbnTJ4c8pBjHQZGawHnhzsR55pxjtGk2wCD50M1zSpIYzIoLEb4rqoZSKtM0e9lvY9Qt0QRDHMrPylhjfHvp0hfxI8N1G1IMmuSwwiKJ+QhA3XpkA0w8K6i95YK0hPOpKknv5GseaKcbXTThbUqYYuJpYVIjjRj2yKBSXWoXLussqWyn2W8IHH4Uxkh81Q6xkkSIPurMpV01yhaEeaPVjKY/GmdvtKcKffmi2nx3Nuc3EvMvJsM5OR3otcBAuIgPlWb0duUknOfwrpSsVQr5Nmn3RkUButapmbkzQ60i5G67Z2orIuUwe4pG9jpC+ZXWeTbIPUedWpFbyHeFV+ArULUGU7da7eyx6w/Cm9ASolrZWiEERjNFrflBXAwKHQQldyT863wq5xgE/DelcrHSQwaXKObl86TuLLHVNS4hu3initrUcqIxxkgKP1zTRYJKGB5cfEgGkrWZb1794WgnSSZyQHUjbPbzrT9KlbbMf1TdJIqTRrV7FY0LajPbXGCzHZOcZ393qfjWbULMxSBQMkEAlRsD7qcNJsH03hfUTPC0HOYxE7pgyuTvjvsPd76B6iyR2TzjHLEM9N3Y7Afea2Y5KVmOVpoWX061kl/9WMu5DBHwCfh8ayXEKRqiIvKhXmX50ekg8HS3uXJZ0mQZ+DesfvJoRdyB44cEZRSh+TEU1JBTsxABT1NWxe1sTXVvaz3cwgtonkkY7KgyadtL+jPWZ4UllkhgLfUbJIqU8sY9Y6i3wV7eTl7dR1Fa1uDy/vTxB9FkqqDdaki468kf9a+XvBehWShZdXdZew23+VTf1WNPoVik/gSvHz5E+40G4rZm0xdsL4o7e40z3FlZJaTSWVxJK0TDLMmAw91KfFDMdOGW28QbffVXkU4WhfLjKmK2Klc5qVmL2MvCefCuMfaX9aYFUtsaXuFDiO46e0v5GmASMDsa0w4Ql01wKo22ragVcdBQyOY9e9aY5c9OtVTJtBeBh0AI+damgjnTEoXHfAoRFPjf9a3Q3QAyTimE2A9T0WzD+IYkkkdjhuuAOgPv2rjQsJK4U4xsV94oxJe6XcCGHVJLwXUBIt/AQMrxlsnmHmuT8qx22lWtzqkstrdXHojNyoFXlkbbJ5ttt/yrM3acWtmiOn6CsbAnrv5CvkjKP5jY+NaoLS3gjMcUW3mzFs/eatSL7KoPggrE8Z6EcjBfiW2wDk+5VJqmW4to1OWYf7kIpljjkx7ZHwqueIk8pZjntmlUAyk6FeCcSTqFIKnpij/ACK0K7jIHnQUSXceovbwRRxwqMsngJkEk9DjJ23+dG1jPKOVpubG3K5X8sUslsfFbVg+8W5jRXhtZXZnCKCOUEn3nttnNWwW1xIv+auyGP1LdNh/8jufurM8C2l0LuS8jWdAR4cuWJQ9SD9oeXejVthwHQgq24Oeop4q0Sbd7KY7G3TB8J5CO7ux/LFa0i9UBYo1H+wfrWpIyR1FXJFnAB3p1EDaRzbW5dSqqjOQcBgAM0G1Ke80GEXCAW92hwuVBBzsduh65+VFtSvYdLt0mmmjUc4BHMObp2FZrvT2420gizvgl3bEvDaMByspHduufwH41aPlKmZslt2hTuNZv9TdG1C8luCmeUORhc+4ADNDtUvjPdRWseTHbjxXH2n+qPvNZZJGsvFEqkPGSrLjfmG2MfGj/BvBWq6ny3V2hgjkbxCXHrHy29wzV3KGONcRBRcnZlvImfRprWBGkcRYVQMksN/zrdwz9HGpanI0+p5tbZ25gn1yOvyr1PRuGtP0mIMEUuOrv1rHxFxrpmiqY1cSz42jTc1jzfVOWoFoYa6btF4b0vQbcC2hRMDeRtyfiax69xvpGjqyeMJZgNo49zXmes8Wa3rrlFlNvAfqRnc/E0OstDkuDzcrOW3LHzrLTe5MvpBHX/pD1XUWKWjeiwny3Y/OlIXtx6Uty0rNKDnmY5zTrDwvASrXA5mA6DpS5xBow06dFjJbnBJGOlHS4G7Ll1SS50+4Vo40yy5KLjNLvEZzpw2/9QfrRK15lsp/eyihOvn/AKeB/rHf41uw6xmbJ+4uYHvqVzUoBGPhdiIrgebL+tHAR5ZNAeGSvhzgnHrD9aN8u2evwq0eEn07DZb3VakhFZQ2KnPinsFBET43yajXhRlB2P5VNH0rUtZm8LTrZ5iOrdFX4k7CnfR/o0tVmSbXtQRyOlvC/KCfex6/Km9C0jz+2M15rkawRSSusRPLGpY7/CvQ+DdE1jTL2W+u9NAheP1Y5WCvnuVB7488V6Bp1pp+lwLFp1vBBHjH8MAE/E9T86yX19HJcLFG/iP3Cn2fjQts5iPePDFeyRYeIcx5VlQocfOvoYDoQaaL6VWRkkVXUjBVhkUk6zpsFpG93EAkK7sn2R7vdUMkGto048l6YTWZAp5nUfE4oXea3aRSeFFPFJOdgpcBR8TWE+G0OIwpDdxQ+TSo3PMqqGHY96z3s1JW6bCgt/rySc8jtzs/TJ/bsPhXFzfTROkSysAR270OjhvLYckLui/Y6j7jWhUumbnlgDsOjdKTyzRGFLp9ePxZAzAk+ZrTAPRV50maBc9OxPwP6V8SCb2pZQgA9he/zrh5Yo/WlIPL3J6UUqIyUQolxdcoIuMg9+QVbBK80vI08khz6w5sAfdQAXlxet4dsCkXdsYJ/amXRNOZVGBk0sp/wVJGzVrWC70hoHiQDyC0sfR9aavZ8XQNbJI1krMszHoFIP374r0mz0QzqPH2TuKMJDaadDhVVAPKpxyOOxZ+XoovND0u+u0vLjT7czqciUoOb+tV6rrWn6LbF55UQDtSvxjx5DpUTRwkNM2yoDvXmEk9/r15493IzlvZTsK5uWR3IRRUdIZuJePr7VXaDTA0MGcc/wBY/tQGw0ue6k53BdifWLUZ0zQ44lDTDf7NHoYlQBUUACuObBtlo0MAVpMOw6DG1FokCgKoAHur5PJFbxmSaRUUdSxoZd64I4oJLSPxIppOQSE7Cik2KGl5O5Hzpd4qj/i7f+35UOPpOsiS/wDSZFSG5WOONDgEZ3JorxNnxFG/8rzoSVDRWxMkjMdm5A2Ligmvf9gM/bFMV1tZnbbnFL3EGPQNh9cdB8e9bcG8RHL+4tVK+5+NSuODvDmPDn5lyMj9aMBcZKOceWaD8OHEc+fMfrTxwZw5/f2o8tw7xWUZ/iSL9ZuyA+Z/AVaHCcugjTrC91W5W2sbaS4mPaMZx8T0A+Neh8O/RvHCfSNekWVlwfRYm9Ue52/QU+aLYWdpavFaW0dtbrsqRbFvie9XzALAEjUKC2cDYUy6JZnRIbG3WKGJY41G0ca8qj5Cs8k6TerJEuO3MM1smBYYPlWG4hwMjO1MApnNrGB4trEcdPVxWWHUfFkEFvEipv7Ixg1zq3rWYbm74JofoiESb5yO9DdhS0EroEo3mKC3HLKrwTglXBU+8UyXEYznG3f4UH1KzyOZevXp1rpI5HmU8dxpt1Jbh2Voz6pH1l7GtNpqoZ1W6AQ93A2P7Ue1zThfRKUIW5i9knuPI0qXVvJCeW4iaNv9Q/WsU4tM2wmpLY2QSJIgKShgffX2aWIL7QPzpKSSaA5ikZPcDVVxdXb9Z3/Kp0WUklQw3+pwwqeZ8YoJ6a97MCwxGOi/vWO2sLu8fMME85z1RC35U28NcD6rqFyqT2sttCD6zyLj7qLVIX0jdw3HLeSrFawlj3ONhXqmkaQlrGGlwz9660XRbPRbVYbWMDA9Zj1NUavrKQZhhPNIR91Z5SA5N8NmoanBZJjOW7AV5nxrxobYNDE4kuW6KDsvxrJxdxObXnt7Z/FvH2Zs+zSvomiz6jcGe4ySTlmbvRhG9sRujHp+n3erXhuLlmd2OSzdhT3pmnxWcICAFu5q22sY7aMRxIAAPvq8SRKwjMihz0XO9UYl2dIAvU1ktNatLm9mtIGLSRIWY42oPql/LDxRYW4kIiPtL2OaDxTGy4ru26LIHUVyhYxZFezapba0125k8JcRg9FGa3Wsfi8NaOg7zAUJ0lDFBriEH+TmjWknPD2ik9BOKZ6OM3BF6LbVLzSLodZCyA+YNG+KMekDp/L70D4psja69YatZezNKASPPNGuJCWlBOf5XTFSnvY0eiveMvoLZ3/iClzXyPQBj7Y/WmK8/wCwfffnGBS3rxzYLufbH61s+n/4kMv7i7k1KlSicM3BOnz6peiytiBJLIqgkbL1yT7gK/R9podno+jW9paryLEwPP0LN3J95ryb6A7JJrrULkj14yiKfLIOfyr2bXGzaMAN1w33Grw+CUzu3PIvL2B8q7kAbfyrJHMGgWXsR2ofqWoMHEaggYznNPVCBGSRScc4zVaetzIaBQTPJPsSBmi9s58QHm67GimcD9WjK2TjyasOiDLGt2vEi35skBidvOsmhqQQPOg+hXAzcDYEVldQU9YHl8/s/wBK2zrlRtWRWIFFgBV3Yqw5gPeCKE3NoWjaKaFZY/IimWSMZLRsUJ6gdD8qzSeMM80KSe9GwfuP70jQylQlzcOW0p/hJLF7lOR+NEtJ4Zs4sNLAJX+1Jvj5dKOl1UZaCUHy5c/ka3aVGL2YLHHIFHtFkIH41JxitsdTk9GrSNODAKihIx2UYFMSLHbpypgAVwoS3QImKEazqJiQxRe234Vhy5vb0XhCunGtaxyZgtj6x6nyrzjifiRbTNpZv4l2/tP9mrOLdc/u6BoIDzXUn4Ut8P6LLeSmacli27M3WkhH5YzZNH0eS+n8ackgnLlu9PNnbJBEqRqAoFS2tUhRUQYUUO1HiKCyuooUjaQM4VnHRTVSb2bLm6jJntreQC4SMt8KQ5DL6JBqzSObhboo5zsRnpRy3lzxndL2khx+FCnj5uFrtR1S82++mWgpHXETk6/aXQOwZAfnXGtWxe5SePr6XyE/GvmtRXDwyTer4UTx5884otpsSahFKAQzpcpIFHXGBmu4hjBAnLdcQRgdIenyrTw9PHeaRp1pbtzzxOzuo+rgGidtp40/Ub3Ur6aOOG4BBibcke+gt5xTp+kK8eh2SBmO8hGAf3pbvSODthYXd3HZx6lEsMds5YAtkyHtXXE2BN2/l9zSfw/rN/qnElo17OzLz7IDgD5U3cVZ8YgZH8OpzTTGg9inqR/yB3OfEH5Ut602bED/AFivS9H4bOvcH6uIxm5gkEkBz1YLuvzH44ry/Vv+y3O/OK24FWJEMv8A0A1SpmpQCe0f2ex/l9Xc9BLF+TV69dIJM7cwIxXk39ngZsNa/wDNF+TV69y1N/UuEqo77SkrBNiMxS27AgoSN/Kh+px45T3G2cUyCNQxOBk9TWW90+O5QgHlPuq0fq4S7oR4ZLguWoIfO2/etkZ5Ntyx7Darv7onizykMB0xVPgTelRq6sFzvmtEJxlxkpRa6ca2uYkU9AKq0qPlIPlWzVY8qK5sY8AYz17U1bAbpRlelZCm52rdIu21VFa44xNGQaraPFbxHXww+6gzjHHbGWQKq7mmK3hSztwqjB86q063Ea+Iw3PSu5JPEc/ZFef9Tlv8UasUPkovJxFEXY+segpO4g1RNPtZLmY+t9Ue+jmqXOXYk4RBkmvM9Xmk1/VfChyYI2wPI++skI29lZMF2Nnc63qLXVxn1jke4U72sCW0QjQAAV3p+nR2VuqRrv3NCuKL26t4Wg09cy8uWPkK0JWyTdsr1LXAboWVl67Z/isPqig+nw+lWz2y7st9364qvQbPHEDROSGlgDknzoeLq4sNdkKkiFbsc3zqlfwZaDUpSHimCUEetIYzXFrEJbG8tR1a+G3zrLqUeWh1C3RpJWvT7O+RRC3ig0SSW+vpiZJXLpAO1KzjcunC4t72G6/hW7yg85PUAdqo/vK2sVNto0AZsYMhHWgWqaxdapI3PJ4cA6KKxWt68dw4LFVxgVN2MkW6vPcXEjelTMzr1UnYUv3EbSS5A9XHtGjS2V1eTu/K3rHPM9brfQow/NcMZGG+D0Fd9xRD9tyMnCNsF1q0cKzcr7t0A2pj4xuuWd8fYHarNLjjjuFEahQpxQbjGbmu5B25VFIpe3YWlF6PTvoUUycPXsrb89yR9yivJPpc0FtA4juYo05bS5fx4MdMHOQPgcj4Yr2L6FFxwcW+1cyH8qGf2gkjfguF2RTIl7GFbG4BDZ/IVug6jRml+1n5zzUqb1K4bZ7b/Z4GbDWv/NF+TV68A1eA/Q9xTbcPRahFdqeS4kQ8wHTAP717JpnFWlaiB4FynN5E1jyp+myseBvPuqZFcpKkgyjBh7jXQxUxiV8x5gGvpr7mitcA1ZlurOO4G+zedUwWTQ+R99EAK+4x0rRj+pnHuycsUWYXXJ6VyV36VuZQ3tCq2hxuNxW2GeMzPLG4mcIK6ji53wat5CasiXGTRyy8xbBFWyTN4ceF+ArDczeDAT3rZKMkA0E4hultLdpXOFQE7148ts3LSE/jDUmSEWcLHxZjg47VxpFnBpGmG6uMDC53oJopn13W5LyT+Sp2+Fa+OoL2508i0bFvEMtjvWiEScnejbd8SrYaZHdyQM5kb1VHZfOh66xbTcUCGYARXcACE1Sp9OgS3YZHoJIFBL7TZ5+HLDVbbJmtTysR1wKekBIZZEituNLaNVwGgIFDPQLfUdU1mwZ+SR2DIT2NXvLNPrOiXojZjJCQ2Kr4h1W30e4mFmivfzkc749kVyRz0deNDw5ZpbSyi4vTlvctK95LPeXrTTMXYL08q714udTgdz6zxgk1je6MImI6hcUvdobjNVjD6VmIygN15RvRux02CB+cjmfzO9L/AAyo/vRm/wBBppOVkJXbP1iaz5m1KrLYnas0nww6OinJGPICq7rAjdkZVfG7HtWa+mnVFW36sdz3obrcnoumMrMWll9UkmpQi3Q0pUg1p1xHJOojkDlThivTNA+KTzXcg7YXvWzhuJbaK3hGzt6x+Jrfd6Bdajev4aYj2y7bCrwpWTldqxx+jG99E4KQBuT/ADbg/hQ76bbr0ngePf8A/Mj/ACateiQwaJpYsWkEzCUyEnoCRSv9K+pNdcMpFsFF0hx8mrbHNHyopbMjg/bZ49Uqbe+pTUNY6cAWcV3bXvijJDpj7jR+XQyjB7ZyrDoQcGgf0d3AhhvAwOC6bj4GnhJon9lxUJdHjwF2et6/o7ACZpYx2ff8aa9H+kmF+WPUozE3TJ6ffQplD7EAgisV1pVvcD2QD51NxT6NdHrGnaxZX8Ye3mVgffRAHO4rwQWmo6TJ4lhO4AOeUHY0x6J9Ik9qyw6rGV7c3akeN/Aykj1kGvuaDaTxDY6lGrRTJkjzoupDDKnIpOdCdCvuK5roHausDPoA7ivkilQPLNfazXl3FbxlpZAoXzNWWVuLixPCu0WuBnLdK82+kTVg5ezibbHrYqcV/SJHAHt9P/iSdCQdhSBPqUl8hllYtK5yxpFH5GQzabKNC4VkuJcBnGFxVPCurpq2j39ncPzS8rEZ70StbdNR4SdJk5mRCQDSNoiLp1quowM3jRuY5k8x0zV4rQuhg0W5VdSto+Uevaun3Vfod6ItINlMBiYuqKe5yaF28yxSabqK7Ql3Qn404aXpsMdpE8kal1JZSR0yaL0BsGay9xpOiq1lHz3AUIpP1RXnU8ktxc8783ifW5vOvUOJp47fTzLICQpyAK87u7nnuTcR2xRTuff76MJ10FWrLtcci6tOYDPhCsKRpcSFJAQPId6v4in5biydRu0YriwVGkneRyOTsDU48HbVmiMJp18ksKABhjlJo74iyt6rDC9T5Gka5uDNcksxKj2KaeHYpZbBI4UZ2YkkAdanlx6T+RoT+DW0nNcNnsMbedcXGkXutXsMUER8KJQWdvZpn0vRILZBLfEPKTnk8qJPecpCRKFXyFJCNOzpTvSMOk8PW2mutxcSGe4Xueg+Fb7q5kYEA4HkKgk8T51RPEeudqYTpleVw1K30iyBuH1GN/SF/I02FOmN/jSp9Iy8vD6++4X8jTw/ZAZ5jj31KmKlbBB04AjjeC8535WDLj7jTW1rIDlMMMb4pA4Y1i10uOdboOfEYEci56Zo4vGGnofVNx/9P61GSdhsYGuHhlChiu3Q9Kvj1BgB4q7HuKXf8aaYdpFmce+MfvXE3FejvGFj9JQj/wDWP3pfLGsblnjlHqsDntWW7sbe5BDoM+eKUf8AFNhzA5nyO4TH61qi4zsVwHM5H+z+td5YLNrafeadL41hM64OdjtTBof0gXlg6w6mpK9OYUtf410k9Rcf8f8AWsl5xLoV0pDpcA+Yj/rQcL6hlI920jinTNTQeFOuT76OI6uMqQR7q/Ky65b2lyJLGWcAHyxTPYfSjcWkYUvI+3daR4n8B9HuOs6zbaZbs8rqMDzrxDjLjO61GZ0hdkhzgYPWgut8ayau5M7yBPsgUBl1GBz0bHwpljoFo3rLzDJ61qgfAHxoKt/ADvz4+FXx6rbr158fCucGFSR7Dwm4m0qWPqChpbv7UafYNqUUJeIlo50H51i4V470nS0KXgucEY9WMH9a12vHfDno17a3S3TRTOSo8EHY/OnSaQl0wl9HkVtf8PtFNGrpHMSobt5U2SYVcAADsBXmPCPGOi6Et3BIbloXkLRcsWTj370ak+knQmzgXf8AxD96LTA3Yb16YRafJIyK4XsaT21dSOSO3UxlQCCK71bjrRruzkhjFzlhtmP+tJ95rsZi5LQMGP1iMYrlC1sFsIcRSwyzW4R1HhLlgO2/SgD3bM78jEFjuPOspmJDFmJZjvRXh+TRYJhPqzTOVORGkeR9+aKiooLdm/h/hu91ch3Uw24O7t3+Fek2KwaTaLbWuPVGCx6mls8d6MsYjiS4VFGABEP3rM3G2lMelx/xj96nJSkFUNjXDO2QSa7AYsuATSrFxtoy+16T/wAY/et0HH3D6L63pef/ABD96Dgw2hugwqAttVFzOAdjmlab6QdEYYUXX/EP3rI3HOkHbFzj/wAf9aXxL+HWho8RmPqnOaXPpHQrw6md/wDMJ+RqQ8c6EhGRdf8AEP3oZxrxZpOs6GtpY+P4wmV8yR4GAD3z76aEWpcObEGpXWBUrVYpzUqVKACVKlSuOJUqVK4BKlSpXBJUqVK4BKlSpXHEqVKlccSpUqVwSVKlSuOJUqVKBxKlSpXHEqVKlFAJUqVK44lSpUonEqVKlBhJUqVKU4//2Q=="/>
          <p:cNvSpPr>
            <a:spLocks noChangeAspect="1" noChangeArrowheads="1"/>
          </p:cNvSpPr>
          <p:nvPr/>
        </p:nvSpPr>
        <p:spPr bwMode="auto">
          <a:xfrm>
            <a:off x="63500" y="-728663"/>
            <a:ext cx="1724025" cy="1495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data:image/jpg;base64,/9j/4AAQSkZJRgABAQAAAQABAAD/2wBDAAkGBwgHBgkIBwgKCgkLDRYPDQwMDRsUFRAWIB0iIiAdHx8kKDQsJCYxJx8fLT0tMTU3Ojo6Iys/RD84QzQ5Ojf/2wBDAQoKCg0MDRoPDxo3JR8lNzc3Nzc3Nzc3Nzc3Nzc3Nzc3Nzc3Nzc3Nzc3Nzc3Nzc3Nzc3Nzc3Nzc3Nzc3Nzc3Nzf/wAARCADRAPEDASIAAhEBAxEB/8QAHAAAAgMBAQEBAAAAAAAAAAAABQYAAwQCBwEI/8QAQxAAAgEDAgQCBggDBwMEAwAAAQIDAAQRBSEGEjFBE1EUIjJhcYEHQlKRobHB0SMz4QgVFiRicpMlNHNDU4KSRGOi/8QAGQEAAwEBAQAAAAAAAAAAAAAAAQIDBAAF/8QAIxEAAgIDAQABBQEBAAAAAAAAAAECEQMhMRJBBBMiMlFhM//aAAwDAQACEQMRAD8A8r4f0AaxbXExnaMQsq7JnOQffRVODIWB/wA+/wDxj96+/R9dLCLqKX+XIyg/caYLuKS0n2JKHcGtEIxcbaIyk06AFhwVBc3vo0moOmehEQP61mHCcK6w1hLeuo5eZHEftfLNHHuTbXUUoLDBx1qziXJeHUoPqEPt9k+0Pvz99d4jXDvUrF+/4SS158XjNyjPsD96+WPCcdzb+K12y79BHnb76OX1yJ4Y5AeqkH31ZpjAWwGdsVlytxk6Lw2tg+PgOB0kYajJle3hDf8AGvk/AUcaK637spGd4x+9M0FyY8OD6rDlYflVq3KAGM/y2yR7qj9yRRRQoNwOFUH0x8lSR/DHXy618j4JiM6rJfsIWG0gjzg+RGdqc4CxKLzBkHslt6z38ctjdMq4KlQwz7LqT0P70fuM5xQmLwigmkhkunV0PQRjf8a6PCNs2fD1BzjqDEAfzpkdh6Qj7ghgSG8jtWfU+a2u3AIGWxseho+2Dyhdm4UWOPxEu2ZR19Tp+Ncx8LxyLzLdtge16nT8aPQ3YacocKSPkasRvCJPLyMPs9DXe2cooBnhGLkDC9bpkjwx+9WRcGRvCzi9cEDOPDH70YL5ZuUEEjBGds1stJMxyAn6uBSvI0N5QHtuAYJLa3ll1GRDNK8ajwh2GfOrYPo7hnjd49Sc8u+PCHT76MzX5NvaW0ewjdmLd8nar9BuWEiKxPrIVO9K8k/6Hwhduvo+t4YY5V1KRg3tfwR6v40Rj+iu2Pgc2sSATJzZ8AbHy60ZkfxInDZ2/WiUl8wjt0B3Xofh2rlkkBxR59rvAUWlXrW66g8nKAS3hgfrQz/C8ecelt/9B+9P/GTCaKxvlG5QxyHyIO2fjnrSq0xHU/dW7GouKZlladAyPhWJjveMP/h/Wsl7oCW8kKLcMzSEfUxj8aYreY53J6UMv5+bUFbIIjUn8Kfyjk3ZRbcMRzQCX0phliAOQbgd+taP8Hx8uTesD/sH70Wszy28KDHqrvW1JMtnIplCIvpi6/B8EaF3v3AAyf4X9aGw6CkzPyzvyA4B5Blj5YzR3VLxrqcW0Jwo3c+QqyHEEYYDlAGIlx//AEffSuEQ+nQBn4eWKRYluS0n1sKMA/fVGqaJ6BZLcGZmJYLy8uP1pntYBzFyCxP+nb86xcXD/pi+QkUAcuB0NBxSVhUndCbUr7UqJWg/wxkRTsM7Mv6072E63tv6NORn6pNJvCac9vdf7l/I0XjdreUHmOx860Y3SISVs+6vbtAHhck49mtunsL/AEtrd9yoJGfI7H9D8q13aJq2nMVP8ZF++lvRbtrW8MbEqVOCKbjAtxLIwyWzwuSTEcVqsX5cKfZYV1qUAS5LpgrKvUVSBiJMdVHX51mzqmWxu0F4wTblhuO4rhScEdRmrNLlU4D+yw3+NaJYfDkDL7Od8VjZoiZoJSHZDs3Y+dMDtBfaRFI65YK0R92aCXNrkB4+oOcDuKoivHt1mhzs+4z2ah0ZoruXWS1U780eAfhWTWZhciG4QjnKgSDH1h3rqUeuSo9Rh0+NYXhYOyc2e4p0K0fEAlUYOJE6UVt2EkfJJtgZNDrWB0YELv8AhRNUZ15QuN8n30smNFFRjIBI6E1fCP4fKM771aluccz7L2r6sfL6xHXpS2PRS64lU/fWrSx66v0Cgms7gMT2OMVr0xCVYDqN/wB66hWiwkrGd8HmFcPPnlBzsWq265QxAOxwRWRgc8uKpFCSC13p99qHD0lxZxCVbbmeQZwwXAJI8+hpBdxk8h+Nej22vxaFoM7SnPOjKqA7uxBGK8sjbGRnYVowSbTRPLDy0b1lwh88Z+FDmfnupD7wv41cHBB++stseaXJ+s5P3VoJUMUc23UdO9c39/4EJRDl22AFYfG5Rnbas6O00viHfsnu99ML5N2nwA5Mm/1pG8z5VtCmWTJ6dgKpthiNVB2HX3mt0eF2Ub460wjO1XlAGMD4UH4uBGlDy8VfyNHIlJILHahXGgVdGUd/GX8jSyX4nR6I1SpUrKaRp4LXMF0fJl/I0cuYBIuQN6D8CTwql1DKwDOylcn3GmS5tyvroM/A1rgriZpP8gdp9ybScBjgE4Oe4rFxFbej3a3sHQ4JHmvn8q23S86nB3+Fco/j2xtpMc43jZj38vga7/A/6atHtp9bjSK0VWdRkljgKPeaqubaS0mlhmGHQ4Iqvg3WF0LVJLa4ysM4ABP1CD0P30ycTQCeUXkWCGADY8vOsmeb90+GrFjTha6BNPYcvuzRIMwHMpzjqPOhdr6pIrdCxOQag0Uiakf7OfhWe6t1kbPKQSN/Kr41OwrSsYfaptUWqwJLCY0KsMEbj31QkfjYK9utG71P4YVl5hn5iqbKy5ObI3NcnQPLsHQWzCbBXv16UWSDkAyN60eBhgcVaUyO1C7GSoxP2ziq5BkkjetUke2azvygEdKKOZhkIGc1v0cc0wIJz+lYZF5zgUd0C09YEj50z4IXXWitKeaJiDihctq8d6kUg5efrnsO9PRQRhT0zSzxegiltpEPK0uUz5Z2/Wujt0LJJKzzzWrw3l9IQ5MKErEOwXtQ9V2NfHyux2PceVfUlA2Pet6VKjI3bs+zepAzjyqi125R5L+tWXr80CIu+TX23AHO5A64Wm+TjuX1vUPTq37VZF6pHvqtSG6H5+ddoQO/4U6QlhK1fsKJxdjtQa3YjG/3CiUPM4xvg1yYrNPjrGNt3z8aBcVrPJponkOE8UAA9T1o4BHD13PkO1BuL53l0xcjC+KMDHuNCfDo9E6pUx76lZS+xl4T0xdQtrorJyTxuvIc+40Zjv7rTn9H1FCV7SCgvCQm8O4eEkEMvT500i8W5j8C/iyDsHA3Fasf6kJd2VSpHcoJICrD3HNDJ1eNiWyD2FabjTprI+NYvzxHsvb5Vme8WZSsoKuNunWmOX+GXUEF5CZcgTLjn889m/f5VbpGuXEMZgdy8RBVom3wfMeVUSBonyFGOm/f3Vlni5WFxb74HrjzpZxUh4yp6G6zTnmAG+VzRDwCpO1BOHrtPSxbk7qdvgaaZ1wOYDNefKNM1wdozIhUCr4yB161VHK2cMmDXTzxocsuM+dTbLrhc6qxXONqtRABsM1nWWFx16VfFNGDhWFIMdYxuBXwrkdKs5wwyK5d8KTijQLMdwrAHGSaxNC59s8tabi9ILFRkr1FCLrVZZrJp7dUl5T6yhtwPPFNGMnwWUktm9FjQ7ZJolaTOMcoI+FJNvquoSyhYHgj33ITmOKY9Jj1Cfe4nJXO2NqZwroin64Nj3ZmMa5wV64pb+kK7MVrZ4OZGk5h7gpB/amTTrDAByTSl9JNtNPq9tbwoSIoMk+9j/QU2JXMXK/MBK1aIQajcoPZ8RivwJyPwIobLJykCmPWNNIit7m6uI4ee3VSDuxZfVP4AH50DFr4mWjVio6Ej2q2/Bks5tYppiHWKSQL5CoXMY8M5B75G9MGnamkFuEjiUgDy60LvSt5dPIFC4GDjzpq/guyuMEqoq5EycVWkTL0IPzq+OJz23FUAa7dVyMmiUJTA9Yg99qw20RO7be+tyxFRnpiuEZoBjB2Az5mg3F5B0lcf+6v5GiwUgbZ+JoLxbzf3WCcfzV/I0s1+LDHon1KlSshpGbg+RkiuQOhZfyNMTS83VM0ucIY8G5yCfWX9aYwyLsd/wA61Y3+Jnl0uguvCOCp5e4Iqu7trW8GVTlbzUYrqMI3x++uyikgYOPeelU6IAbnTJ4c8pBjHQZGawHnhzsR55pxjtGk2wCD50M1zSpIYzIoLEb4rqoZSKtM0e9lvY9Qt0QRDHMrPylhjfHvp0hfxI8N1G1IMmuSwwiKJ+QhA3XpkA0w8K6i95YK0hPOpKknv5GseaKcbXTThbUqYYuJpYVIjjRj2yKBSXWoXLussqWyn2W8IHH4Uxkh81Q6xkkSIPurMpV01yhaEeaPVjKY/GmdvtKcKffmi2nx3Nuc3EvMvJsM5OR3otcBAuIgPlWb0duUknOfwrpSsVQr5Nmn3RkUButapmbkzQ60i5G67Z2orIuUwe4pG9jpC+ZXWeTbIPUedWpFbyHeFV+ArULUGU7da7eyx6w/Cm9ASolrZWiEERjNFrflBXAwKHQQldyT863wq5xgE/DelcrHSQwaXKObl86TuLLHVNS4hu3initrUcqIxxkgKP1zTRYJKGB5cfEgGkrWZb1794WgnSSZyQHUjbPbzrT9KlbbMf1TdJIqTRrV7FY0LajPbXGCzHZOcZ393qfjWbULMxSBQMkEAlRsD7qcNJsH03hfUTPC0HOYxE7pgyuTvjvsPd76B6iyR2TzjHLEM9N3Y7Afea2Y5KVmOVpoWX061kl/9WMu5DBHwCfh8ayXEKRqiIvKhXmX50ekg8HS3uXJZ0mQZ+DesfvJoRdyB44cEZRSh+TEU1JBTsxABT1NWxe1sTXVvaz3cwgtonkkY7KgyadtL+jPWZ4UllkhgLfUbJIqU8sY9Y6i3wV7eTl7dR1Fa1uDy/vTxB9FkqqDdaki468kf9a+XvBehWShZdXdZew23+VTf1WNPoVik/gSvHz5E+40G4rZm0xdsL4o7e40z3FlZJaTSWVxJK0TDLMmAw91KfFDMdOGW28QbffVXkU4WhfLjKmK2Klc5qVmL2MvCefCuMfaX9aYFUtsaXuFDiO46e0v5GmASMDsa0w4Ql01wKo22ragVcdBQyOY9e9aY5c9OtVTJtBeBh0AI+damgjnTEoXHfAoRFPjf9a3Q3QAyTimE2A9T0WzD+IYkkkdjhuuAOgPv2rjQsJK4U4xsV94oxJe6XcCGHVJLwXUBIt/AQMrxlsnmHmuT8qx22lWtzqkstrdXHojNyoFXlkbbJ5ttt/yrM3acWtmiOn6CsbAnrv5CvkjKP5jY+NaoLS3gjMcUW3mzFs/eatSL7KoPggrE8Z6EcjBfiW2wDk+5VJqmW4to1OWYf7kIpljjkx7ZHwqueIk8pZjntmlUAyk6FeCcSTqFIKnpij/ACK0K7jIHnQUSXceovbwRRxwqMsngJkEk9DjJ23+dG1jPKOVpubG3K5X8sUslsfFbVg+8W5jRXhtZXZnCKCOUEn3nttnNWwW1xIv+auyGP1LdNh/8jufurM8C2l0LuS8jWdAR4cuWJQ9SD9oeXejVthwHQgq24Oeop4q0Sbd7KY7G3TB8J5CO7ux/LFa0i9UBYo1H+wfrWpIyR1FXJFnAB3p1EDaRzbW5dSqqjOQcBgAM0G1Ke80GEXCAW92hwuVBBzsduh65+VFtSvYdLt0mmmjUc4BHMObp2FZrvT2420gizvgl3bEvDaMByspHduufwH41aPlKmZslt2hTuNZv9TdG1C8luCmeUORhc+4ADNDtUvjPdRWseTHbjxXH2n+qPvNZZJGsvFEqkPGSrLjfmG2MfGj/BvBWq6ny3V2hgjkbxCXHrHy29wzV3KGONcRBRcnZlvImfRprWBGkcRYVQMksN/zrdwz9HGpanI0+p5tbZ25gn1yOvyr1PRuGtP0mIMEUuOrv1rHxFxrpmiqY1cSz42jTc1jzfVOWoFoYa6btF4b0vQbcC2hRMDeRtyfiax69xvpGjqyeMJZgNo49zXmes8Wa3rrlFlNvAfqRnc/E0OstDkuDzcrOW3LHzrLTe5MvpBHX/pD1XUWKWjeiwny3Y/OlIXtx6Uty0rNKDnmY5zTrDwvASrXA5mA6DpS5xBow06dFjJbnBJGOlHS4G7Ll1SS50+4Vo40yy5KLjNLvEZzpw2/9QfrRK15lsp/eyihOvn/AKeB/rHf41uw6xmbJ+4uYHvqVzUoBGPhdiIrgebL+tHAR5ZNAeGSvhzgnHrD9aN8u2evwq0eEn07DZb3VakhFZQ2KnPinsFBET43yajXhRlB2P5VNH0rUtZm8LTrZ5iOrdFX4k7CnfR/o0tVmSbXtQRyOlvC/KCfex6/Km9C0jz+2M15rkawRSSusRPLGpY7/CvQ+DdE1jTL2W+u9NAheP1Y5WCvnuVB7488V6Bp1pp+lwLFp1vBBHjH8MAE/E9T86yX19HJcLFG/iP3Cn2fjQts5iPePDFeyRYeIcx5VlQocfOvoYDoQaaL6VWRkkVXUjBVhkUk6zpsFpG93EAkK7sn2R7vdUMkGto048l6YTWZAp5nUfE4oXea3aRSeFFPFJOdgpcBR8TWE+G0OIwpDdxQ+TSo3PMqqGHY96z3s1JW6bCgt/rySc8jtzs/TJ/bsPhXFzfTROkSysAR270OjhvLYckLui/Y6j7jWhUumbnlgDsOjdKTyzRGFLp9ePxZAzAk+ZrTAPRV50maBc9OxPwP6V8SCb2pZQgA9he/zrh5Yo/WlIPL3J6UUqIyUQolxdcoIuMg9+QVbBK80vI08khz6w5sAfdQAXlxet4dsCkXdsYJ/amXRNOZVGBk0sp/wVJGzVrWC70hoHiQDyC0sfR9aavZ8XQNbJI1krMszHoFIP374r0mz0QzqPH2TuKMJDaadDhVVAPKpxyOOxZ+XoovND0u+u0vLjT7czqciUoOb+tV6rrWn6LbF55UQDtSvxjx5DpUTRwkNM2yoDvXmEk9/r15493IzlvZTsK5uWR3IRRUdIZuJePr7VXaDTA0MGcc/wBY/tQGw0ue6k53BdifWLUZ0zQ44lDTDf7NHoYlQBUUACuObBtlo0MAVpMOw6DG1FokCgKoAHur5PJFbxmSaRUUdSxoZd64I4oJLSPxIppOQSE7Cik2KGl5O5Hzpd4qj/i7f+35UOPpOsiS/wDSZFSG5WOONDgEZ3JorxNnxFG/8rzoSVDRWxMkjMdm5A2Ligmvf9gM/bFMV1tZnbbnFL3EGPQNh9cdB8e9bcG8RHL+4tVK+5+NSuODvDmPDn5lyMj9aMBcZKOceWaD8OHEc+fMfrTxwZw5/f2o8tw7xWUZ/iSL9ZuyA+Z/AVaHCcugjTrC91W5W2sbaS4mPaMZx8T0A+Neh8O/RvHCfSNekWVlwfRYm9Ue52/QU+aLYWdpavFaW0dtbrsqRbFvie9XzALAEjUKC2cDYUy6JZnRIbG3WKGJY41G0ca8qj5Cs8k6TerJEuO3MM1smBYYPlWG4hwMjO1MApnNrGB4trEcdPVxWWHUfFkEFvEipv7Ixg1zq3rWYbm74JofoiESb5yO9DdhS0EroEo3mKC3HLKrwTglXBU+8UyXEYznG3f4UH1KzyOZevXp1rpI5HmU8dxpt1Jbh2Voz6pH1l7GtNpqoZ1W6AQ93A2P7Ue1zThfRKUIW5i9knuPI0qXVvJCeW4iaNv9Q/WsU4tM2wmpLY2QSJIgKShgffX2aWIL7QPzpKSSaA5ikZPcDVVxdXb9Z3/Kp0WUklQw3+pwwqeZ8YoJ6a97MCwxGOi/vWO2sLu8fMME85z1RC35U28NcD6rqFyqT2sttCD6zyLj7qLVIX0jdw3HLeSrFawlj3ONhXqmkaQlrGGlwz9660XRbPRbVYbWMDA9Zj1NUavrKQZhhPNIR91Z5SA5N8NmoanBZJjOW7AV5nxrxobYNDE4kuW6KDsvxrJxdxObXnt7Z/FvH2Zs+zSvomiz6jcGe4ySTlmbvRhG9sRujHp+n3erXhuLlmd2OSzdhT3pmnxWcICAFu5q22sY7aMRxIAAPvq8SRKwjMihz0XO9UYl2dIAvU1ktNatLm9mtIGLSRIWY42oPql/LDxRYW4kIiPtL2OaDxTGy4ru26LIHUVyhYxZFezapba0125k8JcRg9FGa3Wsfi8NaOg7zAUJ0lDFBriEH+TmjWknPD2ik9BOKZ6OM3BF6LbVLzSLodZCyA+YNG+KMekDp/L70D4psja69YatZezNKASPPNGuJCWlBOf5XTFSnvY0eiveMvoLZ3/iClzXyPQBj7Y/WmK8/wCwfffnGBS3rxzYLufbH61s+n/4kMv7i7k1KlSicM3BOnz6peiytiBJLIqgkbL1yT7gK/R9podno+jW9paryLEwPP0LN3J95ryb6A7JJrrULkj14yiKfLIOfyr2bXGzaMAN1w33Grw+CUzu3PIvL2B8q7kAbfyrJHMGgWXsR2ofqWoMHEaggYznNPVCBGSRScc4zVaetzIaBQTPJPsSBmi9s58QHm67GimcD9WjK2TjyasOiDLGt2vEi35skBidvOsmhqQQPOg+hXAzcDYEVldQU9YHl8/s/wBK2zrlRtWRWIFFgBV3Yqw5gPeCKE3NoWjaKaFZY/IimWSMZLRsUJ6gdD8qzSeMM80KSe9GwfuP70jQylQlzcOW0p/hJLF7lOR+NEtJ4Zs4sNLAJX+1Jvj5dKOl1UZaCUHy5c/ka3aVGL2YLHHIFHtFkIH41JxitsdTk9GrSNODAKihIx2UYFMSLHbpypgAVwoS3QImKEazqJiQxRe234Vhy5vb0XhCunGtaxyZgtj6x6nyrzjifiRbTNpZv4l2/tP9mrOLdc/u6BoIDzXUn4Ut8P6LLeSmacli27M3WkhH5YzZNH0eS+n8ackgnLlu9PNnbJBEqRqAoFS2tUhRUQYUUO1HiKCyuooUjaQM4VnHRTVSb2bLm6jJntreQC4SMt8KQ5DL6JBqzSObhboo5zsRnpRy3lzxndL2khx+FCnj5uFrtR1S82++mWgpHXETk6/aXQOwZAfnXGtWxe5SePr6XyE/GvmtRXDwyTer4UTx5884otpsSahFKAQzpcpIFHXGBmu4hjBAnLdcQRgdIenyrTw9PHeaRp1pbtzzxOzuo+rgGidtp40/Ub3Ur6aOOG4BBibcke+gt5xTp+kK8eh2SBmO8hGAf3pbvSODthYXd3HZx6lEsMds5YAtkyHtXXE2BN2/l9zSfw/rN/qnElo17OzLz7IDgD5U3cVZ8YgZH8OpzTTGg9inqR/yB3OfEH5Ut602bED/AFivS9H4bOvcH6uIxm5gkEkBz1YLuvzH44ry/Vv+y3O/OK24FWJEMv8A0A1SpmpQCe0f2ex/l9Xc9BLF+TV69dIJM7cwIxXk39ngZsNa/wDNF+TV69y1N/UuEqo77SkrBNiMxS27AgoSN/Kh+px45T3G2cUyCNQxOBk9TWW90+O5QgHlPuq0fq4S7oR4ZLguWoIfO2/etkZ5Ntyx7Darv7onizykMB0xVPgTelRq6sFzvmtEJxlxkpRa6ca2uYkU9AKq0qPlIPlWzVY8qK5sY8AYz17U1bAbpRlelZCm52rdIu21VFa44xNGQaraPFbxHXww+6gzjHHbGWQKq7mmK3hSztwqjB86q063Ea+Iw3PSu5JPEc/ZFef9Tlv8UasUPkovJxFEXY+segpO4g1RNPtZLmY+t9Ue+jmqXOXYk4RBkmvM9Xmk1/VfChyYI2wPI++skI29lZMF2Nnc63qLXVxn1jke4U72sCW0QjQAAV3p+nR2VuqRrv3NCuKL26t4Wg09cy8uWPkK0JWyTdsr1LXAboWVl67Z/isPqig+nw+lWz2y7st9364qvQbPHEDROSGlgDknzoeLq4sNdkKkiFbsc3zqlfwZaDUpSHimCUEetIYzXFrEJbG8tR1a+G3zrLqUeWh1C3RpJWvT7O+RRC3ig0SSW+vpiZJXLpAO1KzjcunC4t72G6/hW7yg85PUAdqo/vK2sVNto0AZsYMhHWgWqaxdapI3PJ4cA6KKxWt68dw4LFVxgVN2MkW6vPcXEjelTMzr1UnYUv3EbSS5A9XHtGjS2V1eTu/K3rHPM9brfQow/NcMZGG+D0Fd9xRD9tyMnCNsF1q0cKzcr7t0A2pj4xuuWd8fYHarNLjjjuFEahQpxQbjGbmu5B25VFIpe3YWlF6PTvoUUycPXsrb89yR9yivJPpc0FtA4juYo05bS5fx4MdMHOQPgcj4Yr2L6FFxwcW+1cyH8qGf2gkjfguF2RTIl7GFbG4BDZ/IVug6jRml+1n5zzUqb1K4bZ7b/Z4GbDWv/NF+TV68A1eA/Q9xTbcPRahFdqeS4kQ8wHTAP717JpnFWlaiB4FynN5E1jyp+myseBvPuqZFcpKkgyjBh7jXQxUxiV8x5gGvpr7mitcA1ZlurOO4G+zedUwWTQ+R99EAK+4x0rRj+pnHuycsUWYXXJ6VyV36VuZQ3tCq2hxuNxW2GeMzPLG4mcIK6ji53wat5CasiXGTRyy8xbBFWyTN4ceF+ArDczeDAT3rZKMkA0E4hultLdpXOFQE7148ts3LSE/jDUmSEWcLHxZjg47VxpFnBpGmG6uMDC53oJopn13W5LyT+Sp2+Fa+OoL2508i0bFvEMtjvWiEScnejbd8SrYaZHdyQM5kb1VHZfOh66xbTcUCGYARXcACE1Sp9OgS3YZHoJIFBL7TZ5+HLDVbbJmtTysR1wKekBIZZEituNLaNVwGgIFDPQLfUdU1mwZ+SR2DIT2NXvLNPrOiXojZjJCQ2Kr4h1W30e4mFmivfzkc749kVyRz0deNDw5ZpbSyi4vTlvctK95LPeXrTTMXYL08q714udTgdz6zxgk1je6MImI6hcUvdobjNVjD6VmIygN15RvRux02CB+cjmfzO9L/AAyo/vRm/wBBppOVkJXbP1iaz5m1KrLYnas0nww6OinJGPICq7rAjdkZVfG7HtWa+mnVFW36sdz3obrcnoumMrMWll9UkmpQi3Q0pUg1p1xHJOojkDlThivTNA+KTzXcg7YXvWzhuJbaK3hGzt6x+Jrfd6Bdajev4aYj2y7bCrwpWTldqxx+jG99E4KQBuT/ADbg/hQ76bbr0ngePf8A/Mj/ACateiQwaJpYsWkEzCUyEnoCRSv9K+pNdcMpFsFF0hx8mrbHNHyopbMjg/bZ49Uqbe+pTUNY6cAWcV3bXvijJDpj7jR+XQyjB7ZyrDoQcGgf0d3AhhvAwOC6bj4GnhJon9lxUJdHjwF2et6/o7ACZpYx2ff8aa9H+kmF+WPUozE3TJ6ffQplD7EAgisV1pVvcD2QD51NxT6NdHrGnaxZX8Ye3mVgffRAHO4rwQWmo6TJ4lhO4AOeUHY0x6J9Ik9qyw6rGV7c3akeN/Aykj1kGvuaDaTxDY6lGrRTJkjzoupDDKnIpOdCdCvuK5roHausDPoA7ivkilQPLNfazXl3FbxlpZAoXzNWWVuLixPCu0WuBnLdK82+kTVg5ezibbHrYqcV/SJHAHt9P/iSdCQdhSBPqUl8hllYtK5yxpFH5GQzabKNC4VkuJcBnGFxVPCurpq2j39ncPzS8rEZ70StbdNR4SdJk5mRCQDSNoiLp1quowM3jRuY5k8x0zV4rQuhg0W5VdSto+Uevaun3Vfod6ItINlMBiYuqKe5yaF28yxSabqK7Ql3Qn404aXpsMdpE8kal1JZSR0yaL0BsGay9xpOiq1lHz3AUIpP1RXnU8ktxc8783ifW5vOvUOJp47fTzLICQpyAK87u7nnuTcR2xRTuff76MJ10FWrLtcci6tOYDPhCsKRpcSFJAQPId6v4in5biydRu0YriwVGkneRyOTsDU48HbVmiMJp18ksKABhjlJo74iyt6rDC9T5Gka5uDNcksxKj2KaeHYpZbBI4UZ2YkkAdanlx6T+RoT+DW0nNcNnsMbedcXGkXutXsMUER8KJQWdvZpn0vRILZBLfEPKTnk8qJPecpCRKFXyFJCNOzpTvSMOk8PW2mutxcSGe4Xueg+Fb7q5kYEA4HkKgk8T51RPEeudqYTpleVw1K30iyBuH1GN/SF/I02FOmN/jSp9Iy8vD6++4X8jTw/ZAZ5jj31KmKlbBB04AjjeC8535WDLj7jTW1rIDlMMMb4pA4Y1i10uOdboOfEYEci56Zo4vGGnofVNx/9P61GSdhsYGuHhlChiu3Q9Kvj1BgB4q7HuKXf8aaYdpFmce+MfvXE3FejvGFj9JQj/wDWP3pfLGsblnjlHqsDntWW7sbe5BDoM+eKUf8AFNhzA5nyO4TH61qi4zsVwHM5H+z+td5YLNrafeadL41hM64OdjtTBof0gXlg6w6mpK9OYUtf410k9Rcf8f8AWsl5xLoV0pDpcA+Yj/rQcL6hlI920jinTNTQeFOuT76OI6uMqQR7q/Ky65b2lyJLGWcAHyxTPYfSjcWkYUvI+3daR4n8B9HuOs6zbaZbs8rqMDzrxDjLjO61GZ0hdkhzgYPWgut8ayau5M7yBPsgUBl1GBz0bHwpljoFo3rLzDJ61qgfAHxoKt/ADvz4+FXx6rbr158fCucGFSR7Dwm4m0qWPqChpbv7UafYNqUUJeIlo50H51i4V470nS0KXgucEY9WMH9a12vHfDno17a3S3TRTOSo8EHY/OnSaQl0wl9HkVtf8PtFNGrpHMSobt5U2SYVcAADsBXmPCPGOi6Et3BIbloXkLRcsWTj370ak+knQmzgXf8AxD96LTA3Yb16YRafJIyK4XsaT21dSOSO3UxlQCCK71bjrRruzkhjFzlhtmP+tJ95rsZi5LQMGP1iMYrlC1sFsIcRSwyzW4R1HhLlgO2/SgD3bM78jEFjuPOspmJDFmJZjvRXh+TRYJhPqzTOVORGkeR9+aKiooLdm/h/hu91ch3Uw24O7t3+Fek2KwaTaLbWuPVGCx6mls8d6MsYjiS4VFGABEP3rM3G2lMelx/xj96nJSkFUNjXDO2QSa7AYsuATSrFxtoy+16T/wAY/et0HH3D6L63pef/ABD96Dgw2hugwqAttVFzOAdjmlab6QdEYYUXX/EP3rI3HOkHbFzj/wAf9aXxL+HWho8RmPqnOaXPpHQrw6md/wDMJ+RqQ8c6EhGRdf8AEP3oZxrxZpOs6GtpY+P4wmV8yR4GAD3z76aEWpcObEGpXWBUrVYpzUqVKACVKlSuOJUqVK4BKlSpXBJUqVK4BKlSpXHEqVKlccSpUqVwSVKlSuOJUqVKBxKlSpXHEqVKlFAJUqVK44lSpUonEqVKlBhJUqVKU4//2Q=="/>
          <p:cNvSpPr>
            <a:spLocks noChangeAspect="1" noChangeArrowheads="1"/>
          </p:cNvSpPr>
          <p:nvPr/>
        </p:nvSpPr>
        <p:spPr bwMode="auto">
          <a:xfrm>
            <a:off x="63500" y="-728663"/>
            <a:ext cx="1724025" cy="1495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365104"/>
            <a:ext cx="1527286" cy="2244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Принципы работы с одаренными детьми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132856"/>
            <a:ext cx="8820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принцип максимального разнообразия предоставленных возможностей для развития личности;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принцип возрастания роли внеурочной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принцип индивидуализации и дифференциации обучения;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принцип создания условий для совместной работы учащихся при минимальном участии учителя;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принцип свободы выбора учащимся дополнительных образовательных услуг, помощи, наставничества.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Формы работы с одаренными учащимися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85731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объединения дополнительного образования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групповые занятия по параллелям классов с сильными учащимися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факультативы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заочные, </a:t>
            </a:r>
            <a:r>
              <a:rPr lang="ru-RU" sz="2400" dirty="0" err="1" smtClean="0"/>
              <a:t>очно-заочные</a:t>
            </a:r>
            <a:r>
              <a:rPr lang="ru-RU" sz="2400" dirty="0" smtClean="0"/>
              <a:t>, дистанционные школы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конкурсы и конференции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участие в олимпиадах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спецкурсы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занятия в классах с углубленным изучением отдельных предметов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Работа с одаренными детьми на уроках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212976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дифференцированный подход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проблемное обучение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проектная деятельность</a:t>
            </a:r>
            <a:endParaRPr lang="ru-RU" sz="2400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491880" y="3068960"/>
            <a:ext cx="144016" cy="2088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23928" y="2060848"/>
            <a:ext cx="47525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происходит активизация обучения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обучение приобретает творческий, исследовательский характер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роисходит  передача учащимся инициативы в организации своей познавательной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происходит дальнейшее развитие коммуникативных навыков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00B0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</TotalTime>
  <Words>1031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Развитие творческих способностей. Работа с одаренными детьми на уроках информатики</vt:lpstr>
      <vt:lpstr>Слайд 2</vt:lpstr>
      <vt:lpstr>Приемы создания творческой обстановки в классе: </vt:lpstr>
      <vt:lpstr>Слайд 4</vt:lpstr>
      <vt:lpstr>Одаренность - 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  </vt:lpstr>
      <vt:lpstr>Цели работы с одаренными детьми</vt:lpstr>
      <vt:lpstr>Принципы работы с одаренными детьми</vt:lpstr>
      <vt:lpstr>Формы работы с одаренными учащимися </vt:lpstr>
      <vt:lpstr>Работа с одаренными детьми на уроках</vt:lpstr>
      <vt:lpstr>Дифференцированный подход</vt:lpstr>
      <vt:lpstr>Проблемное обучение</vt:lpstr>
      <vt:lpstr>Проектная деятельность</vt:lpstr>
      <vt:lpstr>Интеллектуальный тип одаренности </vt:lpstr>
      <vt:lpstr>Академический тип одаренности</vt:lpstr>
      <vt:lpstr>Художественный тип одаренности </vt:lpstr>
      <vt:lpstr>Креативность </vt:lpstr>
      <vt:lpstr>Лидерская, или социальная одаренность </vt:lpstr>
      <vt:lpstr>Психомоторная или спортивная одаренность </vt:lpstr>
    </vt:vector>
  </TitlesOfParts>
  <Company>school17dzr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способностей. Работа с одаренными детьми на уроках информатики</dc:title>
  <dc:creator>mou</dc:creator>
  <cp:lastModifiedBy>User</cp:lastModifiedBy>
  <cp:revision>41</cp:revision>
  <dcterms:created xsi:type="dcterms:W3CDTF">2011-10-17T07:07:41Z</dcterms:created>
  <dcterms:modified xsi:type="dcterms:W3CDTF">2017-02-14T15:21:19Z</dcterms:modified>
</cp:coreProperties>
</file>