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6373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  <a:latin typeface="Monotype Corsiva" pitchFamily="66" charset="0"/>
              </a:rPr>
              <a:t>Школьный </a:t>
            </a:r>
            <a:r>
              <a:rPr lang="ru-RU" sz="5400" b="1" dirty="0" err="1" smtClean="0">
                <a:solidFill>
                  <a:srgbClr val="FFC000"/>
                </a:solidFill>
                <a:latin typeface="Monotype Corsiva" pitchFamily="66" charset="0"/>
              </a:rPr>
              <a:t>буллинг</a:t>
            </a:r>
            <a:r>
              <a:rPr lang="ru-RU" sz="5400" b="1" dirty="0" smtClean="0">
                <a:solidFill>
                  <a:srgbClr val="FFC000"/>
                </a:solidFill>
                <a:latin typeface="Monotype Corsiva" pitchFamily="66" charset="0"/>
              </a:rPr>
              <a:t> – что </a:t>
            </a:r>
            <a:r>
              <a:rPr lang="ru-RU" sz="5400" b="1" dirty="0" smtClean="0">
                <a:solidFill>
                  <a:srgbClr val="FFC000"/>
                </a:solidFill>
                <a:latin typeface="Monotype Corsiva" pitchFamily="66" charset="0"/>
              </a:rPr>
              <a:t>это? </a:t>
            </a:r>
            <a:endParaRPr lang="ru-RU" sz="5400" b="1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886200"/>
            <a:ext cx="4104456" cy="175260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</a:rPr>
              <a:t>Сартыыл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С.С., начальник отдела коррекции и реабилитации детей, оказавшихся в ТЖС, педагог-психолог 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Monotype Corsiva" pitchFamily="66" charset="0"/>
              </a:rPr>
              <a:t>Три главных фактора, помогающих  найти детей группы риска по </a:t>
            </a:r>
            <a:r>
              <a:rPr lang="ru-RU" sz="3200" dirty="0" err="1" smtClean="0">
                <a:latin typeface="Monotype Corsiva" pitchFamily="66" charset="0"/>
              </a:rPr>
              <a:t>буллингу</a:t>
            </a:r>
            <a:r>
              <a:rPr lang="ru-RU" sz="3200" dirty="0" smtClean="0">
                <a:latin typeface="Monotype Corsiva" pitchFamily="66" charset="0"/>
              </a:rPr>
              <a:t>: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1. «Провоцирующие особенности жертвы» - все чем отличается</a:t>
            </a:r>
          </a:p>
          <a:p>
            <a:pPr algn="just">
              <a:buNone/>
            </a:pPr>
            <a:r>
              <a:rPr lang="ru-RU" sz="2800" dirty="0" smtClean="0">
                <a:latin typeface="Monotype Corsiva" pitchFamily="66" charset="0"/>
              </a:rPr>
              <a:t>2. «Множественный стресс» - и дети изгои, и жертвы имеют множество проблем: от социального неблагополучия и конфликтов в семье, до плохого здоровья, затруднений коммуникации со сверстниками</a:t>
            </a:r>
          </a:p>
          <a:p>
            <a:pPr algn="just">
              <a:buNone/>
            </a:pPr>
            <a:r>
              <a:rPr lang="ru-RU" sz="2800" dirty="0" smtClean="0">
                <a:latin typeface="Monotype Corsiva" pitchFamily="66" charset="0"/>
              </a:rPr>
              <a:t>3. «Стигматизация» национальные и физические особенности ребенка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smtClean="0">
                <a:latin typeface="Monotype Corsiva" pitchFamily="66" charset="0"/>
              </a:rPr>
              <a:t>Особенности </a:t>
            </a:r>
            <a:r>
              <a:rPr lang="ru-RU" sz="3600" b="1" smtClean="0">
                <a:latin typeface="Monotype Corsiva" pitchFamily="66" charset="0"/>
              </a:rPr>
              <a:t> поведения </a:t>
            </a:r>
            <a:r>
              <a:rPr lang="ru-RU" sz="3600" b="1" smtClean="0">
                <a:latin typeface="Monotype Corsiva" pitchFamily="66" charset="0"/>
              </a:rPr>
              <a:t>жертв </a:t>
            </a:r>
            <a:r>
              <a:rPr lang="ru-RU" sz="3600" b="1" smtClean="0">
                <a:latin typeface="Monotype Corsiva" pitchFamily="66" charset="0"/>
              </a:rPr>
              <a:t> </a:t>
            </a:r>
            <a:r>
              <a:rPr lang="ru-RU" sz="3600" b="1" dirty="0" err="1" smtClean="0">
                <a:latin typeface="Monotype Corsiva" pitchFamily="66" charset="0"/>
              </a:rPr>
              <a:t>буллинга</a:t>
            </a:r>
            <a:r>
              <a:rPr lang="ru-RU" sz="3600" b="1" dirty="0" smtClean="0">
                <a:latin typeface="Monotype Corsiva" pitchFamily="66" charset="0"/>
              </a:rPr>
              <a:t>  </a:t>
            </a:r>
            <a:r>
              <a:rPr lang="ru-RU" sz="3600" b="1" dirty="0" smtClean="0">
                <a:latin typeface="Monotype Corsiva" pitchFamily="66" charset="0"/>
              </a:rPr>
              <a:t>дома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Ребенок неохотно идет в школу и очень рад любой возможности не ходить туда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Возвращается из  школы подавленным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Часто плачет без очевидных причин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Никогда не вспоминает никого из одноклассников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Одинок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Очень мало говорит о своей школьной жизни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Его никто не приглашает в гости, на дни рождения, и он никого не хочет позвать к себе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Каковы последствия </a:t>
            </a:r>
            <a:r>
              <a:rPr lang="ru-RU" sz="4000" b="1" dirty="0" err="1" smtClean="0">
                <a:latin typeface="Monotype Corsiva" pitchFamily="66" charset="0"/>
              </a:rPr>
              <a:t>буллинга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>
                <a:latin typeface="Monotype Corsiva" pitchFamily="66" charset="0"/>
              </a:rPr>
              <a:t>Иногда последствие террора продолжаются у жертвы всю жизнь. И возможного даже развитие серьезного посттравматического стрессового расстройства (ПТСР), которые включают 5 фаз развития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Фазы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 marL="514350" indent="-514350" algn="just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Фаза отчаяния – повышенный уровень  тревожности, когда ребенок еще плохо осознает происходящее с ним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Фаза отрицания – попытка вытеснить из памяти  происходящее с ним. Могут появиться соматические расстройства, бесчувственность и бессонница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Фаза навязчивости  или депрессия – смирение происшедшим насилием на фоне эмоциональной лабильности, нарушения сна  и плохого настроения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Фаза прорабатывания того, что произошла с осознанием  причины происшедшего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Фаза завершения – проявляется надежда на будущее</a:t>
            </a:r>
          </a:p>
          <a:p>
            <a:pPr marL="514350" indent="-514350" algn="just">
              <a:buAutoNum type="arabicPeriod"/>
            </a:pP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 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err="1" smtClean="0">
                <a:latin typeface="Monotype Corsiva" pitchFamily="66" charset="0"/>
              </a:rPr>
              <a:t>Буллинг</a:t>
            </a:r>
            <a:r>
              <a:rPr lang="ru-RU" sz="2800" b="1" dirty="0" smtClean="0"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(от английского )  - хулиган, драчун, задира, грубиян, определяется как притеснение, дискриминация, травля.</a:t>
            </a:r>
          </a:p>
          <a:p>
            <a:pPr algn="just">
              <a:buNone/>
            </a:pPr>
            <a:r>
              <a:rPr lang="ru-RU" sz="2800" b="1" dirty="0" err="1" smtClean="0">
                <a:latin typeface="Monotype Corsiva" pitchFamily="66" charset="0"/>
              </a:rPr>
              <a:t>Буллинг</a:t>
            </a:r>
            <a:r>
              <a:rPr lang="ru-RU" sz="2800" dirty="0" smtClean="0">
                <a:latin typeface="Monotype Corsiva" pitchFamily="66" charset="0"/>
              </a:rPr>
              <a:t> как длительный  процесс сознательного  жестокого отношения, физического и психического, со стороны одного или группы детей  к другому ребенку (другим детям). </a:t>
            </a:r>
          </a:p>
          <a:p>
            <a:pPr algn="just">
              <a:buNone/>
            </a:pPr>
            <a:r>
              <a:rPr lang="ru-RU" sz="2800" b="1" dirty="0" err="1" smtClean="0">
                <a:latin typeface="Monotype Corsiva" pitchFamily="66" charset="0"/>
              </a:rPr>
              <a:t>Буллинг</a:t>
            </a:r>
            <a:r>
              <a:rPr lang="ru-RU" sz="2800" dirty="0" smtClean="0">
                <a:latin typeface="Monotype Corsiva" pitchFamily="66" charset="0"/>
              </a:rPr>
              <a:t> – это длительное физическое или психическое насилие со стороны индивида или группы в отношении индивида, не способного защитить себя в данной ситуации.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Monotype Corsiva" pitchFamily="66" charset="0"/>
              </a:rPr>
              <a:t>Формы школьного </a:t>
            </a:r>
            <a:r>
              <a:rPr lang="ru-RU" sz="4800" dirty="0" err="1" smtClean="0">
                <a:latin typeface="Monotype Corsiva" pitchFamily="66" charset="0"/>
              </a:rPr>
              <a:t>буллинга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latin typeface="Monotype Corsiva" pitchFamily="66" charset="0"/>
              </a:rPr>
              <a:t>Систематические насмешки,</a:t>
            </a:r>
          </a:p>
          <a:p>
            <a:pPr>
              <a:buFontTx/>
              <a:buChar char="-"/>
            </a:pPr>
            <a:r>
              <a:rPr lang="ru-RU" dirty="0" smtClean="0">
                <a:latin typeface="Monotype Corsiva" pitchFamily="66" charset="0"/>
              </a:rPr>
              <a:t>Вымогательство,</a:t>
            </a:r>
          </a:p>
          <a:p>
            <a:pPr>
              <a:buFontTx/>
              <a:buChar char="-"/>
            </a:pPr>
            <a:r>
              <a:rPr lang="ru-RU" dirty="0" smtClean="0">
                <a:latin typeface="Monotype Corsiva" pitchFamily="66" charset="0"/>
              </a:rPr>
              <a:t>Физические и психологические унижения,</a:t>
            </a:r>
          </a:p>
          <a:p>
            <a:pPr>
              <a:buFontTx/>
              <a:buChar char="-"/>
            </a:pPr>
            <a:r>
              <a:rPr lang="ru-RU" dirty="0" smtClean="0">
                <a:latin typeface="Monotype Corsiva" pitchFamily="66" charset="0"/>
              </a:rPr>
              <a:t>Различного вида издевательства,</a:t>
            </a:r>
          </a:p>
          <a:p>
            <a:pPr>
              <a:buFontTx/>
              <a:buChar char="-"/>
            </a:pPr>
            <a:r>
              <a:rPr lang="ru-RU" dirty="0" smtClean="0">
                <a:latin typeface="Monotype Corsiva" pitchFamily="66" charset="0"/>
              </a:rPr>
              <a:t>Бойкот,</a:t>
            </a:r>
          </a:p>
          <a:p>
            <a:pPr>
              <a:buFontTx/>
              <a:buChar char="-"/>
            </a:pPr>
            <a:r>
              <a:rPr lang="ru-RU" dirty="0" smtClean="0">
                <a:latin typeface="Monotype Corsiva" pitchFamily="66" charset="0"/>
              </a:rPr>
              <a:t>Игнорирование,</a:t>
            </a:r>
          </a:p>
          <a:p>
            <a:pPr>
              <a:buFontTx/>
              <a:buChar char="-"/>
            </a:pPr>
            <a:r>
              <a:rPr lang="ru-RU" dirty="0" smtClean="0">
                <a:latin typeface="Monotype Corsiva" pitchFamily="66" charset="0"/>
              </a:rPr>
              <a:t>Порча личных вещей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Типы </a:t>
            </a:r>
            <a:r>
              <a:rPr lang="ru-RU" sz="3600" b="1" dirty="0" err="1" smtClean="0">
                <a:latin typeface="Monotype Corsiva" pitchFamily="66" charset="0"/>
              </a:rPr>
              <a:t>буллинга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1. «Косвенный»  - социальная агрессия.</a:t>
            </a:r>
          </a:p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2. «Физический» - непосредственная агрессия с физическим насилием.</a:t>
            </a:r>
          </a:p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3. Поведенческий   - преследователь вынуждает жертву перенести оскорбительные и унижающие для нее чувства собственного достоинства: вербальная агрессия – сплетни, интриги, вымогательства, шантаж; возможны бойкоты жертве, различные «пакости» (похищение тетрадей с домашней работы)</a:t>
            </a:r>
          </a:p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4. Словесный – унижение непристойными словами, </a:t>
            </a:r>
            <a:r>
              <a:rPr lang="ru-RU" sz="2800" dirty="0" err="1" smtClean="0">
                <a:latin typeface="Monotype Corsiva" pitchFamily="66" charset="0"/>
              </a:rPr>
              <a:t>обзываниями</a:t>
            </a:r>
            <a:r>
              <a:rPr lang="ru-RU" sz="2800" dirty="0" smtClean="0">
                <a:latin typeface="Monotype Corsiva" pitchFamily="66" charset="0"/>
              </a:rPr>
              <a:t>, кличками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/>
            </a:r>
            <a:br>
              <a:rPr lang="ru-RU" sz="4000" b="1" dirty="0" smtClean="0">
                <a:latin typeface="Monotype Corsiva" pitchFamily="66" charset="0"/>
              </a:rPr>
            </a:b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 smtClean="0">
                <a:latin typeface="Monotype Corsiva" pitchFamily="66" charset="0"/>
              </a:rPr>
              <a:t>Новая разновидность школьного </a:t>
            </a:r>
            <a:r>
              <a:rPr lang="ru-RU" sz="5400" dirty="0" err="1" smtClean="0">
                <a:latin typeface="Monotype Corsiva" pitchFamily="66" charset="0"/>
              </a:rPr>
              <a:t>буллинга</a:t>
            </a:r>
            <a:r>
              <a:rPr lang="ru-RU" sz="5400" dirty="0" smtClean="0">
                <a:latin typeface="Monotype Corsiva" pitchFamily="66" charset="0"/>
              </a:rPr>
              <a:t> - </a:t>
            </a:r>
            <a:r>
              <a:rPr lang="ru-RU" sz="5400" b="1" dirty="0" err="1" smtClean="0">
                <a:latin typeface="Monotype Corsiva" pitchFamily="66" charset="0"/>
              </a:rPr>
              <a:t>Кибербуллинг</a:t>
            </a:r>
            <a:r>
              <a:rPr lang="ru-RU" sz="5400" dirty="0" smtClean="0">
                <a:latin typeface="Monotype Corsiva" pitchFamily="66" charset="0"/>
              </a:rPr>
              <a:t>  - жертва получает оскорбление на свой электронный адрес или через другие электронные устройства.</a:t>
            </a:r>
            <a:endParaRPr lang="ru-RU" sz="5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Monotype Corsiva" pitchFamily="66" charset="0"/>
              </a:rPr>
              <a:t>Какие дети становятся </a:t>
            </a:r>
            <a:r>
              <a:rPr lang="ru-RU" sz="4000" dirty="0" err="1" smtClean="0">
                <a:latin typeface="Monotype Corsiva" pitchFamily="66" charset="0"/>
              </a:rPr>
              <a:t>булли</a:t>
            </a:r>
            <a:r>
              <a:rPr lang="ru-RU" sz="4000" dirty="0" smtClean="0">
                <a:latin typeface="Monotype Corsiva" pitchFamily="66" charset="0"/>
              </a:rPr>
              <a:t>?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3600" dirty="0" smtClean="0">
                <a:latin typeface="Monotype Corsiva" pitchFamily="66" charset="0"/>
              </a:rPr>
              <a:t>Дети, уверенные в том, что «господствуя» и подчиняя, гораздо легче  будет добиваться своих целей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Monotype Corsiva" pitchFamily="66" charset="0"/>
              </a:rPr>
              <a:t>Не умеющие сочувствовать своим жертвам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Monotype Corsiva" pitchFamily="66" charset="0"/>
              </a:rPr>
              <a:t>Физически сильные мальчики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Monotype Corsiva" pitchFamily="66" charset="0"/>
              </a:rPr>
              <a:t>Легко возбудимые и очень импульсивные, с агрессивным поведением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Инициаторами травли также могут быть дети: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1. Мечтающие быть лидерами в классе</a:t>
            </a:r>
          </a:p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2. Желающие быть в центре внимания</a:t>
            </a:r>
          </a:p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3. С высоким уровнем притязания</a:t>
            </a:r>
          </a:p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4. Уверенные в своем превосходстве над жертвой</a:t>
            </a:r>
          </a:p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5. Дети, не признающие компромиссов</a:t>
            </a:r>
          </a:p>
          <a:p>
            <a:pPr marL="514350" indent="-514350">
              <a:buAutoNum type="arabicPeriod" startAt="6"/>
            </a:pPr>
            <a:r>
              <a:rPr lang="ru-RU" sz="2800" dirty="0" smtClean="0">
                <a:latin typeface="Monotype Corsiva" pitchFamily="66" charset="0"/>
              </a:rPr>
              <a:t>Агрессивные дети, </a:t>
            </a:r>
            <a:r>
              <a:rPr lang="ru-RU" sz="2800" dirty="0" err="1" smtClean="0">
                <a:latin typeface="Monotype Corsiva" pitchFamily="66" charset="0"/>
              </a:rPr>
              <a:t>самоутверждающиеся</a:t>
            </a:r>
            <a:r>
              <a:rPr lang="ru-RU" sz="2800" dirty="0" smtClean="0">
                <a:latin typeface="Monotype Corsiva" pitchFamily="66" charset="0"/>
              </a:rPr>
              <a:t> в жертве</a:t>
            </a:r>
          </a:p>
          <a:p>
            <a:pPr marL="514350" indent="-514350">
              <a:buAutoNum type="arabicPeriod" startAt="6"/>
            </a:pPr>
            <a:r>
              <a:rPr lang="ru-RU" sz="2800" dirty="0" smtClean="0">
                <a:latin typeface="Monotype Corsiva" pitchFamily="66" charset="0"/>
              </a:rPr>
              <a:t>Интуитивно чувствующие – такие одноклассники не окажут сопротивление</a:t>
            </a:r>
          </a:p>
          <a:p>
            <a:pPr marL="514350" indent="-514350">
              <a:buAutoNum type="arabicPeriod" startAt="6"/>
            </a:pPr>
            <a:r>
              <a:rPr lang="ru-RU" sz="2800" dirty="0" smtClean="0">
                <a:latin typeface="Monotype Corsiva" pitchFamily="66" charset="0"/>
              </a:rPr>
              <a:t>Со слабым самоконтролем</a:t>
            </a:r>
          </a:p>
          <a:p>
            <a:pPr marL="514350" indent="-514350">
              <a:buAutoNum type="arabicPeriod" startAt="6"/>
            </a:pP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endParaRPr lang="ru-RU" sz="32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dirty="0" smtClean="0">
                <a:latin typeface="Monotype Corsiva" pitchFamily="66" charset="0"/>
              </a:rPr>
              <a:t>В школьном </a:t>
            </a:r>
            <a:r>
              <a:rPr lang="ru-RU" sz="2800" dirty="0" err="1" smtClean="0">
                <a:latin typeface="Monotype Corsiva" pitchFamily="66" charset="0"/>
              </a:rPr>
              <a:t>буллинге</a:t>
            </a:r>
            <a:r>
              <a:rPr lang="ru-RU" sz="2800" dirty="0" smtClean="0">
                <a:latin typeface="Monotype Corsiva" pitchFamily="66" charset="0"/>
              </a:rPr>
              <a:t> чаще всего участвует целая группа  детей. Если  лидер – </a:t>
            </a:r>
            <a:r>
              <a:rPr lang="ru-RU" sz="2800" dirty="0" err="1" smtClean="0">
                <a:latin typeface="Monotype Corsiva" pitchFamily="66" charset="0"/>
              </a:rPr>
              <a:t>булли</a:t>
            </a:r>
            <a:r>
              <a:rPr lang="ru-RU" sz="2800" dirty="0" smtClean="0">
                <a:latin typeface="Monotype Corsiva" pitchFamily="66" charset="0"/>
              </a:rPr>
              <a:t>, то остальные – последователи инициаторов травли. Одноклассников «союзники» </a:t>
            </a:r>
            <a:r>
              <a:rPr lang="ru-RU" sz="2800" dirty="0" err="1" smtClean="0">
                <a:latin typeface="Monotype Corsiva" pitchFamily="66" charset="0"/>
              </a:rPr>
              <a:t>булли</a:t>
            </a:r>
            <a:r>
              <a:rPr lang="ru-RU" sz="2800" dirty="0" smtClean="0">
                <a:latin typeface="Monotype Corsiva" pitchFamily="66" charset="0"/>
              </a:rPr>
              <a:t> чаще всего:</a:t>
            </a:r>
          </a:p>
          <a:p>
            <a:pPr algn="just">
              <a:buNone/>
            </a:pPr>
            <a:r>
              <a:rPr lang="ru-RU" sz="2800" dirty="0" smtClean="0">
                <a:latin typeface="Monotype Corsiva" pitchFamily="66" charset="0"/>
              </a:rPr>
              <a:t>1. </a:t>
            </a:r>
            <a:r>
              <a:rPr lang="ru-RU" sz="2400" dirty="0" smtClean="0">
                <a:latin typeface="Monotype Corsiva" pitchFamily="66" charset="0"/>
              </a:rPr>
              <a:t>Боящиеся быть на месте жертвы</a:t>
            </a:r>
          </a:p>
          <a:p>
            <a:pPr algn="just">
              <a:buNone/>
            </a:pPr>
            <a:r>
              <a:rPr lang="ru-RU" sz="2400" dirty="0" smtClean="0">
                <a:latin typeface="Monotype Corsiva" pitchFamily="66" charset="0"/>
              </a:rPr>
              <a:t>2. Не желающие выделять из толпы одноклассников</a:t>
            </a:r>
          </a:p>
          <a:p>
            <a:pPr algn="just">
              <a:buNone/>
            </a:pPr>
            <a:r>
              <a:rPr lang="ru-RU" sz="2400" dirty="0" smtClean="0">
                <a:latin typeface="Monotype Corsiva" pitchFamily="66" charset="0"/>
              </a:rPr>
              <a:t>3. Дорожащие своими отношениями с лидером</a:t>
            </a:r>
          </a:p>
          <a:p>
            <a:pPr algn="just">
              <a:buNone/>
            </a:pPr>
            <a:r>
              <a:rPr lang="ru-RU" sz="2400" dirty="0" smtClean="0">
                <a:latin typeface="Monotype Corsiva" pitchFamily="66" charset="0"/>
              </a:rPr>
              <a:t>4. Поддающиеся влиянию «сильных мира сего в классе»</a:t>
            </a:r>
          </a:p>
          <a:p>
            <a:pPr algn="just">
              <a:buNone/>
            </a:pPr>
            <a:r>
              <a:rPr lang="ru-RU" sz="2400" dirty="0" smtClean="0">
                <a:latin typeface="Monotype Corsiva" pitchFamily="66" charset="0"/>
              </a:rPr>
              <a:t>5. Не умеющие сопереживать и сочувствовать другим</a:t>
            </a:r>
          </a:p>
          <a:p>
            <a:pPr algn="just">
              <a:buNone/>
            </a:pPr>
            <a:r>
              <a:rPr lang="ru-RU" sz="2400" dirty="0" smtClean="0">
                <a:latin typeface="Monotype Corsiva" pitchFamily="66" charset="0"/>
              </a:rPr>
              <a:t>6. Без собственной инициативы</a:t>
            </a:r>
          </a:p>
          <a:p>
            <a:pPr algn="just">
              <a:buNone/>
            </a:pPr>
            <a:r>
              <a:rPr lang="ru-RU" sz="2400" dirty="0" smtClean="0">
                <a:latin typeface="Monotype Corsiva" pitchFamily="66" charset="0"/>
              </a:rPr>
              <a:t>7. Принимающие травлю за развлечение</a:t>
            </a:r>
          </a:p>
          <a:p>
            <a:pPr algn="just">
              <a:buNone/>
            </a:pPr>
            <a:r>
              <a:rPr lang="ru-RU" sz="2400" dirty="0" smtClean="0">
                <a:latin typeface="Monotype Corsiva" pitchFamily="66" charset="0"/>
              </a:rPr>
              <a:t>8. Дети жестоких родителей</a:t>
            </a:r>
          </a:p>
          <a:p>
            <a:pPr algn="just">
              <a:buNone/>
            </a:pPr>
            <a:r>
              <a:rPr lang="ru-RU" sz="2400" dirty="0" smtClean="0">
                <a:latin typeface="Monotype Corsiva" pitchFamily="66" charset="0"/>
              </a:rPr>
              <a:t>9. Из неблагополучных семей, испытавшие страх наказания</a:t>
            </a:r>
          </a:p>
          <a:p>
            <a:pPr algn="just">
              <a:buNone/>
            </a:pP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Жертвами </a:t>
            </a:r>
            <a:r>
              <a:rPr lang="ru-RU" sz="4000" b="1" dirty="0" smtClean="0">
                <a:latin typeface="Monotype Corsiva" pitchFamily="66" charset="0"/>
              </a:rPr>
              <a:t> </a:t>
            </a:r>
            <a:r>
              <a:rPr lang="ru-RU" sz="4000" b="1" dirty="0" err="1" smtClean="0">
                <a:latin typeface="Monotype Corsiva" pitchFamily="66" charset="0"/>
              </a:rPr>
              <a:t>буллинга</a:t>
            </a:r>
            <a:r>
              <a:rPr lang="ru-RU" sz="4000" b="1" dirty="0" smtClean="0">
                <a:latin typeface="Monotype Corsiva" pitchFamily="66" charset="0"/>
              </a:rPr>
              <a:t> </a:t>
            </a:r>
            <a:r>
              <a:rPr lang="ru-RU" sz="4000" b="1" dirty="0" smtClean="0">
                <a:latin typeface="Monotype Corsiva" pitchFamily="66" charset="0"/>
              </a:rPr>
              <a:t>становятся </a:t>
            </a:r>
            <a:r>
              <a:rPr lang="ru-RU" sz="4000" b="1" dirty="0" smtClean="0">
                <a:latin typeface="Monotype Corsiva" pitchFamily="66" charset="0"/>
              </a:rPr>
              <a:t>  дети</a:t>
            </a:r>
            <a:r>
              <a:rPr lang="ru-RU" sz="4000" b="1" dirty="0" smtClean="0">
                <a:latin typeface="Monotype Corsiva" pitchFamily="66" charset="0"/>
              </a:rPr>
              <a:t>: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Тревожные, несчастные, с низкой самооценкой, не уверенные в себе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Не имеющие ни одного близкого друга, предпочитающие общение со взрослыми людьми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Пугливые, чувствительные, замкнутые и застенчивые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Склонные к депрессии и чаще сверстников думающие о самоубийстве</a:t>
            </a:r>
          </a:p>
          <a:p>
            <a:pPr marL="514350" indent="-514350">
              <a:buNone/>
            </a:pPr>
            <a:endParaRPr lang="ru-RU" sz="2800" dirty="0" smtClean="0">
              <a:latin typeface="Monotype Corsiva" pitchFamily="66" charset="0"/>
            </a:endParaRPr>
          </a:p>
          <a:p>
            <a:pPr marL="514350" indent="-514350">
              <a:buAutoNum type="arabicPeriod"/>
            </a:pP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98</TotalTime>
  <Words>679</Words>
  <Application>Microsoft Office PowerPoint</Application>
  <PresentationFormat>Экран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Школьный буллинг – что это? </vt:lpstr>
      <vt:lpstr>  </vt:lpstr>
      <vt:lpstr>Формы школьного буллинга</vt:lpstr>
      <vt:lpstr>Типы буллинга</vt:lpstr>
      <vt:lpstr> </vt:lpstr>
      <vt:lpstr>Какие дети становятся булли?</vt:lpstr>
      <vt:lpstr>Инициаторами травли также могут быть дети:</vt:lpstr>
      <vt:lpstr> </vt:lpstr>
      <vt:lpstr>Жертвами  буллинга становятся   дети:</vt:lpstr>
      <vt:lpstr>Три главных фактора, помогающих  найти детей группы риска по буллингу:</vt:lpstr>
      <vt:lpstr>Особенности  поведения жертв  буллинга  дома</vt:lpstr>
      <vt:lpstr>Каковы последствия буллинга</vt:lpstr>
      <vt:lpstr>Фазы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 буллинг – что это </dc:title>
  <dc:creator>sayzyral-01</dc:creator>
  <cp:lastModifiedBy>PK-Aldyn</cp:lastModifiedBy>
  <cp:revision>29</cp:revision>
  <dcterms:created xsi:type="dcterms:W3CDTF">2016-04-18T15:28:13Z</dcterms:created>
  <dcterms:modified xsi:type="dcterms:W3CDTF">2016-04-19T05:11:17Z</dcterms:modified>
</cp:coreProperties>
</file>