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5" r:id="rId2"/>
    <p:sldId id="262" r:id="rId3"/>
    <p:sldId id="256" r:id="rId4"/>
    <p:sldId id="263" r:id="rId5"/>
    <p:sldId id="264" r:id="rId6"/>
    <p:sldId id="257" r:id="rId7"/>
    <p:sldId id="259" r:id="rId8"/>
    <p:sldId id="260" r:id="rId9"/>
    <p:sldId id="266" r:id="rId10"/>
    <p:sldId id="267" r:id="rId11"/>
    <p:sldId id="268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0AD18"/>
    <a:srgbClr val="C9DF2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" d="100"/>
          <a:sy n="10" d="100"/>
        </p:scale>
        <p:origin x="-3084" y="-13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4C716-838C-4ED8-9869-DD0EDEA1EA2E}" type="datetimeFigureOut">
              <a:rPr lang="ru-RU" smtClean="0"/>
              <a:pPr/>
              <a:t>14.02.2017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2BC6CA-1018-4ACF-984F-18D4285746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4C716-838C-4ED8-9869-DD0EDEA1EA2E}" type="datetimeFigureOut">
              <a:rPr lang="ru-RU" smtClean="0"/>
              <a:pPr/>
              <a:t>14.02.2017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2BC6CA-1018-4ACF-984F-18D4285746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4C716-838C-4ED8-9869-DD0EDEA1EA2E}" type="datetimeFigureOut">
              <a:rPr lang="ru-RU" smtClean="0"/>
              <a:pPr/>
              <a:t>14.02.2017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2BC6CA-1018-4ACF-984F-18D4285746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4C716-838C-4ED8-9869-DD0EDEA1EA2E}" type="datetimeFigureOut">
              <a:rPr lang="ru-RU" smtClean="0"/>
              <a:pPr/>
              <a:t>14.02.2017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2BC6CA-1018-4ACF-984F-18D4285746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4C716-838C-4ED8-9869-DD0EDEA1EA2E}" type="datetimeFigureOut">
              <a:rPr lang="ru-RU" smtClean="0"/>
              <a:pPr/>
              <a:t>14.02.2017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2BC6CA-1018-4ACF-984F-18D4285746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4C716-838C-4ED8-9869-DD0EDEA1EA2E}" type="datetimeFigureOut">
              <a:rPr lang="ru-RU" smtClean="0"/>
              <a:pPr/>
              <a:t>14.02.2017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2BC6CA-1018-4ACF-984F-18D4285746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4C716-838C-4ED8-9869-DD0EDEA1EA2E}" type="datetimeFigureOut">
              <a:rPr lang="ru-RU" smtClean="0"/>
              <a:pPr/>
              <a:t>14.02.2017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2BC6CA-1018-4ACF-984F-18D4285746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4C716-838C-4ED8-9869-DD0EDEA1EA2E}" type="datetimeFigureOut">
              <a:rPr lang="ru-RU" smtClean="0"/>
              <a:pPr/>
              <a:t>14.02.2017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2BC6CA-1018-4ACF-984F-18D4285746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4C716-838C-4ED8-9869-DD0EDEA1EA2E}" type="datetimeFigureOut">
              <a:rPr lang="ru-RU" smtClean="0"/>
              <a:pPr/>
              <a:t>14.02.2017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2BC6CA-1018-4ACF-984F-18D4285746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4C716-838C-4ED8-9869-DD0EDEA1EA2E}" type="datetimeFigureOut">
              <a:rPr lang="ru-RU" smtClean="0"/>
              <a:pPr/>
              <a:t>14.02.2017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2BC6CA-1018-4ACF-984F-18D4285746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4C716-838C-4ED8-9869-DD0EDEA1EA2E}" type="datetimeFigureOut">
              <a:rPr lang="ru-RU" smtClean="0"/>
              <a:pPr/>
              <a:t>14.02.2017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282BC6CA-1018-4ACF-984F-18D42857468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934C716-838C-4ED8-9869-DD0EDEA1EA2E}" type="datetimeFigureOut">
              <a:rPr lang="ru-RU" smtClean="0"/>
              <a:pPr/>
              <a:t>14.02.2017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82BC6CA-1018-4ACF-984F-18D428574689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F:\Песок\Картинки про песок\images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24408"/>
            <a:ext cx="9159960" cy="683359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1828800"/>
          </a:xfrm>
          <a:noFill/>
          <a:ln>
            <a:solidFill>
              <a:schemeClr val="bg1">
                <a:lumMod val="50000"/>
                <a:lumOff val="50000"/>
              </a:schemeClr>
            </a:solidFill>
          </a:ln>
        </p:spPr>
        <p:txBody>
          <a:bodyPr/>
          <a:lstStyle/>
          <a:p>
            <a:pPr algn="ctr"/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n-lt"/>
              </a:rPr>
              <a:t>Проект </a:t>
            </a:r>
            <a:br>
              <a:rPr lang="ru-RU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n-lt"/>
              </a:rPr>
            </a:br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n-lt"/>
              </a:rPr>
              <a:t>«Волшебный мир песка»</a:t>
            </a:r>
            <a:endParaRPr lang="ru-RU" dirty="0">
              <a:solidFill>
                <a:schemeClr val="accent1">
                  <a:lumMod val="75000"/>
                </a:schemeClr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9512" y="2132856"/>
            <a:ext cx="8640960" cy="4392488"/>
          </a:xfrm>
        </p:spPr>
        <p:txBody>
          <a:bodyPr>
            <a:normAutofit lnSpcReduction="10000"/>
          </a:bodyPr>
          <a:lstStyle/>
          <a:p>
            <a:pPr algn="l"/>
            <a:r>
              <a:rPr lang="ru-RU" sz="3600" b="1" u="sng" dirty="0" smtClean="0">
                <a:solidFill>
                  <a:schemeClr val="accent1">
                    <a:lumMod val="75000"/>
                  </a:schemeClr>
                </a:solidFill>
              </a:rPr>
              <a:t>Автор</a:t>
            </a:r>
            <a:r>
              <a:rPr lang="ru-RU" sz="3600" b="1" dirty="0" smtClean="0">
                <a:solidFill>
                  <a:schemeClr val="accent1">
                    <a:lumMod val="75000"/>
                  </a:schemeClr>
                </a:solidFill>
              </a:rPr>
              <a:t>: Васильева Марина Валерьевна – воспитатель МБДОУ </a:t>
            </a:r>
            <a:r>
              <a:rPr lang="ru-RU" sz="3600" b="1" dirty="0" err="1" smtClean="0">
                <a:solidFill>
                  <a:schemeClr val="accent1">
                    <a:lumMod val="75000"/>
                  </a:schemeClr>
                </a:solidFill>
              </a:rPr>
              <a:t>д</a:t>
            </a:r>
            <a:r>
              <a:rPr lang="ru-RU" sz="3600" b="1" dirty="0" smtClean="0">
                <a:solidFill>
                  <a:schemeClr val="accent1">
                    <a:lumMod val="75000"/>
                  </a:schemeClr>
                </a:solidFill>
              </a:rPr>
              <a:t>/с №27 «Кораблик», СЗД, стаж педагогической работы 5 лет.</a:t>
            </a:r>
          </a:p>
          <a:p>
            <a:pPr algn="l"/>
            <a:r>
              <a:rPr lang="ru-RU" sz="3600" b="1" u="sng" dirty="0" smtClean="0">
                <a:solidFill>
                  <a:schemeClr val="accent1">
                    <a:lumMod val="75000"/>
                  </a:schemeClr>
                </a:solidFill>
              </a:rPr>
              <a:t>Тип проекта</a:t>
            </a:r>
            <a:r>
              <a:rPr lang="ru-RU" sz="3600" b="1" dirty="0" smtClean="0">
                <a:solidFill>
                  <a:schemeClr val="accent1">
                    <a:lumMod val="75000"/>
                  </a:schemeClr>
                </a:solidFill>
              </a:rPr>
              <a:t>: игровой</a:t>
            </a:r>
          </a:p>
          <a:p>
            <a:pPr algn="l"/>
            <a:r>
              <a:rPr lang="ru-RU" sz="3600" b="1" u="sng" dirty="0" smtClean="0">
                <a:solidFill>
                  <a:schemeClr val="accent1">
                    <a:lumMod val="75000"/>
                  </a:schemeClr>
                </a:solidFill>
              </a:rPr>
              <a:t>Участники проекта</a:t>
            </a:r>
            <a:r>
              <a:rPr lang="ru-RU" sz="3600" b="1" dirty="0" smtClean="0">
                <a:solidFill>
                  <a:schemeClr val="accent1">
                    <a:lumMod val="75000"/>
                  </a:schemeClr>
                </a:solidFill>
              </a:rPr>
              <a:t>: дети 2 младшей группы «Земляничка», родители, воспитатели.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C:\Users\Администратор\Desktop\Фестиваль. Марина\20151202_163149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65052" y="-1"/>
            <a:ext cx="9309052" cy="69817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7738153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C:\Users\Администратор\Desktop\Фестиваль. Марина\20151202_16345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249584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9525" y="11113"/>
            <a:ext cx="9163050" cy="6834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0"/>
            <a:ext cx="7851648" cy="692696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Актуальность проекта</a:t>
            </a:r>
            <a:endParaRPr lang="ru-RU" dirty="0">
              <a:solidFill>
                <a:schemeClr val="accent1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-1" y="692696"/>
            <a:ext cx="9153525" cy="1873844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1600" b="1" dirty="0">
                <a:solidFill>
                  <a:schemeClr val="accent1">
                    <a:lumMod val="75000"/>
                  </a:schemeClr>
                </a:solidFill>
              </a:rPr>
              <a:t>Одним из центральных положений ФГОС дошкольного образования является создание социальных и материальных условий для поддержки детской инициативы, выбора ребенка, спонтанной игры, обогащения игры, обеспечения игрового времени и </a:t>
            </a:r>
            <a:r>
              <a:rPr lang="ru-RU" sz="1600" b="1" dirty="0" smtClean="0">
                <a:solidFill>
                  <a:schemeClr val="accent1">
                    <a:lumMod val="75000"/>
                  </a:schemeClr>
                </a:solidFill>
              </a:rPr>
              <a:t>пространства. </a:t>
            </a:r>
            <a:r>
              <a:rPr lang="ru-RU" sz="1600" b="1" dirty="0">
                <a:solidFill>
                  <a:schemeClr val="accent1">
                    <a:lumMod val="75000"/>
                  </a:schemeClr>
                </a:solidFill>
              </a:rPr>
              <a:t>В то же время стандартом определено содержание программы, связанное с пятью образовательными областями – социально-коммуникативным, познавательным, речевым, художественно-эстетическим и физическим развитием. </a:t>
            </a:r>
            <a:endParaRPr lang="ru-RU" sz="1600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0" y="3284984"/>
            <a:ext cx="9144000" cy="1156362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1400" b="1" dirty="0">
                <a:solidFill>
                  <a:srgbClr val="FFC000"/>
                </a:solidFill>
              </a:rPr>
              <a:t> </a:t>
            </a:r>
            <a:endParaRPr lang="ru-RU" sz="1400" b="1" dirty="0" smtClean="0">
              <a:solidFill>
                <a:srgbClr val="FFC000"/>
              </a:solidFill>
            </a:endParaRPr>
          </a:p>
          <a:p>
            <a:pPr algn="just"/>
            <a:r>
              <a:rPr lang="ru-RU" sz="1600" b="1" dirty="0" smtClean="0">
                <a:solidFill>
                  <a:schemeClr val="accent1">
                    <a:lumMod val="75000"/>
                  </a:schemeClr>
                </a:solidFill>
              </a:rPr>
              <a:t>Из </a:t>
            </a:r>
            <a:r>
              <a:rPr lang="ru-RU" sz="1600" b="1" dirty="0">
                <a:solidFill>
                  <a:schemeClr val="accent1">
                    <a:lumMod val="75000"/>
                  </a:schemeClr>
                </a:solidFill>
              </a:rPr>
              <a:t>этого положения следует, что перед современным педагогом стоит такая задача - во время игровой деятельности, развивать индивидуальные интересы, склонности,  потребности дошкольников и в то же время обучать детей, так чтобы у детей было желание узнавать новое, чтобы он был готов научиться как читать, писать, </a:t>
            </a:r>
            <a:r>
              <a:rPr lang="ru-RU" sz="1600" b="1" dirty="0" smtClean="0">
                <a:solidFill>
                  <a:schemeClr val="accent1">
                    <a:lumMod val="75000"/>
                  </a:schemeClr>
                </a:solidFill>
              </a:rPr>
              <a:t>считать</a:t>
            </a:r>
            <a:r>
              <a:rPr lang="ru-RU" sz="1600" b="1" dirty="0">
                <a:solidFill>
                  <a:schemeClr val="accent1">
                    <a:lumMod val="75000"/>
                  </a:schemeClr>
                </a:solidFill>
              </a:rPr>
              <a:t>. </a:t>
            </a:r>
          </a:p>
          <a:p>
            <a:pPr algn="ctr"/>
            <a:endParaRPr lang="ru-RU" sz="1600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0" y="5301208"/>
            <a:ext cx="9144000" cy="1152128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endParaRPr lang="ru-RU" sz="1600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algn="just"/>
            <a:r>
              <a:rPr lang="ru-RU" sz="1600" b="1" dirty="0" smtClean="0">
                <a:solidFill>
                  <a:schemeClr val="accent1">
                    <a:lumMod val="75000"/>
                  </a:schemeClr>
                </a:solidFill>
              </a:rPr>
              <a:t>Для </a:t>
            </a:r>
            <a:r>
              <a:rPr lang="ru-RU" sz="1600" b="1" dirty="0">
                <a:solidFill>
                  <a:schemeClr val="accent1">
                    <a:lumMod val="75000"/>
                  </a:schemeClr>
                </a:solidFill>
              </a:rPr>
              <a:t>решения этой нелегкой задачи нам может помочь игра в педагогической песочнице и рисование песком на стекле. Даже самые незатейливые упражнения на самом деле обладают колоссальным значением для развития ребенка. </a:t>
            </a:r>
          </a:p>
          <a:p>
            <a:pPr algn="ctr"/>
            <a:endParaRPr lang="ru-RU" dirty="0"/>
          </a:p>
        </p:txBody>
      </p:sp>
      <p:sp>
        <p:nvSpPr>
          <p:cNvPr id="7" name="Стрелка вниз 6"/>
          <p:cNvSpPr/>
          <p:nvPr/>
        </p:nvSpPr>
        <p:spPr>
          <a:xfrm>
            <a:off x="4315093" y="2566540"/>
            <a:ext cx="394975" cy="718444"/>
          </a:xfrm>
          <a:prstGeom prst="down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75939" y="4441346"/>
            <a:ext cx="524661" cy="8598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9525" y="11113"/>
            <a:ext cx="9163050" cy="6834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Овал 5"/>
          <p:cNvSpPr/>
          <p:nvPr/>
        </p:nvSpPr>
        <p:spPr>
          <a:xfrm>
            <a:off x="3419872" y="1970614"/>
            <a:ext cx="2448272" cy="2520280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</a:rPr>
              <a:t>ИГРЫ С ПЕСКОМ</a:t>
            </a:r>
            <a:endParaRPr lang="ru-RU" sz="24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1" name="Стрелка вправо 10"/>
          <p:cNvSpPr/>
          <p:nvPr/>
        </p:nvSpPr>
        <p:spPr>
          <a:xfrm rot="8171288">
            <a:off x="2691951" y="4395478"/>
            <a:ext cx="1080120" cy="288032"/>
          </a:xfrm>
          <a:prstGeom prst="righ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трелка вправо 11"/>
          <p:cNvSpPr/>
          <p:nvPr/>
        </p:nvSpPr>
        <p:spPr>
          <a:xfrm rot="13786705">
            <a:off x="2871930" y="1915123"/>
            <a:ext cx="888011" cy="290143"/>
          </a:xfrm>
          <a:prstGeom prst="righ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трелка вправо 12"/>
          <p:cNvSpPr/>
          <p:nvPr/>
        </p:nvSpPr>
        <p:spPr>
          <a:xfrm rot="2233706">
            <a:off x="5582815" y="4338891"/>
            <a:ext cx="1080120" cy="288032"/>
          </a:xfrm>
          <a:prstGeom prst="righ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трелка вправо 13"/>
          <p:cNvSpPr/>
          <p:nvPr/>
        </p:nvSpPr>
        <p:spPr>
          <a:xfrm rot="18939812">
            <a:off x="5636131" y="1923465"/>
            <a:ext cx="804269" cy="336267"/>
          </a:xfrm>
          <a:prstGeom prst="righ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Стрелка вправо 14"/>
          <p:cNvSpPr/>
          <p:nvPr/>
        </p:nvSpPr>
        <p:spPr>
          <a:xfrm>
            <a:off x="5868144" y="3258732"/>
            <a:ext cx="1080120" cy="288032"/>
          </a:xfrm>
          <a:prstGeom prst="righ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трелка вправо 15"/>
          <p:cNvSpPr/>
          <p:nvPr/>
        </p:nvSpPr>
        <p:spPr>
          <a:xfrm rot="10800000">
            <a:off x="2340643" y="3226820"/>
            <a:ext cx="1080120" cy="288032"/>
          </a:xfrm>
          <a:prstGeom prst="righ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Стрелка вправо 16"/>
          <p:cNvSpPr/>
          <p:nvPr/>
        </p:nvSpPr>
        <p:spPr>
          <a:xfrm rot="5400000">
            <a:off x="4273677" y="4763976"/>
            <a:ext cx="825058" cy="278895"/>
          </a:xfrm>
          <a:prstGeom prst="righ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Стрелка вправо 17"/>
          <p:cNvSpPr/>
          <p:nvPr/>
        </p:nvSpPr>
        <p:spPr>
          <a:xfrm rot="16200000">
            <a:off x="4220077" y="1376772"/>
            <a:ext cx="792088" cy="288032"/>
          </a:xfrm>
          <a:prstGeom prst="righ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107504" y="562372"/>
            <a:ext cx="2812558" cy="1354460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accent1">
                    <a:lumMod val="75000"/>
                  </a:schemeClr>
                </a:solidFill>
              </a:rPr>
              <a:t>гармонично </a:t>
            </a:r>
            <a:r>
              <a:rPr lang="ru-RU" sz="1400" b="1" dirty="0">
                <a:solidFill>
                  <a:schemeClr val="accent1">
                    <a:lumMod val="75000"/>
                  </a:schemeClr>
                </a:solidFill>
              </a:rPr>
              <a:t>и интенсивно развиваются все познавательные функции (восприятие, внимание, память, мышление), а также речь и </a:t>
            </a:r>
            <a:r>
              <a:rPr lang="ru-RU" sz="1400" b="1" dirty="0" smtClean="0">
                <a:solidFill>
                  <a:schemeClr val="accent1">
                    <a:lumMod val="75000"/>
                  </a:schemeClr>
                </a:solidFill>
              </a:rPr>
              <a:t>моторика</a:t>
            </a:r>
            <a:endParaRPr lang="ru-RU" sz="14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2586909" y="5343661"/>
            <a:ext cx="3981966" cy="1358855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>
                <a:solidFill>
                  <a:schemeClr val="accent1">
                    <a:lumMod val="75000"/>
                  </a:schemeClr>
                </a:solidFill>
              </a:rPr>
              <a:t>песочная анимация положительно сказывается и на здоровье ребенка, развивая моторику его пальцев и снимая напряжение, избавляя ребенка от стрессов и поднимая настроение</a:t>
            </a: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107505" y="5052214"/>
            <a:ext cx="2376264" cy="1473130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>
                <a:solidFill>
                  <a:schemeClr val="accent1">
                    <a:lumMod val="75000"/>
                  </a:schemeClr>
                </a:solidFill>
              </a:rPr>
              <a:t>рисование песком на </a:t>
            </a:r>
            <a:r>
              <a:rPr lang="ru-RU" sz="1400" b="1" dirty="0" smtClean="0">
                <a:solidFill>
                  <a:schemeClr val="accent1">
                    <a:lumMod val="75000"/>
                  </a:schemeClr>
                </a:solidFill>
              </a:rPr>
              <a:t>стекле развивает творческие способности,  воображение  </a:t>
            </a:r>
            <a:r>
              <a:rPr lang="ru-RU" sz="1400" b="1" dirty="0">
                <a:solidFill>
                  <a:schemeClr val="accent1">
                    <a:lumMod val="75000"/>
                  </a:schemeClr>
                </a:solidFill>
              </a:rPr>
              <a:t>и </a:t>
            </a:r>
            <a:r>
              <a:rPr lang="ru-RU" sz="1400" b="1" dirty="0" smtClean="0">
                <a:solidFill>
                  <a:schemeClr val="accent1">
                    <a:lumMod val="75000"/>
                  </a:schemeClr>
                </a:solidFill>
              </a:rPr>
              <a:t>пространственное мышление</a:t>
            </a:r>
            <a:endParaRPr lang="ru-RU" sz="14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0" y="2246328"/>
            <a:ext cx="2304256" cy="2262791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>
                <a:solidFill>
                  <a:schemeClr val="accent1">
                    <a:lumMod val="75000"/>
                  </a:schemeClr>
                </a:solidFill>
              </a:rPr>
              <a:t>совершенствуется развитие предметно-игровой деятельности, что </a:t>
            </a:r>
            <a:r>
              <a:rPr lang="ru-RU" sz="1400" b="1" dirty="0" smtClean="0">
                <a:solidFill>
                  <a:schemeClr val="accent1">
                    <a:lumMod val="75000"/>
                  </a:schemeClr>
                </a:solidFill>
              </a:rPr>
              <a:t> в </a:t>
            </a:r>
            <a:r>
              <a:rPr lang="ru-RU" sz="1400" b="1" dirty="0">
                <a:solidFill>
                  <a:schemeClr val="accent1">
                    <a:lumMod val="75000"/>
                  </a:schemeClr>
                </a:solidFill>
              </a:rPr>
              <a:t>дальнейшем способствует развитию сюжетно-ролевой игры и коммуникативных навыков ребенка</a:t>
            </a:r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3230060" y="0"/>
            <a:ext cx="2692700" cy="1124744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>
                <a:solidFill>
                  <a:schemeClr val="accent1">
                    <a:lumMod val="75000"/>
                  </a:schemeClr>
                </a:solidFill>
              </a:rPr>
              <a:t>существенно усиливается желание ребенка узнавать что-то новое, экспериментировать и работать самостоятельно</a:t>
            </a:r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6409686" y="692696"/>
            <a:ext cx="2302774" cy="1440160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accent1">
                    <a:lumMod val="75000"/>
                  </a:schemeClr>
                </a:solidFill>
              </a:rPr>
              <a:t>развивается </a:t>
            </a:r>
            <a:r>
              <a:rPr lang="ru-RU" sz="1400" b="1" dirty="0">
                <a:solidFill>
                  <a:schemeClr val="accent1">
                    <a:lumMod val="75000"/>
                  </a:schemeClr>
                </a:solidFill>
              </a:rPr>
              <a:t>«тактильная» чувствительность как основа развития «ручного интеллекта»</a:t>
            </a:r>
          </a:p>
        </p:txBody>
      </p:sp>
      <p:sp>
        <p:nvSpPr>
          <p:cNvPr id="25" name="Скругленный прямоугольник 24"/>
          <p:cNvSpPr/>
          <p:nvPr/>
        </p:nvSpPr>
        <p:spPr>
          <a:xfrm>
            <a:off x="6987627" y="2651181"/>
            <a:ext cx="2304256" cy="1637622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>
                <a:solidFill>
                  <a:schemeClr val="accent1">
                    <a:lumMod val="75000"/>
                  </a:schemeClr>
                </a:solidFill>
              </a:rPr>
              <a:t>песок, как и вода, способен «заземлять» отрицательную энергию, что наиболее актуально в работе с «особыми» детьми</a:t>
            </a:r>
          </a:p>
        </p:txBody>
      </p:sp>
      <p:sp>
        <p:nvSpPr>
          <p:cNvPr id="26" name="Скругленный прямоугольник 25"/>
          <p:cNvSpPr/>
          <p:nvPr/>
        </p:nvSpPr>
        <p:spPr>
          <a:xfrm>
            <a:off x="6656186" y="4634941"/>
            <a:ext cx="2487814" cy="2067576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>
                <a:solidFill>
                  <a:schemeClr val="accent1">
                    <a:lumMod val="75000"/>
                  </a:schemeClr>
                </a:solidFill>
              </a:rPr>
              <a:t>р</a:t>
            </a:r>
            <a:r>
              <a:rPr lang="ru-RU" sz="1400" b="1" dirty="0" smtClean="0">
                <a:solidFill>
                  <a:schemeClr val="accent1">
                    <a:lumMod val="75000"/>
                  </a:schemeClr>
                </a:solidFill>
              </a:rPr>
              <a:t>исование </a:t>
            </a:r>
            <a:r>
              <a:rPr lang="ru-RU" sz="1400" b="1" dirty="0">
                <a:solidFill>
                  <a:schemeClr val="accent1">
                    <a:lumMod val="75000"/>
                  </a:schemeClr>
                </a:solidFill>
              </a:rPr>
              <a:t>песком успешно используется для коррекции поведения у </a:t>
            </a:r>
            <a:r>
              <a:rPr lang="ru-RU" sz="1400" b="1" dirty="0" err="1">
                <a:solidFill>
                  <a:schemeClr val="accent1">
                    <a:lumMod val="75000"/>
                  </a:schemeClr>
                </a:solidFill>
              </a:rPr>
              <a:t>гиперактивных</a:t>
            </a:r>
            <a:r>
              <a:rPr lang="ru-RU" sz="1400" b="1" dirty="0">
                <a:solidFill>
                  <a:schemeClr val="accent1">
                    <a:lumMod val="75000"/>
                  </a:schemeClr>
                </a:solidFill>
              </a:rPr>
              <a:t> и очень возбудимых детей, приводя их к внутренней гармонии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9525" y="11113"/>
            <a:ext cx="9163050" cy="6834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9512" y="0"/>
            <a:ext cx="8748464" cy="2204864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Цель </a:t>
            </a:r>
            <a:r>
              <a:rPr lang="ru-RU" sz="5000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проекта: </a:t>
            </a:r>
            <a:br>
              <a:rPr lang="ru-RU" sz="5000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</a:br>
            <a:r>
              <a:rPr lang="ru-RU" sz="2700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 </a:t>
            </a:r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Обогащение игрового пространства, обеспечивающий развитие </a:t>
            </a:r>
            <a:r>
              <a:rPr lang="ru-RU" sz="280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и </a:t>
            </a:r>
            <a:r>
              <a:rPr lang="ru-RU" sz="270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обучение </a:t>
            </a:r>
            <a:r>
              <a:rPr lang="ru-RU" sz="2700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детей посредством игр с песком</a:t>
            </a:r>
            <a:br>
              <a:rPr lang="ru-RU" sz="2700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</a:br>
            <a:endParaRPr lang="ru-RU" sz="2700" dirty="0">
              <a:solidFill>
                <a:schemeClr val="accent1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1520" y="1700808"/>
            <a:ext cx="8892480" cy="5157192"/>
          </a:xfrm>
        </p:spPr>
        <p:txBody>
          <a:bodyPr>
            <a:normAutofit fontScale="77500" lnSpcReduction="20000"/>
          </a:bodyPr>
          <a:lstStyle/>
          <a:p>
            <a:pPr algn="just"/>
            <a:r>
              <a:rPr lang="ru-RU" sz="8700" b="1" dirty="0" smtClean="0">
                <a:solidFill>
                  <a:schemeClr val="accent1">
                    <a:lumMod val="75000"/>
                  </a:schemeClr>
                </a:solidFill>
              </a:rPr>
              <a:t>Задачи:</a:t>
            </a:r>
            <a:endParaRPr lang="ru-RU" sz="870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algn="l"/>
            <a:r>
              <a:rPr lang="ru-RU" sz="2900" b="1" dirty="0" smtClean="0">
                <a:solidFill>
                  <a:schemeClr val="accent1">
                    <a:lumMod val="75000"/>
                  </a:schemeClr>
                </a:solidFill>
              </a:rPr>
              <a:t>- Развивать мыслительную активность, сообразительность, умение сравнивать, выдвигать гипотезы, делать выводы; развивать тактильную чувствительность, мелкую моторику рук; развивать познавательные процессы: восприятие, внимание, память, образное и пространственное мышление, развивать речевую активность в процессе познания и исследования; развивать творческий потенциал.</a:t>
            </a:r>
          </a:p>
          <a:p>
            <a:pPr algn="l"/>
            <a:r>
              <a:rPr lang="ru-RU" sz="2900" b="1" dirty="0" smtClean="0">
                <a:solidFill>
                  <a:schemeClr val="accent1">
                    <a:lumMod val="75000"/>
                  </a:schemeClr>
                </a:solidFill>
              </a:rPr>
              <a:t>- Познакомить  со средствами песочной анимации (световой стол), художественным материалом (песок различной фактуры, кварцевый, цветной); познакомить с приемами рисования песком, как художественным материалом.</a:t>
            </a:r>
          </a:p>
          <a:p>
            <a:pPr algn="l"/>
            <a:r>
              <a:rPr lang="ru-RU" sz="2900" b="1" dirty="0" smtClean="0">
                <a:solidFill>
                  <a:schemeClr val="accent1">
                    <a:lumMod val="75000"/>
                  </a:schemeClr>
                </a:solidFill>
              </a:rPr>
              <a:t>- Воспитывать дружелюбие,  эстетическое  чувство, аккуратность при работе с песком, понимание красоты окружающего мира, потребность в выражении своего отношения к нему.</a:t>
            </a:r>
          </a:p>
          <a:p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3" descr="F:\Песок\Картинки про песок\images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24408"/>
            <a:ext cx="9159960" cy="683359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Фигура, имеющая форму буквы L 6"/>
          <p:cNvSpPr/>
          <p:nvPr/>
        </p:nvSpPr>
        <p:spPr>
          <a:xfrm>
            <a:off x="3488010" y="3452311"/>
            <a:ext cx="792088" cy="1008112"/>
          </a:xfrm>
          <a:prstGeom prst="corner">
            <a:avLst>
              <a:gd name="adj1" fmla="val 34608"/>
              <a:gd name="adj2" fmla="val 44228"/>
            </a:avLst>
          </a:prstGeom>
          <a:solidFill>
            <a:schemeClr val="bg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Фигура, имеющая форму буквы L 9"/>
          <p:cNvSpPr/>
          <p:nvPr/>
        </p:nvSpPr>
        <p:spPr>
          <a:xfrm rot="16200000">
            <a:off x="4592504" y="3514003"/>
            <a:ext cx="1008112" cy="936104"/>
          </a:xfrm>
          <a:prstGeom prst="corner">
            <a:avLst>
              <a:gd name="adj1" fmla="val 40232"/>
              <a:gd name="adj2" fmla="val 31204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Блок-схема: данные 11"/>
          <p:cNvSpPr/>
          <p:nvPr/>
        </p:nvSpPr>
        <p:spPr>
          <a:xfrm rot="519654">
            <a:off x="3944197" y="5301208"/>
            <a:ext cx="504056" cy="1152128"/>
          </a:xfrm>
          <a:prstGeom prst="flowChartInputOutpu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Блок-схема: данные 12"/>
          <p:cNvSpPr/>
          <p:nvPr/>
        </p:nvSpPr>
        <p:spPr>
          <a:xfrm rot="9571972">
            <a:off x="4613507" y="5301207"/>
            <a:ext cx="504056" cy="1152128"/>
          </a:xfrm>
          <a:prstGeom prst="flowChartInputOutpu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Блок-схема: альтернативный процесс 13"/>
          <p:cNvSpPr/>
          <p:nvPr/>
        </p:nvSpPr>
        <p:spPr>
          <a:xfrm>
            <a:off x="4148290" y="3879095"/>
            <a:ext cx="792088" cy="1584176"/>
          </a:xfrm>
          <a:prstGeom prst="flowChartAlternateProcess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Улыбающееся лицо 14"/>
          <p:cNvSpPr/>
          <p:nvPr/>
        </p:nvSpPr>
        <p:spPr>
          <a:xfrm>
            <a:off x="3884054" y="2539633"/>
            <a:ext cx="1296144" cy="1368152"/>
          </a:xfrm>
          <a:prstGeom prst="smileyFace">
            <a:avLst/>
          </a:prstGeom>
          <a:solidFill>
            <a:srgbClr val="F0AD1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C000"/>
              </a:solidFill>
            </a:endParaRPr>
          </a:p>
        </p:txBody>
      </p:sp>
      <p:sp>
        <p:nvSpPr>
          <p:cNvPr id="27" name="Равнобедренный треугольник 26"/>
          <p:cNvSpPr/>
          <p:nvPr/>
        </p:nvSpPr>
        <p:spPr>
          <a:xfrm rot="19856462">
            <a:off x="-535369" y="1627417"/>
            <a:ext cx="4061248" cy="1963464"/>
          </a:xfrm>
          <a:prstGeom prst="triangl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Развита мелкая моторика, выносливость и усидчивость</a:t>
            </a:r>
            <a:endParaRPr lang="ru-RU" b="1" dirty="0" smtClean="0">
              <a:solidFill>
                <a:schemeClr val="bg1"/>
              </a:solidFill>
            </a:endParaRPr>
          </a:p>
          <a:p>
            <a:pPr algn="ctr"/>
            <a:endParaRPr lang="ru-RU" dirty="0"/>
          </a:p>
        </p:txBody>
      </p:sp>
      <p:sp>
        <p:nvSpPr>
          <p:cNvPr id="28" name="Прямоугольник с двумя вырезанными соседними углами 27"/>
          <p:cNvSpPr/>
          <p:nvPr/>
        </p:nvSpPr>
        <p:spPr>
          <a:xfrm>
            <a:off x="5796136" y="4653136"/>
            <a:ext cx="2843808" cy="1872208"/>
          </a:xfrm>
          <a:prstGeom prst="snip2Same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bg1"/>
                </a:solidFill>
              </a:rPr>
              <a:t>Обладает развитым образно - логическим мышлением, пространственным воображением</a:t>
            </a:r>
          </a:p>
          <a:p>
            <a:pPr algn="ctr"/>
            <a:endParaRPr lang="ru-RU" b="1" dirty="0">
              <a:solidFill>
                <a:schemeClr val="bg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9" name="Правильный пятиугольник 28"/>
          <p:cNvSpPr/>
          <p:nvPr/>
        </p:nvSpPr>
        <p:spPr>
          <a:xfrm>
            <a:off x="323528" y="3573016"/>
            <a:ext cx="3203848" cy="2924944"/>
          </a:xfrm>
          <a:prstGeom prst="pentagon">
            <a:avLst/>
          </a:prstGeom>
          <a:solidFill>
            <a:schemeClr val="bg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bg1"/>
                </a:solidFill>
              </a:rPr>
              <a:t>Проявляет инициативу и самостоятельность в игровой деятельности, владеет разными видами игры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30" name="Блок-схема: задержка 29"/>
          <p:cNvSpPr/>
          <p:nvPr/>
        </p:nvSpPr>
        <p:spPr>
          <a:xfrm>
            <a:off x="6516216" y="2708920"/>
            <a:ext cx="2304256" cy="1728192"/>
          </a:xfrm>
          <a:prstGeom prst="flowChartDelay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Ребенок готов научиться чему-то сам</a:t>
            </a:r>
            <a:endParaRPr lang="ru-RU" sz="2400" b="1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endParaRPr lang="ru-RU" dirty="0"/>
          </a:p>
        </p:txBody>
      </p:sp>
      <p:sp>
        <p:nvSpPr>
          <p:cNvPr id="31" name="Прямоугольник с двумя вырезанными противолежащими углами 30"/>
          <p:cNvSpPr/>
          <p:nvPr/>
        </p:nvSpPr>
        <p:spPr>
          <a:xfrm>
            <a:off x="6516216" y="332656"/>
            <a:ext cx="2160240" cy="2160240"/>
          </a:xfrm>
          <a:prstGeom prst="snip2Diag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Использует активную речь для выражения своих мыслей, чувств и желаний</a:t>
            </a:r>
            <a:endParaRPr lang="ru-RU" sz="2400" b="1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endParaRPr lang="ru-RU" dirty="0"/>
          </a:p>
        </p:txBody>
      </p:sp>
      <p:sp>
        <p:nvSpPr>
          <p:cNvPr id="32" name="Прямоугольник с двумя скругленными противолежащими углами 31"/>
          <p:cNvSpPr/>
          <p:nvPr/>
        </p:nvSpPr>
        <p:spPr>
          <a:xfrm>
            <a:off x="3995936" y="548680"/>
            <a:ext cx="2232248" cy="1916832"/>
          </a:xfrm>
          <a:prstGeom prst="round2Diag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bg1"/>
                </a:solidFill>
              </a:rPr>
              <a:t>Способен договариваться, учитывать интересы и чувства других 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4098" name="Rectangle 2"/>
          <p:cNvSpPr>
            <a:spLocks noChangeArrowheads="1"/>
          </p:cNvSpPr>
          <p:nvPr/>
        </p:nvSpPr>
        <p:spPr bwMode="auto">
          <a:xfrm>
            <a:off x="4425966" y="74711"/>
            <a:ext cx="292068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180975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3" name="Заголовок 32"/>
          <p:cNvSpPr>
            <a:spLocks noGrp="1"/>
          </p:cNvSpPr>
          <p:nvPr>
            <p:ph type="title"/>
          </p:nvPr>
        </p:nvSpPr>
        <p:spPr>
          <a:xfrm>
            <a:off x="0" y="332656"/>
            <a:ext cx="3960440" cy="1362456"/>
          </a:xfrm>
        </p:spPr>
        <p:txBody>
          <a:bodyPr/>
          <a:lstStyle/>
          <a:p>
            <a:pPr algn="ctr"/>
            <a:r>
              <a:rPr lang="ru-RU" sz="5400" dirty="0" smtClean="0">
                <a:solidFill>
                  <a:srgbClr val="0070C0"/>
                </a:solidFill>
              </a:rPr>
              <a:t>Ожидаемые результаты</a:t>
            </a:r>
            <a:endParaRPr lang="ru-RU" sz="5400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" y="-23240"/>
            <a:ext cx="9174986" cy="68812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Администратор\Desktop\Фестиваль. Марина\20151202_16215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32904" y="0"/>
            <a:ext cx="9176904" cy="68826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Администратор\Desktop\Фестиваль. Марина\20151202_162345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3292140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279</TotalTime>
  <Words>501</Words>
  <Application>Microsoft Office PowerPoint</Application>
  <PresentationFormat>Экран (4:3)</PresentationFormat>
  <Paragraphs>32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Поток</vt:lpstr>
      <vt:lpstr>Проект  «Волшебный мир песка»</vt:lpstr>
      <vt:lpstr>Актуальность проекта</vt:lpstr>
      <vt:lpstr>Презентация PowerPoint</vt:lpstr>
      <vt:lpstr>Цель проекта:   Обогащение игрового пространства, обеспечивающий развитие и обучение детей посредством игр с песком </vt:lpstr>
      <vt:lpstr>Ожидаемые результаты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DNA7 X86</cp:lastModifiedBy>
  <cp:revision>38</cp:revision>
  <dcterms:created xsi:type="dcterms:W3CDTF">2015-11-30T13:10:45Z</dcterms:created>
  <dcterms:modified xsi:type="dcterms:W3CDTF">2017-02-14T14:34:40Z</dcterms:modified>
</cp:coreProperties>
</file>