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4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632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855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86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384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74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50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318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28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27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34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C2CD4-09FA-4FB5-B10C-E349D82136C5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FA42C-F6DF-4303-B9FC-AC09E24C9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22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280920" cy="288032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Тепловые двигатели  и </a:t>
            </a:r>
            <a:b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их воздействие на окружающую среду</a:t>
            </a:r>
            <a:endParaRPr lang="ru-RU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37112"/>
            <a:ext cx="3608988" cy="2219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789040"/>
            <a:ext cx="4499396" cy="2984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118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010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Ракетный двигатель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4005064"/>
            <a:ext cx="4536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Ракетный двигатель (РД) </a:t>
            </a:r>
            <a:r>
              <a:rPr lang="ru-RU" dirty="0" smtClean="0"/>
              <a:t>- реактивный двигатель, использующий для своей работы только вещества и источники энергии, имеющиеся в запасе на перемещающемся аппарате (летательном, наземном, подводном). Т. о., в отличие от воздушно-реактивных двигателей, для работы РД не требуется окружающая среда (воздух, вода).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836712"/>
            <a:ext cx="4433581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4" b="7427"/>
          <a:stretch/>
        </p:blipFill>
        <p:spPr>
          <a:xfrm>
            <a:off x="4985133" y="908720"/>
            <a:ext cx="4108784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05064"/>
            <a:ext cx="3882448" cy="2612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574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010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Ядерный  двигатель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501008"/>
            <a:ext cx="5760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Ядерный двигатель использует энергию деления или синтеза ядер для создания реактивной тяги.</a:t>
            </a:r>
          </a:p>
          <a:p>
            <a:r>
              <a:rPr lang="ru-RU" sz="2000" dirty="0" smtClean="0"/>
              <a:t>   Традиционный ЯД в целом представляет собой конструкцию из ядерного реактора и собственно двигателя. Рабочее тело (чаще - аммиак или водород) подаётся из бака в активную зону реактора где, проходя через нагретые реакцией ядерного распада каналы, разогревается до высоких температур и затем выбрасывается через сопло, создавая реактивную тягу.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67" y="812202"/>
            <a:ext cx="3597395" cy="2472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356801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65" y="2787460"/>
            <a:ext cx="2589283" cy="4030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829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49006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Экологическая обстановка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809" y="1004762"/>
            <a:ext cx="51845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Загрязнения 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тепловых  двигателей: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Химическое.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Радиоактивное.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Тепловое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КПД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тепловых двигателей &lt;40%, вследствие чего больше 60% теплоты двигатель отдаёт холодильнику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• При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сжигании топлива используется кислород из атмосферы, вследствие чего содержание кислорода в воздухе постепенно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уменьшается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• Сжигание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топлива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сопровождается выделением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атмосферу углекислого газа, азотных, серных и других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соединений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370" y="1134762"/>
            <a:ext cx="3718905" cy="2510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656" y="4005064"/>
            <a:ext cx="4155620" cy="2756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97" y="4698081"/>
            <a:ext cx="4085371" cy="2159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741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99412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Влияние на человека и окружающую среду</a:t>
            </a:r>
            <a:endParaRPr lang="ru-RU" sz="4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412776"/>
            <a:ext cx="9001000" cy="54006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Вибрации, резонансные </a:t>
            </a:r>
            <a:r>
              <a:rPr lang="ru-RU" sz="2400" dirty="0">
                <a:solidFill>
                  <a:srgbClr val="002060"/>
                </a:solidFill>
              </a:rPr>
              <a:t>колебания негативно влияют на внутренние органы и </a:t>
            </a:r>
            <a:r>
              <a:rPr lang="ru-RU" sz="2400" dirty="0" smtClean="0">
                <a:solidFill>
                  <a:srgbClr val="002060"/>
                </a:solidFill>
              </a:rPr>
              <a:t>психику;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Угарный </a:t>
            </a:r>
            <a:r>
              <a:rPr lang="ru-RU" sz="2400" dirty="0">
                <a:solidFill>
                  <a:srgbClr val="002060"/>
                </a:solidFill>
              </a:rPr>
              <a:t>газ</a:t>
            </a:r>
            <a:r>
              <a:rPr lang="ru-RU" sz="2400" dirty="0" smtClean="0">
                <a:solidFill>
                  <a:srgbClr val="002060"/>
                </a:solidFill>
              </a:rPr>
              <a:t>, наличие </a:t>
            </a:r>
            <a:r>
              <a:rPr lang="ru-RU" sz="2400" dirty="0">
                <a:solidFill>
                  <a:srgbClr val="002060"/>
                </a:solidFill>
              </a:rPr>
              <a:t>смертельных </a:t>
            </a:r>
            <a:r>
              <a:rPr lang="ru-RU" sz="2400" dirty="0" smtClean="0">
                <a:solidFill>
                  <a:srgbClr val="002060"/>
                </a:solidFill>
              </a:rPr>
              <a:t>исходов;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Загрязнение </a:t>
            </a:r>
            <a:r>
              <a:rPr lang="ru-RU" sz="2400" dirty="0">
                <a:solidFill>
                  <a:srgbClr val="002060"/>
                </a:solidFill>
              </a:rPr>
              <a:t>воды</a:t>
            </a:r>
            <a:r>
              <a:rPr lang="ru-RU" sz="2400" dirty="0" smtClean="0">
                <a:solidFill>
                  <a:srgbClr val="002060"/>
                </a:solidFill>
              </a:rPr>
              <a:t>, рек, озер </a:t>
            </a:r>
            <a:r>
              <a:rPr lang="ru-RU" sz="2400" dirty="0">
                <a:solidFill>
                  <a:srgbClr val="002060"/>
                </a:solidFill>
              </a:rPr>
              <a:t>при мытье и со </a:t>
            </a:r>
            <a:r>
              <a:rPr lang="ru-RU" sz="2400" dirty="0" smtClean="0">
                <a:solidFill>
                  <a:srgbClr val="002060"/>
                </a:solidFill>
              </a:rPr>
              <a:t>стоком;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Низкий </a:t>
            </a:r>
            <a:r>
              <a:rPr lang="ru-RU" sz="2400" dirty="0">
                <a:solidFill>
                  <a:srgbClr val="002060"/>
                </a:solidFill>
              </a:rPr>
              <a:t>КПД из-за потерь тепла</a:t>
            </a:r>
            <a:r>
              <a:rPr lang="ru-RU" sz="2400" dirty="0" smtClean="0">
                <a:solidFill>
                  <a:srgbClr val="002060"/>
                </a:solidFill>
              </a:rPr>
              <a:t>, усиливает </a:t>
            </a:r>
            <a:r>
              <a:rPr lang="ru-RU" sz="2400" dirty="0">
                <a:solidFill>
                  <a:srgbClr val="002060"/>
                </a:solidFill>
              </a:rPr>
              <a:t>парниковый </a:t>
            </a:r>
            <a:r>
              <a:rPr lang="ru-RU" sz="2400" dirty="0" smtClean="0">
                <a:solidFill>
                  <a:srgbClr val="002060"/>
                </a:solidFill>
              </a:rPr>
              <a:t>эффект;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Негативно влияют на растительный и </a:t>
            </a:r>
            <a:r>
              <a:rPr lang="ru-RU" sz="2400" dirty="0" smtClean="0">
                <a:solidFill>
                  <a:srgbClr val="002060"/>
                </a:solidFill>
              </a:rPr>
              <a:t>животный мир, вызывая </a:t>
            </a:r>
            <a:r>
              <a:rPr lang="ru-RU" sz="2400" dirty="0">
                <a:solidFill>
                  <a:srgbClr val="002060"/>
                </a:solidFill>
              </a:rPr>
              <a:t>мутации, губят </a:t>
            </a:r>
            <a:r>
              <a:rPr lang="ru-RU" sz="2400" dirty="0" smtClean="0">
                <a:solidFill>
                  <a:srgbClr val="002060"/>
                </a:solidFill>
              </a:rPr>
              <a:t>грибы, ягоды, </a:t>
            </a:r>
            <a:r>
              <a:rPr lang="ru-RU" sz="2400" dirty="0">
                <a:solidFill>
                  <a:srgbClr val="002060"/>
                </a:solidFill>
              </a:rPr>
              <a:t>коллективные </a:t>
            </a:r>
            <a:r>
              <a:rPr lang="ru-RU" sz="2400" dirty="0" smtClean="0">
                <a:solidFill>
                  <a:srgbClr val="002060"/>
                </a:solidFill>
              </a:rPr>
              <a:t>сады;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Продукты жизнедеятельности двигателей делают почву </a:t>
            </a:r>
            <a:r>
              <a:rPr lang="ru-RU" sz="2400" dirty="0" smtClean="0">
                <a:solidFill>
                  <a:srgbClr val="002060"/>
                </a:solidFill>
              </a:rPr>
              <a:t>нежизнеспособной;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Выхлопы </a:t>
            </a:r>
            <a:r>
              <a:rPr lang="ru-RU" sz="2400" dirty="0">
                <a:solidFill>
                  <a:srgbClr val="002060"/>
                </a:solidFill>
              </a:rPr>
              <a:t>вызывают раковые </a:t>
            </a:r>
            <a:r>
              <a:rPr lang="ru-RU" sz="2400" dirty="0" smtClean="0">
                <a:solidFill>
                  <a:srgbClr val="002060"/>
                </a:solidFill>
              </a:rPr>
              <a:t>заболевания;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Выхлопы способствуют </a:t>
            </a:r>
            <a:r>
              <a:rPr lang="ru-RU" sz="2400" dirty="0">
                <a:solidFill>
                  <a:srgbClr val="002060"/>
                </a:solidFill>
              </a:rPr>
              <a:t>токсикомании</a:t>
            </a:r>
            <a:r>
              <a:rPr lang="ru-RU" sz="2400" dirty="0" smtClean="0">
                <a:solidFill>
                  <a:srgbClr val="002060"/>
                </a:solidFill>
              </a:rPr>
              <a:t>, ведущей </a:t>
            </a:r>
            <a:r>
              <a:rPr lang="ru-RU" sz="2400" dirty="0">
                <a:solidFill>
                  <a:srgbClr val="002060"/>
                </a:solidFill>
              </a:rPr>
              <a:t>к </a:t>
            </a:r>
            <a:r>
              <a:rPr lang="ru-RU" sz="2400" dirty="0" smtClean="0">
                <a:solidFill>
                  <a:srgbClr val="002060"/>
                </a:solidFill>
              </a:rPr>
              <a:t>деградации;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Истощение природных ресурсов</a:t>
            </a:r>
            <a:r>
              <a:rPr lang="ru-RU" sz="2400" dirty="0" smtClean="0">
                <a:solidFill>
                  <a:srgbClr val="002060"/>
                </a:solidFill>
              </a:rPr>
              <a:t>, их </a:t>
            </a:r>
            <a:r>
              <a:rPr lang="ru-RU" sz="2400" dirty="0">
                <a:solidFill>
                  <a:srgbClr val="002060"/>
                </a:solidFill>
              </a:rPr>
              <a:t>сжигание вместо тонкой </a:t>
            </a:r>
            <a:r>
              <a:rPr lang="ru-RU" sz="2400" dirty="0" smtClean="0">
                <a:solidFill>
                  <a:srgbClr val="002060"/>
                </a:solidFill>
              </a:rPr>
              <a:t>переработки. 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15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564904"/>
            <a:ext cx="85072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Пути решения экологических проблем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4187"/>
            <a:ext cx="3600400" cy="2679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509120"/>
            <a:ext cx="3151237" cy="2100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406581"/>
            <a:ext cx="3456384" cy="2305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21" y="141186"/>
            <a:ext cx="3626411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2365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412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Электромобили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1340768"/>
            <a:ext cx="518457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000" i="1" dirty="0" smtClean="0"/>
              <a:t>Электромобиль</a:t>
            </a:r>
            <a:r>
              <a:rPr lang="ru-RU" dirty="0" smtClean="0"/>
              <a:t> </a:t>
            </a:r>
            <a:r>
              <a:rPr lang="ru-RU" dirty="0"/>
              <a:t>— автомобиль, приводимый в движение одним или несколькими электродвигателями с питанием от автономного источника электроэнергии (аккумуляторов, топливных элементов и т. п.), а не двигателем внутреннего сгорания. Электромобиль следует отличать от автомобилей с двигателем внутреннего сгорания и электрической передачей, а также </a:t>
            </a:r>
            <a:r>
              <a:rPr lang="ru-RU" dirty="0" smtClean="0"/>
              <a:t>от троллейбусов </a:t>
            </a:r>
            <a:r>
              <a:rPr lang="ru-RU" dirty="0"/>
              <a:t>и трамваев.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1366624"/>
            <a:ext cx="3635896" cy="2422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56868"/>
            <a:ext cx="3490666" cy="2901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15278"/>
            <a:ext cx="4032448" cy="2688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3472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849"/>
            <a:ext cx="8229600" cy="1143000"/>
          </a:xfrm>
        </p:spPr>
        <p:txBody>
          <a:bodyPr/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Достоинства электромобиля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3" y="1268760"/>
            <a:ext cx="878497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ru-RU" dirty="0" smtClean="0"/>
              <a:t>Отсутствие вредных выхлопов;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ru-RU" dirty="0" smtClean="0"/>
              <a:t>Более высокая </a:t>
            </a:r>
            <a:r>
              <a:rPr lang="ru-RU" dirty="0" err="1" smtClean="0"/>
              <a:t>экологичность</a:t>
            </a:r>
            <a:r>
              <a:rPr lang="ru-RU" dirty="0" smtClean="0"/>
              <a:t>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Простота техобслуживания, большой </a:t>
            </a:r>
            <a:r>
              <a:rPr lang="ru-RU" dirty="0" err="1"/>
              <a:t>межсервисный</a:t>
            </a:r>
            <a:r>
              <a:rPr lang="ru-RU" dirty="0"/>
              <a:t> пробег, </a:t>
            </a:r>
            <a:r>
              <a:rPr lang="ru-RU" dirty="0" smtClean="0"/>
              <a:t>дешевизна;</a:t>
            </a:r>
            <a:endParaRPr lang="ru-RU" dirty="0"/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Низкая </a:t>
            </a:r>
            <a:r>
              <a:rPr lang="ru-RU" dirty="0" err="1"/>
              <a:t>пожаро</a:t>
            </a:r>
            <a:r>
              <a:rPr lang="ru-RU" dirty="0"/>
              <a:t>- и взрывоопасность при </a:t>
            </a:r>
            <a:r>
              <a:rPr lang="ru-RU" dirty="0" smtClean="0"/>
              <a:t>аварии;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Простота конструкции (простота электродвигателя и трансмиссии; отсутствие необходимости в переключении </a:t>
            </a:r>
            <a:r>
              <a:rPr lang="ru-RU" dirty="0" smtClean="0"/>
              <a:t>передач);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ru-RU" dirty="0"/>
              <a:t>Возможность подзарядки от бытовой электрической сети (розетки), но такой способ в 5—10 раз дольше, чем от специального высоковольтного зарядного </a:t>
            </a:r>
            <a:r>
              <a:rPr lang="ru-RU" dirty="0" smtClean="0"/>
              <a:t>устройства;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Массовое применение электромобилей смогло бы помочь в решении проблемы «энергетического пика» за счёт подзарядки аккумуляторов в ночное </a:t>
            </a:r>
            <a:r>
              <a:rPr lang="ru-RU" dirty="0" smtClean="0"/>
              <a:t>время;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 smtClean="0"/>
              <a:t>Меньший шум;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ru-RU" dirty="0"/>
              <a:t>Возможность торможения самим электродвигателем </a:t>
            </a:r>
            <a:r>
              <a:rPr lang="ru-RU" dirty="0" smtClean="0"/>
              <a:t> без </a:t>
            </a:r>
            <a:r>
              <a:rPr lang="ru-RU" dirty="0"/>
              <a:t>использования механических тормозов — отсутствие трения и соответственно износа </a:t>
            </a:r>
            <a:r>
              <a:rPr lang="ru-RU" dirty="0" smtClean="0"/>
              <a:t>тормозов;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Простая возможность реализации полного привода и торможения путем применения схемы «мотор-колесо», что </a:t>
            </a:r>
            <a:r>
              <a:rPr lang="ru-RU" dirty="0" smtClean="0"/>
              <a:t>позволяет легко </a:t>
            </a:r>
            <a:r>
              <a:rPr lang="ru-RU" dirty="0"/>
              <a:t>реализовать систему поворота всех четырех колес, вплоть до положения перпендикулярного кузову электромобиля.</a:t>
            </a:r>
          </a:p>
          <a:p>
            <a:pPr marL="285750" indent="-285750">
              <a:buFont typeface="Courier New" pitchFamily="49" charset="0"/>
              <a:buChar char="o"/>
            </a:pPr>
            <a:endParaRPr lang="ru-RU" dirty="0"/>
          </a:p>
          <a:p>
            <a:pPr marL="285750" lvl="0" indent="-285750">
              <a:buFont typeface="Courier New" pitchFamily="49" charset="0"/>
              <a:buChar char="o"/>
            </a:pPr>
            <a:endParaRPr lang="ru-RU" dirty="0" smtClean="0"/>
          </a:p>
          <a:p>
            <a:pPr marL="285750" lvl="0" indent="-285750">
              <a:buFont typeface="Courier New" pitchFamily="49" charset="0"/>
              <a:buChar char="o"/>
            </a:pPr>
            <a:endParaRPr lang="ru-RU" dirty="0"/>
          </a:p>
          <a:p>
            <a:pPr marL="285750" indent="-285750">
              <a:buFont typeface="Courier New" pitchFamily="49" charset="0"/>
              <a:buChar char="o"/>
            </a:pPr>
            <a:endParaRPr lang="ru-RU" dirty="0"/>
          </a:p>
          <a:p>
            <a:pPr marL="285750" lvl="0" indent="-285750">
              <a:buFont typeface="Courier New" pitchFamily="49" charset="0"/>
              <a:buChar char="o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506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Недостатки электромобиля</a:t>
            </a:r>
            <a:endParaRPr lang="ru-RU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640960" cy="568863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200" dirty="0"/>
              <a:t>Имеющиеся </a:t>
            </a:r>
            <a:r>
              <a:rPr lang="ru-RU" sz="2200" dirty="0" err="1"/>
              <a:t>высокоэнергоёмкие</a:t>
            </a:r>
            <a:r>
              <a:rPr lang="ru-RU" sz="2200" dirty="0"/>
              <a:t> аккумуляторы либо слишком дороги из-за применения драгоценных или дорогостоящих металлов </a:t>
            </a:r>
            <a:r>
              <a:rPr lang="ru-RU" sz="2200" dirty="0" smtClean="0"/>
              <a:t>, либо </a:t>
            </a:r>
            <a:r>
              <a:rPr lang="ru-RU" sz="2200" dirty="0"/>
              <a:t>работают при слишком высоких </a:t>
            </a:r>
            <a:r>
              <a:rPr lang="ru-RU" sz="2200" dirty="0" smtClean="0"/>
              <a:t>температурах;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200" dirty="0"/>
              <a:t>При резких стартах тяговые АКБ теряют много </a:t>
            </a:r>
            <a:r>
              <a:rPr lang="ru-RU" sz="2200" dirty="0" smtClean="0"/>
              <a:t>энергии;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200" dirty="0"/>
              <a:t>Проблемой является производство и утилизация аккумуляторов, которые часто содержат ядовитые компоненты </a:t>
            </a:r>
            <a:r>
              <a:rPr lang="ru-RU" sz="2200" dirty="0" smtClean="0"/>
              <a:t>и кислоты;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200" dirty="0"/>
              <a:t>Часть энергии аккумуляторов тратится на охлаждение или обогрев салона автомобиля, а также питание прочих бортовых </a:t>
            </a:r>
            <a:r>
              <a:rPr lang="ru-RU" sz="2200" dirty="0" err="1"/>
              <a:t>энергопотребителей</a:t>
            </a:r>
            <a:r>
              <a:rPr lang="ru-RU" sz="2200" dirty="0"/>
              <a:t> </a:t>
            </a:r>
            <a:r>
              <a:rPr lang="ru-RU" sz="2200" dirty="0" smtClean="0"/>
              <a:t>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200" dirty="0"/>
              <a:t>Для массового применения электромобилей требуется создание соответствующей инфраструктуры для подзарядки аккумуляторов («</a:t>
            </a:r>
            <a:r>
              <a:rPr lang="ru-RU" sz="2200" dirty="0" err="1"/>
              <a:t>автозарядные</a:t>
            </a:r>
            <a:r>
              <a:rPr lang="ru-RU" sz="2200" dirty="0"/>
              <a:t>» станции</a:t>
            </a:r>
            <a:r>
              <a:rPr lang="ru-RU" sz="2200" dirty="0" smtClean="0"/>
              <a:t>);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200" dirty="0"/>
              <a:t>При массовом использовании электромобилей в момент их зарядки от бытовой сети возрастают перегрузки электрических сетей </a:t>
            </a:r>
            <a:r>
              <a:rPr lang="ru-RU" sz="2200" dirty="0" smtClean="0"/>
              <a:t>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200" dirty="0"/>
              <a:t>Длительное время зарядки </a:t>
            </a:r>
            <a:r>
              <a:rPr lang="ru-RU" sz="2200" dirty="0" smtClean="0"/>
              <a:t>аккумуляторов;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200" dirty="0"/>
              <a:t>Малый пробег от одного </a:t>
            </a:r>
            <a:r>
              <a:rPr lang="ru-RU" sz="2200" dirty="0" smtClean="0"/>
              <a:t>заряда;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200" dirty="0"/>
              <a:t>Ухудшение характеристик </a:t>
            </a:r>
            <a:r>
              <a:rPr lang="ru-RU" sz="2200" dirty="0" smtClean="0"/>
              <a:t> </a:t>
            </a:r>
            <a:r>
              <a:rPr lang="ru-RU" sz="2200" dirty="0"/>
              <a:t>батарей на </a:t>
            </a:r>
            <a:r>
              <a:rPr lang="ru-RU" sz="2200" dirty="0" smtClean="0"/>
              <a:t>холоде. </a:t>
            </a:r>
            <a:endParaRPr lang="ru-RU" sz="2200" dirty="0"/>
          </a:p>
          <a:p>
            <a:pPr lvl="0">
              <a:buFont typeface="Wingdings" pitchFamily="2" charset="2"/>
              <a:buChar char="§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4358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250"/>
                            </p:stCondLst>
                            <p:childTnLst>
                              <p:par>
                                <p:cTn id="37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06090"/>
          </a:xfrm>
        </p:spPr>
        <p:txBody>
          <a:bodyPr>
            <a:noAutofit/>
          </a:bodyPr>
          <a:lstStyle/>
          <a:p>
            <a:r>
              <a:rPr lang="ru-RU" sz="4800" b="1" i="1" dirty="0" smtClean="0"/>
              <a:t>Меры предотвращения загрязнений</a:t>
            </a:r>
            <a:endParaRPr lang="ru-RU" sz="4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628800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Снижение  вредных выбросов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Контроль  за  выхлопными  газами, модификация  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фильтров.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Сравнение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 эффективности  и  экологической  безвредности  различных  видов  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топлива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перевод  транспорта  на  газовое  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топливо.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Перспективы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 использования  электрических двигателей,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транспорта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 на  солнечных  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батареях;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совершенствование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конструкций;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шумозащитные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полосы;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модификации с взаимозаменяемыми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деталями;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 контроль - утилизацию отслуживших деталей и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веществ;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совершенствование экологического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права.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605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План: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Что такое тепловой двигатель;</a:t>
            </a:r>
          </a:p>
          <a:p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История создания теплового двигателя;</a:t>
            </a:r>
          </a:p>
          <a:p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Современные виды тепловых двигателей;</a:t>
            </a:r>
          </a:p>
          <a:p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Экологические проблемы;</a:t>
            </a:r>
          </a:p>
          <a:p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Решение экологических </a:t>
            </a:r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проблем.</a:t>
            </a:r>
            <a:endParaRPr lang="ru-RU" sz="36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marL="0" indent="0">
              <a:buNone/>
            </a:pPr>
            <a:endParaRPr lang="ru-RU" sz="36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5297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4547" y="4365104"/>
            <a:ext cx="6624736" cy="2246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Тепловым двигателем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называют машины, в которых внутренняя энергия топлива превращается в механическую энергию.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0"/>
            <a:ext cx="3764483" cy="2060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-26651"/>
            <a:ext cx="3311649" cy="43917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303" y="2169227"/>
            <a:ext cx="2852623" cy="2181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78975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012" y="2996952"/>
            <a:ext cx="520897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История появления тепловых двигателей уходит в далекое прошлое. Говорят, еще две с лишним тысячи лет назад, в III веке до нашей эры, великий греческий механик и математик Архимед построил пушку, которая стреляла с помощью пара. Рисунок пушки Архимеда и ее описание были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надены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спустя 18 столетий в рукописях великого итальянского ученого, инженера и художника Леонардо да Винчи.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89" y="110061"/>
            <a:ext cx="3536939" cy="4456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1545"/>
            <a:ext cx="3964958" cy="2637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286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6632"/>
            <a:ext cx="3600400" cy="4571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83477" y="3574147"/>
            <a:ext cx="29523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        </a:t>
            </a:r>
            <a:r>
              <a:rPr lang="ru-RU" sz="2800" dirty="0" err="1" smtClean="0">
                <a:solidFill>
                  <a:schemeClr val="bg1"/>
                </a:solidFill>
              </a:rPr>
              <a:t>И.И.Ползунов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-68611"/>
            <a:ext cx="2952328" cy="4128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789138" y="3013440"/>
            <a:ext cx="18722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000" dirty="0" smtClean="0"/>
              <a:t>Т.НЬЮКОМЕН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254" y="3351994"/>
            <a:ext cx="3890925" cy="3238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431647" y="5346001"/>
            <a:ext cx="3168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                   </a:t>
            </a:r>
            <a:r>
              <a:rPr lang="ru-RU" sz="3200" dirty="0" err="1" smtClean="0">
                <a:solidFill>
                  <a:schemeClr val="bg1"/>
                </a:solidFill>
              </a:rPr>
              <a:t>Д.Папин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00" y="2069744"/>
            <a:ext cx="3390900" cy="4762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791580" y="5642071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Леонардо Да Винчи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9902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иды современных тепловых двигателей: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85395"/>
          </a:xfrm>
        </p:spPr>
        <p:txBody>
          <a:bodyPr/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Двигатели внутреннего сгорания (ДВС);</a:t>
            </a:r>
          </a:p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Газотурбинные;</a:t>
            </a:r>
          </a:p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Ракетные;</a:t>
            </a:r>
          </a:p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Ядерные.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0021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Двигатель внутреннего сгорания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268760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Двигатель внутреннего сгорания </a:t>
            </a:r>
            <a:r>
              <a:rPr lang="ru-RU" sz="2400" dirty="0" smtClean="0"/>
              <a:t>— тепловой двигатель, который преобразовывает теплоту сгорания топлива в механическую работу.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772816"/>
            <a:ext cx="4762500" cy="318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7504" y="3577084"/>
            <a:ext cx="3816424" cy="2948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latin typeface="+mj-lt"/>
              </a:rPr>
              <a:t>По сравнению с </a:t>
            </a:r>
            <a:r>
              <a:rPr lang="ru-RU" dirty="0" err="1" smtClean="0">
                <a:latin typeface="+mj-lt"/>
              </a:rPr>
              <a:t>паромашинной</a:t>
            </a:r>
            <a:r>
              <a:rPr lang="ru-RU" dirty="0" smtClean="0">
                <a:latin typeface="+mj-lt"/>
              </a:rPr>
              <a:t> установкой двигатель внутреннего сгорания:</a:t>
            </a:r>
          </a:p>
          <a:p>
            <a:r>
              <a:rPr lang="ru-RU" dirty="0" smtClean="0">
                <a:latin typeface="+mj-lt"/>
              </a:rPr>
              <a:t>•принципиально проще. Нет парокотельного агрегата.</a:t>
            </a:r>
          </a:p>
          <a:p>
            <a:r>
              <a:rPr lang="ru-RU" dirty="0" smtClean="0">
                <a:latin typeface="+mj-lt"/>
              </a:rPr>
              <a:t>•компактнее</a:t>
            </a:r>
          </a:p>
          <a:p>
            <a:r>
              <a:rPr lang="ru-RU" dirty="0" smtClean="0">
                <a:latin typeface="+mj-lt"/>
              </a:rPr>
              <a:t>•легче</a:t>
            </a:r>
          </a:p>
          <a:p>
            <a:r>
              <a:rPr lang="ru-RU" dirty="0" smtClean="0">
                <a:latin typeface="+mj-lt"/>
              </a:rPr>
              <a:t>•экономичнее</a:t>
            </a:r>
          </a:p>
          <a:p>
            <a:r>
              <a:rPr lang="ru-RU" dirty="0" smtClean="0">
                <a:latin typeface="+mj-lt"/>
              </a:rPr>
              <a:t>•требует жидкое топливо лучшего качества.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999767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1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РАЗЛИЧАЮТ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ДВС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Бензиновые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/>
              <a:t> </a:t>
            </a:r>
            <a:r>
              <a:rPr lang="ru-RU" sz="2000" dirty="0" smtClean="0"/>
              <a:t> Бензиновые карбюраторные;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 smtClean="0"/>
              <a:t> Бензиновые </a:t>
            </a:r>
            <a:r>
              <a:rPr lang="ru-RU" sz="2000" dirty="0" err="1" smtClean="0"/>
              <a:t>инжекторные</a:t>
            </a:r>
            <a:r>
              <a:rPr lang="ru-RU" sz="2000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Дизельные, с воспламенением от сжатия;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Газовые;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Газодизельные;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Роторно-поршневой;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Комбинированный двигатель внутреннего сгорания.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395796" y="3050963"/>
            <a:ext cx="46085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способу осуществления рабочего цикла :</a:t>
            </a:r>
          </a:p>
          <a:p>
            <a:r>
              <a:rPr lang="ru-RU" sz="2800" dirty="0" smtClean="0"/>
              <a:t>• четырехтактные</a:t>
            </a:r>
          </a:p>
          <a:p>
            <a:r>
              <a:rPr lang="ru-RU" sz="2800" dirty="0" smtClean="0"/>
              <a:t>• двухтактные</a:t>
            </a:r>
          </a:p>
          <a:p>
            <a:r>
              <a:rPr lang="ru-RU" sz="2800" dirty="0" smtClean="0"/>
              <a:t> 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числу цилиндров :</a:t>
            </a:r>
          </a:p>
          <a:p>
            <a:r>
              <a:rPr lang="ru-RU" sz="2800" dirty="0" smtClean="0"/>
              <a:t>• одноцилиндровые</a:t>
            </a:r>
          </a:p>
          <a:p>
            <a:r>
              <a:rPr lang="ru-RU" sz="2800" dirty="0" smtClean="0"/>
              <a:t>• двухцилиндровые</a:t>
            </a:r>
          </a:p>
          <a:p>
            <a:r>
              <a:rPr lang="ru-RU" sz="2800" dirty="0" smtClean="0"/>
              <a:t>• многоцилиндровые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3147378"/>
            <a:ext cx="2808313" cy="3710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6" t="-420" r="8209"/>
          <a:stretch/>
        </p:blipFill>
        <p:spPr>
          <a:xfrm>
            <a:off x="5418348" y="-99392"/>
            <a:ext cx="3347864" cy="2767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7242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010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ГАЗОТУРБИННЫЙ ДВИГАТЕЛЬ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183362"/>
            <a:ext cx="41764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Газотурбинный двигатель (ГТД) - </a:t>
            </a:r>
            <a:r>
              <a:rPr lang="ru-RU" dirty="0" smtClean="0"/>
              <a:t>тепловой двигатель, в котором газ сжимается и нагревается, а затем энергия сжатого и нагретого газа преобразуется в механическую работу на валу газовой турбины. Рабочий процесс ГТД может осуществляться с непрерывным сгоранием топлива при постоянном давлении или с прерывистым сгоранием топлива при постоянном объёме.</a:t>
            </a:r>
          </a:p>
          <a:p>
            <a:r>
              <a:rPr lang="ru-RU" dirty="0"/>
              <a:t> </a:t>
            </a:r>
            <a:r>
              <a:rPr lang="ru-RU" dirty="0" smtClean="0"/>
              <a:t> Газовые турбины используются в кораблях, локомотивах и танках. Множество экспериментов проводилось с автомобилями, оснащенными газовыми турбинами.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</a:t>
            </a:r>
          </a:p>
          <a:p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183362"/>
            <a:ext cx="4860032" cy="26970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019020"/>
            <a:ext cx="4793730" cy="2852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31911"/>
            <a:ext cx="6831159" cy="3815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42235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762</Words>
  <Application>Microsoft Office PowerPoint</Application>
  <PresentationFormat>Экран (4:3)</PresentationFormat>
  <Paragraphs>108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Тепловые двигатели  и  их воздействие на окружающую среду</vt:lpstr>
      <vt:lpstr>План:</vt:lpstr>
      <vt:lpstr>Презентация PowerPoint</vt:lpstr>
      <vt:lpstr>Презентация PowerPoint</vt:lpstr>
      <vt:lpstr>Презентация PowerPoint</vt:lpstr>
      <vt:lpstr>Виды современных тепловых двигателей:</vt:lpstr>
      <vt:lpstr>Двигатель внутреннего сгорания</vt:lpstr>
      <vt:lpstr>Презентация PowerPoint</vt:lpstr>
      <vt:lpstr>ГАЗОТУРБИННЫЙ ДВИГАТЕЛЬ</vt:lpstr>
      <vt:lpstr>Ракетный двигатель</vt:lpstr>
      <vt:lpstr>Ядерный  двигатель</vt:lpstr>
      <vt:lpstr>Экологическая обстановка</vt:lpstr>
      <vt:lpstr>Влияние на человека и окружающую среду</vt:lpstr>
      <vt:lpstr>Презентация PowerPoint</vt:lpstr>
      <vt:lpstr> Электромобили</vt:lpstr>
      <vt:lpstr>Достоинства электромобиля</vt:lpstr>
      <vt:lpstr>Недостатки электромобиля</vt:lpstr>
      <vt:lpstr>Меры предотвращения загрязнений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Тепловые двигатели  и  их воздействие на окружающую среду</dc:title>
  <dc:creator>сергей</dc:creator>
  <cp:lastModifiedBy>сергей</cp:lastModifiedBy>
  <cp:revision>12</cp:revision>
  <dcterms:created xsi:type="dcterms:W3CDTF">2013-03-15T12:06:20Z</dcterms:created>
  <dcterms:modified xsi:type="dcterms:W3CDTF">2013-03-15T14:21:12Z</dcterms:modified>
</cp:coreProperties>
</file>