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60" r:id="rId2"/>
    <p:sldId id="265" r:id="rId3"/>
    <p:sldId id="259" r:id="rId4"/>
    <p:sldId id="261" r:id="rId5"/>
    <p:sldId id="262" r:id="rId6"/>
    <p:sldId id="263" r:id="rId7"/>
    <p:sldId id="281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19" autoAdjust="0"/>
    <p:restoredTop sz="94660"/>
  </p:normalViewPr>
  <p:slideViewPr>
    <p:cSldViewPr snapToGrid="0">
      <p:cViewPr varScale="1">
        <p:scale>
          <a:sx n="62" d="100"/>
          <a:sy n="62" d="100"/>
        </p:scale>
        <p:origin x="20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Выбор учащимися типа профессии</a:t>
            </a:r>
          </a:p>
        </c:rich>
      </c:tx>
      <c:layout>
        <c:manualLayout>
          <c:xMode val="edge"/>
          <c:yMode val="edge"/>
          <c:x val="0.18612259405074363"/>
          <c:y val="7.93650793650793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 класс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Человек — человек </c:v>
                </c:pt>
                <c:pt idx="1">
                  <c:v> Человек — техника </c:v>
                </c:pt>
                <c:pt idx="2">
                  <c:v>Человек — художественный образ </c:v>
                </c:pt>
                <c:pt idx="3">
                  <c:v>Человек — природа </c:v>
                </c:pt>
                <c:pt idx="4">
                  <c:v>Человек — знак 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0.56000000000000005</c:v>
                </c:pt>
                <c:pt idx="1">
                  <c:v>0.21</c:v>
                </c:pt>
                <c:pt idx="2">
                  <c:v>0.1</c:v>
                </c:pt>
                <c:pt idx="3">
                  <c:v>0.05</c:v>
                </c:pt>
                <c:pt idx="4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A3-4839-AC62-5275626D081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3 класс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Человек — человек </c:v>
                </c:pt>
                <c:pt idx="1">
                  <c:v> Человек — техника </c:v>
                </c:pt>
                <c:pt idx="2">
                  <c:v>Человек — художественный образ </c:v>
                </c:pt>
                <c:pt idx="3">
                  <c:v>Человек — природа </c:v>
                </c:pt>
                <c:pt idx="4">
                  <c:v>Человек — знак 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0.6</c:v>
                </c:pt>
                <c:pt idx="1">
                  <c:v>0.18</c:v>
                </c:pt>
                <c:pt idx="2">
                  <c:v>0.15</c:v>
                </c:pt>
                <c:pt idx="3">
                  <c:v>7.0000000000000007E-2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A3-4839-AC62-5275626D081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13956224"/>
        <c:axId val="122308544"/>
      </c:barChart>
      <c:catAx>
        <c:axId val="113956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2308544"/>
        <c:crosses val="autoZero"/>
        <c:auto val="1"/>
        <c:lblAlgn val="ctr"/>
        <c:lblOffset val="100"/>
        <c:noMultiLvlLbl val="0"/>
      </c:catAx>
      <c:valAx>
        <c:axId val="12230854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13956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Посещение детьми предприятий.</a:t>
            </a:r>
          </a:p>
        </c:rich>
      </c:tx>
      <c:layout>
        <c:manualLayout>
          <c:xMode val="edge"/>
          <c:yMode val="edge"/>
          <c:x val="0.19769666812481773"/>
          <c:y val="5.952380952380952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6143919510061229E-2"/>
          <c:y val="0.23211317335333079"/>
          <c:w val="0.91385608048993872"/>
          <c:h val="0.606950693663292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класс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F8-4CA1-B8D6-F544F118869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 класс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DF8-4CA1-B8D6-F544F118869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 класс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DF8-4CA1-B8D6-F544F118869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22307368"/>
        <c:axId val="122306976"/>
      </c:barChart>
      <c:catAx>
        <c:axId val="122307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2306976"/>
        <c:crosses val="autoZero"/>
        <c:auto val="1"/>
        <c:lblAlgn val="ctr"/>
        <c:lblOffset val="100"/>
        <c:noMultiLvlLbl val="0"/>
      </c:catAx>
      <c:valAx>
        <c:axId val="12230697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22307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Участие детей в конкурсах рисунков. Проекты и сообщения по теме.</a:t>
            </a:r>
          </a:p>
          <a:p>
            <a:pPr>
              <a:defRPr/>
            </a:pPr>
            <a:endParaRPr lang="ru-RU"/>
          </a:p>
        </c:rich>
      </c:tx>
      <c:layout>
        <c:manualLayout>
          <c:xMode val="edge"/>
          <c:yMode val="edge"/>
          <c:x val="0.20790392438059485"/>
          <c:y val="9.0559243908892514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класс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Рисунки </c:v>
                </c:pt>
                <c:pt idx="1">
                  <c:v>Проекты</c:v>
                </c:pt>
                <c:pt idx="2">
                  <c:v>Сообщения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</c:v>
                </c:pt>
                <c:pt idx="1">
                  <c:v>0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DD-4FE9-9D1B-DA30926269A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 класс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Рисунки </c:v>
                </c:pt>
                <c:pt idx="1">
                  <c:v>Проекты</c:v>
                </c:pt>
                <c:pt idx="2">
                  <c:v>Сообщения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</c:v>
                </c:pt>
                <c:pt idx="1">
                  <c:v>3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0DD-4FE9-9D1B-DA30926269A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 класс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Рисунки </c:v>
                </c:pt>
                <c:pt idx="1">
                  <c:v>Проекты</c:v>
                </c:pt>
                <c:pt idx="2">
                  <c:v>Сообщения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0DD-4FE9-9D1B-DA30926269A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22306584"/>
        <c:axId val="122308936"/>
      </c:barChart>
      <c:catAx>
        <c:axId val="122306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2308936"/>
        <c:crosses val="autoZero"/>
        <c:auto val="1"/>
        <c:lblAlgn val="ctr"/>
        <c:lblOffset val="100"/>
        <c:noMultiLvlLbl val="0"/>
      </c:catAx>
      <c:valAx>
        <c:axId val="12230893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22306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Знания о профессиях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класс 1 полугодие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 Ничего не знаю о профессиях</c:v>
                </c:pt>
                <c:pt idx="1">
                  <c:v>•Знаю профессии, но о них рассказать не могу</c:v>
                </c:pt>
                <c:pt idx="2">
                  <c:v>•Знаю несколько профессий, могу рассказать о каждой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0.05</c:v>
                </c:pt>
                <c:pt idx="1">
                  <c:v>0.25</c:v>
                </c:pt>
                <c:pt idx="2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AA-43AD-9A6D-0254B36F58D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класс 2 полугодие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 Ничего не знаю о профессиях</c:v>
                </c:pt>
                <c:pt idx="1">
                  <c:v>•Знаю профессии, но о них рассказать не могу</c:v>
                </c:pt>
                <c:pt idx="2">
                  <c:v>•Знаю несколько профессий, могу рассказать о каждой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</c:v>
                </c:pt>
                <c:pt idx="1">
                  <c:v>0.1</c:v>
                </c:pt>
                <c:pt idx="2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8AA-43AD-9A6D-0254B36F58D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 класс 2 полугодие2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 Ничего не знаю о профессиях</c:v>
                </c:pt>
                <c:pt idx="1">
                  <c:v>•Знаю профессии, но о них рассказать не могу</c:v>
                </c:pt>
                <c:pt idx="2">
                  <c:v>•Знаю несколько профессий, могу рассказать о каждой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</c:v>
                </c:pt>
                <c:pt idx="1">
                  <c:v>0.03</c:v>
                </c:pt>
                <c:pt idx="2">
                  <c:v>0.97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8AA-43AD-9A6D-0254B36F58D5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3 класс 2 полугодие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 Ничего не знаю о профессиях</c:v>
                </c:pt>
                <c:pt idx="1">
                  <c:v>•Знаю профессии, но о них рассказать не могу</c:v>
                </c:pt>
                <c:pt idx="2">
                  <c:v>•Знаю несколько профессий, могу рассказать о каждой</c:v>
                </c:pt>
              </c:strCache>
            </c:strRef>
          </c:cat>
          <c:val>
            <c:numRef>
              <c:f>Лист1!$E$2:$E$4</c:f>
              <c:numCache>
                <c:formatCode>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8AA-43AD-9A6D-0254B36F58D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22309328"/>
        <c:axId val="122309720"/>
      </c:barChart>
      <c:catAx>
        <c:axId val="122309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2309720"/>
        <c:crosses val="autoZero"/>
        <c:auto val="1"/>
        <c:lblAlgn val="ctr"/>
        <c:lblOffset val="100"/>
        <c:noMultiLvlLbl val="0"/>
      </c:catAx>
      <c:valAx>
        <c:axId val="12230972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22309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1AFEFC-171F-4306-BCF0-850A3120C7EF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0161F1-203F-4BD4-85BE-9284F3AD91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202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4F7171-F58C-48E7-A8B2-AB4343C035EA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7780E0-62CA-4BB0-B611-D4B7682F14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227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A34E72-D0E9-4A35-BEB1-DB61E526AE55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0F9AA-9A39-448B-BFF1-7D627438D4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9164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53403C-CB71-4DC1-B27F-858A5072CED8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41342E-A3B0-44A6-B268-65BA6C6723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15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F334BB-031C-4FB6-B7E0-5DAE7863622B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5C1D96-0D07-477E-BFD2-7C6DA21562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5280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F334BB-031C-4FB6-B7E0-5DAE7863622B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5C1D96-0D07-477E-BFD2-7C6DA21562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2232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B6F0A6-CFAF-46E5-B23A-8C56059BC191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D3014-3CAA-46A6-BAC9-2348F95D50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992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C1E7BA-41C8-4697-8B99-552C3CE14F4D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4A6842-5024-4E20-AF79-B326450ED8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31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91E3B9-35DD-4BD3-B234-6D7A58233854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42202F-2A7D-4CCE-BDD6-29B087F3AC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99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0286A3-0E37-4204-9EE2-27B355E81318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BAF728-53EB-4981-ACF6-CBF0ADFC3A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909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2C6F5B-26FB-4E0A-834D-D841E00F9870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D216BA-B8CE-4B32-B4A6-C873652006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16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47A73A-E27A-4775-80FC-4E020C8EFF92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13059E-7B48-4415-B1AF-6F19550D19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276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03942-DF47-413E-8FC5-331A90694965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C25C7-8111-426E-891E-FE47A173A2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899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E3AA09-370D-467B-8BDE-A78E7BF5A8AE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6D2655-D02A-441B-9605-7BD0B02D10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059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15C471-7DF9-4436-B519-4B204D3B3CA5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965A24-6E31-457C-A25C-8724FBA6D0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70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0A714A-9DBB-4CD2-ABCB-A5DA5C234481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AF9041-10EE-4ED2-8332-798059EAA2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19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BF334BB-031C-4FB6-B7E0-5DAE7863622B}" type="datetimeFigureOut">
              <a:rPr lang="ru-RU" smtClean="0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045C1D96-0D07-477E-BFD2-7C6DA21562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66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548163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sz="2400" b="1" dirty="0">
                <a:solidFill>
                  <a:srgbClr val="CE6633"/>
                </a:solidFill>
                <a:latin typeface="Times New Roman" pitchFamily="18" charset="0"/>
              </a:rPr>
              <a:t>МБОУ «ПОДПОРОЖСКАЯ СРЕДНЯЯ</a:t>
            </a:r>
            <a:br>
              <a:rPr lang="ru-RU" sz="2400" b="1" dirty="0">
                <a:solidFill>
                  <a:srgbClr val="CE6633"/>
                </a:solidFill>
                <a:latin typeface="Times New Roman" pitchFamily="18" charset="0"/>
              </a:rPr>
            </a:br>
            <a:r>
              <a:rPr lang="ru-RU" sz="2400" b="1" dirty="0">
                <a:solidFill>
                  <a:srgbClr val="CE6633"/>
                </a:solidFill>
                <a:latin typeface="Times New Roman" pitchFamily="18" charset="0"/>
              </a:rPr>
              <a:t> ОБЩЕОБРАЗОВАТЕЛЬНАЯ ШКОЛА №3»</a:t>
            </a:r>
            <a:br>
              <a:rPr lang="ru-RU" sz="4800" b="1" dirty="0">
                <a:solidFill>
                  <a:srgbClr val="CE6633"/>
                </a:solidFill>
                <a:latin typeface="Times New Roman" pitchFamily="18" charset="0"/>
              </a:rPr>
            </a:br>
            <a:br>
              <a:rPr lang="ru-RU" sz="4800" b="1" dirty="0">
                <a:solidFill>
                  <a:srgbClr val="CE6633"/>
                </a:solidFill>
                <a:latin typeface="Times New Roman" pitchFamily="18" charset="0"/>
              </a:rPr>
            </a:br>
            <a:br>
              <a:rPr lang="ru-RU" sz="4800" b="1" dirty="0">
                <a:solidFill>
                  <a:srgbClr val="CE6633"/>
                </a:solidFill>
                <a:latin typeface="Times New Roman" pitchFamily="18" charset="0"/>
              </a:rPr>
            </a:br>
            <a:r>
              <a:rPr lang="ru-RU" b="1" cap="none" dirty="0">
                <a:solidFill>
                  <a:srgbClr val="CE6633"/>
                </a:solidFill>
                <a:latin typeface="Times New Roman" pitchFamily="18" charset="0"/>
              </a:rPr>
              <a:t>ВОСПИТАТЕЛЬНАЯ СИСТЕМА </a:t>
            </a:r>
            <a:br>
              <a:rPr lang="ru-RU" b="1" cap="none" dirty="0">
                <a:solidFill>
                  <a:srgbClr val="CE6633"/>
                </a:solidFill>
                <a:latin typeface="Times New Roman" pitchFamily="18" charset="0"/>
              </a:rPr>
            </a:br>
            <a:r>
              <a:rPr lang="ru-RU" b="1" cap="none" dirty="0">
                <a:solidFill>
                  <a:srgbClr val="CE6633"/>
                </a:solidFill>
                <a:latin typeface="Times New Roman" pitchFamily="18" charset="0"/>
              </a:rPr>
              <a:t>УЧИТЕЛЯ НАЧАЛЬНЫХ КЛАССОВ</a:t>
            </a:r>
            <a:br>
              <a:rPr lang="ru-RU" b="1" cap="none" dirty="0">
                <a:solidFill>
                  <a:srgbClr val="CE6633"/>
                </a:solidFill>
                <a:latin typeface="Times New Roman" pitchFamily="18" charset="0"/>
              </a:rPr>
            </a:br>
            <a:r>
              <a:rPr lang="ru-RU" b="1" cap="none" dirty="0">
                <a:solidFill>
                  <a:srgbClr val="CE6633"/>
                </a:solidFill>
                <a:latin typeface="Times New Roman" pitchFamily="18" charset="0"/>
              </a:rPr>
              <a:t>А.С. АФАНАСЬЕВОЙ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cap="none" dirty="0">
                <a:solidFill>
                  <a:srgbClr val="0070C0"/>
                </a:solidFill>
                <a:latin typeface="Times New Roman" pitchFamily="18" charset="0"/>
              </a:rPr>
              <a:t>МЕТОДЫ  РАБОТЫ</a:t>
            </a:r>
            <a:endParaRPr lang="ru-RU" cap="none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</a:pPr>
            <a:r>
              <a:rPr lang="ru-RU" sz="2800" cap="none">
                <a:latin typeface="Times New Roman" pitchFamily="18" charset="0"/>
              </a:rPr>
              <a:t>1.</a:t>
            </a:r>
            <a:r>
              <a:rPr lang="ru-RU" sz="2800" b="1" cap="none">
                <a:latin typeface="Times New Roman" pitchFamily="18" charset="0"/>
              </a:rPr>
              <a:t>ОСНОВНЫЕ, ОЗНАКОМИТЕЛЬНЫЕ</a:t>
            </a:r>
          </a:p>
          <a:p>
            <a:pPr>
              <a:buFont typeface="Arial" charset="0"/>
              <a:buNone/>
            </a:pPr>
            <a:r>
              <a:rPr lang="ru-RU" sz="2800" cap="none">
                <a:latin typeface="Times New Roman" pitchFamily="18" charset="0"/>
              </a:rPr>
              <a:t>2. </a:t>
            </a:r>
            <a:r>
              <a:rPr lang="ru-RU" sz="2800" b="1" cap="none">
                <a:latin typeface="Times New Roman" pitchFamily="18" charset="0"/>
              </a:rPr>
              <a:t>АКТИВИЗИРУЮЩИЕ ДЕЯТЕЛЬНОСТЬ</a:t>
            </a:r>
          </a:p>
          <a:p>
            <a:pPr>
              <a:buFont typeface="Arial" charset="0"/>
              <a:buNone/>
            </a:pPr>
            <a:r>
              <a:rPr lang="ru-RU" sz="2800" cap="none">
                <a:latin typeface="Times New Roman" pitchFamily="18" charset="0"/>
              </a:rPr>
              <a:t>3. </a:t>
            </a:r>
            <a:r>
              <a:rPr lang="ru-RU" sz="2800" b="1" cap="none">
                <a:latin typeface="Times New Roman" pitchFamily="18" charset="0"/>
              </a:rPr>
              <a:t>МЕТОДЫ ИЗУЧЕНИЯ ЛИЧНОСТИ</a:t>
            </a:r>
            <a:endParaRPr lang="ru-RU" sz="2800" cap="none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cap="none" dirty="0">
                <a:solidFill>
                  <a:schemeClr val="tx1"/>
                </a:solidFill>
              </a:rPr>
              <a:t> </a:t>
            </a:r>
            <a:r>
              <a:rPr lang="ru-RU" sz="3200" b="1" cap="none" dirty="0">
                <a:solidFill>
                  <a:srgbClr val="0070C0"/>
                </a:solidFill>
                <a:latin typeface="Times New Roman" pitchFamily="18" charset="0"/>
              </a:rPr>
              <a:t>МЕТОДЫ ИЗУЧЕНИЯ ЛИЧНОСТИ</a:t>
            </a:r>
            <a:endParaRPr lang="ru-RU" sz="3200" cap="none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</a:pPr>
            <a:r>
              <a:rPr lang="ru-RU" b="1" cap="none">
                <a:latin typeface="Times New Roman" pitchFamily="18" charset="0"/>
              </a:rPr>
              <a:t>СОЗДАНИЕ СИСТЕМЫ ДИАГНОСТИК, НАПРАВЛЕННЫХ НА ВЫЯВЛЕНИЕ СКЛОННОСТЕЙ И СПОСОБНОСТЕЙ УЧАЩИХСЯ. </a:t>
            </a:r>
            <a:endParaRPr lang="ru-RU" cap="none">
              <a:latin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ru-RU" b="1" cap="none">
                <a:latin typeface="Times New Roman" pitchFamily="18" charset="0"/>
              </a:rPr>
              <a:t>ОСУЩЕСТВЛЕНИЕ ПРОФОРИЕНТАЦИИ ЧЕРЕЗ СИСТЕМУ ОБУЧЕНИЯ. </a:t>
            </a:r>
            <a:endParaRPr lang="ru-RU" cap="none">
              <a:latin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ru-RU" b="1" cap="none">
                <a:latin typeface="Times New Roman" pitchFamily="18" charset="0"/>
              </a:rPr>
              <a:t>ОСУЩЕСТВЛЕНИЕ ПРОФОРИЕНТАЦИИ ЧЕРЕЗ ВНЕУРОЧНУЮ ДЕЯТЕЛЬНОСТЬ ПО ПРЕДМЕТУ. </a:t>
            </a:r>
          </a:p>
          <a:p>
            <a:pPr>
              <a:lnSpc>
                <a:spcPct val="110000"/>
              </a:lnSpc>
            </a:pPr>
            <a:r>
              <a:rPr lang="ru-RU" b="1" cap="none">
                <a:latin typeface="Times New Roman" pitchFamily="18" charset="0"/>
              </a:rPr>
              <a:t>РАБОТА КЛАССНЫХ РУКОВОДИТЕЛЕЙ ПО ПРОФОРИЕНТАЦИИ УЧАЩИХСЯ. </a:t>
            </a:r>
            <a:endParaRPr lang="ru-RU" cap="none">
              <a:latin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ru-RU" b="1" cap="none">
                <a:latin typeface="Times New Roman" pitchFamily="18" charset="0"/>
              </a:rPr>
              <a:t>ОКАЗАНИЕ ПОМОЩИ РОДИТЕЛЯМ ПО ВЫЯВЛЕНИЮ СКЛОННОСТЕЙ И СПОСОБНОСТЕЙ РЕБЕНКА.</a:t>
            </a:r>
            <a:endParaRPr lang="ru-RU" cap="none">
              <a:latin typeface="Times New Roman" pitchFamily="18" charset="0"/>
            </a:endParaRPr>
          </a:p>
          <a:p>
            <a:pPr>
              <a:lnSpc>
                <a:spcPct val="110000"/>
              </a:lnSpc>
            </a:pPr>
            <a:endParaRPr lang="ru-RU" cap="none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-207818"/>
            <a:ext cx="8596668" cy="2138218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cap="none" dirty="0"/>
              <a:t> </a:t>
            </a:r>
            <a:br>
              <a:rPr lang="ru-RU" cap="none" dirty="0"/>
            </a:br>
            <a:r>
              <a:rPr lang="ru-RU" sz="3200" b="1" cap="none" dirty="0">
                <a:solidFill>
                  <a:schemeClr val="tx1"/>
                </a:solidFill>
                <a:latin typeface="Times New Roman" pitchFamily="18" charset="0"/>
              </a:rPr>
              <a:t>ДИАГНОСТИКА РЕЗУЛЬТАТОВ ДЕЯТЕЛЬНОСТИ</a:t>
            </a:r>
            <a:br>
              <a:rPr lang="ru-RU" sz="3200" cap="none" dirty="0">
                <a:latin typeface="Times New Roman" pitchFamily="18" charset="0"/>
              </a:rPr>
            </a:br>
            <a:endParaRPr lang="ru-RU" sz="3200" cap="none" dirty="0">
              <a:latin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6446326"/>
              </p:ext>
            </p:extLst>
          </p:nvPr>
        </p:nvGraphicFramePr>
        <p:xfrm>
          <a:off x="677334" y="1469571"/>
          <a:ext cx="8596312" cy="4561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4869329"/>
              </p:ext>
            </p:extLst>
          </p:nvPr>
        </p:nvGraphicFramePr>
        <p:xfrm>
          <a:off x="677863" y="968830"/>
          <a:ext cx="8596312" cy="5073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8533861"/>
              </p:ext>
            </p:extLst>
          </p:nvPr>
        </p:nvGraphicFramePr>
        <p:xfrm>
          <a:off x="677863" y="827314"/>
          <a:ext cx="8596312" cy="5214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1988945"/>
              </p:ext>
            </p:extLst>
          </p:nvPr>
        </p:nvGraphicFramePr>
        <p:xfrm>
          <a:off x="677863" y="762000"/>
          <a:ext cx="8596312" cy="5280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3200" b="1" cap="none" dirty="0">
                <a:solidFill>
                  <a:schemeClr val="tx1"/>
                </a:solidFill>
                <a:latin typeface="Times New Roman" pitchFamily="18" charset="0"/>
              </a:rPr>
              <a:t>ПРОФОРИЕНТАЦИОННЫЕ МЕРОПРИЯТИЯ</a:t>
            </a:r>
            <a:br>
              <a:rPr lang="ru-RU" cap="none" dirty="0"/>
            </a:br>
            <a:endParaRPr lang="ru-RU" cap="none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33945"/>
            <a:ext cx="8596668" cy="5881255"/>
          </a:xfrm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Игры</a:t>
            </a: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Викторины</a:t>
            </a: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Экскурсии на предприятия</a:t>
            </a: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Встречи с людьми разных профессий</a:t>
            </a: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Конкурсы рисунков, поделок</a:t>
            </a: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Написание проектов</a:t>
            </a: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Родительские собрания.</a:t>
            </a: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выставок «Мир профессий»</a:t>
            </a:r>
          </a:p>
          <a:p>
            <a:endParaRPr lang="ru-RU" cap="none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cap="none" dirty="0">
                <a:solidFill>
                  <a:schemeClr val="tx1"/>
                </a:solidFill>
                <a:latin typeface="Times New Roman" pitchFamily="18" charset="0"/>
              </a:rPr>
              <a:t>НАШЕ ПОРТФОЛИО…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849438"/>
            <a:ext cx="10363200" cy="394176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cap="none">
                <a:latin typeface="Times New Roman" pitchFamily="18" charset="0"/>
              </a:rPr>
              <a:t>ИГРЫ ПО ПРОФЕССИЯМ </a:t>
            </a:r>
          </a:p>
          <a:p>
            <a:endParaRPr lang="ru-RU" cap="none">
              <a:latin typeface="Times New Roman" pitchFamily="18" charset="0"/>
            </a:endParaRPr>
          </a:p>
        </p:txBody>
      </p:sp>
      <p:pic>
        <p:nvPicPr>
          <p:cNvPr id="3481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34488" y="1416050"/>
            <a:ext cx="2957512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2813" y="2390775"/>
            <a:ext cx="76200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210733"/>
            <a:ext cx="2201333" cy="2412999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3200" cap="none" dirty="0">
                <a:latin typeface="Times New Roman" pitchFamily="18" charset="0"/>
              </a:rPr>
              <a:t>ПРОЕКТЫ</a:t>
            </a:r>
            <a:r>
              <a:rPr lang="ru-RU" cap="none" dirty="0"/>
              <a:t> </a:t>
            </a:r>
          </a:p>
        </p:txBody>
      </p:sp>
      <p:pic>
        <p:nvPicPr>
          <p:cNvPr id="35842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69237" y="0"/>
            <a:ext cx="5073630" cy="6883399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3200" cap="none">
                <a:latin typeface="Times New Roman" pitchFamily="18" charset="0"/>
              </a:rPr>
              <a:t>КЛАССНЫЙ ЧАС</a:t>
            </a:r>
            <a:r>
              <a:rPr lang="ru-RU" cap="none"/>
              <a:t> </a:t>
            </a:r>
          </a:p>
        </p:txBody>
      </p:sp>
      <p:pic>
        <p:nvPicPr>
          <p:cNvPr id="3686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4983" y="1708150"/>
            <a:ext cx="5745163" cy="3236912"/>
          </a:xfrm>
        </p:spPr>
      </p:pic>
      <p:pic>
        <p:nvPicPr>
          <p:cNvPr id="3686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37225" y="3203575"/>
            <a:ext cx="6181725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b="1" cap="none" dirty="0">
                <a:solidFill>
                  <a:srgbClr val="0070C0"/>
                </a:solidFill>
                <a:latin typeface="Times New Roman" pitchFamily="18" charset="0"/>
              </a:rPr>
              <a:t>СТРУКТУРА ВОСПИТАТЕЛЬНОЙ СИСТЕМЫ КЛАССА</a:t>
            </a:r>
            <a:br>
              <a:rPr lang="ru-RU" b="1" cap="none" dirty="0">
                <a:latin typeface="Times New Roman" pitchFamily="18" charset="0"/>
              </a:rPr>
            </a:br>
            <a:endParaRPr lang="ru-RU" b="1" cap="none" dirty="0"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</a:pPr>
            <a:r>
              <a:rPr lang="ru-RU" sz="3200" cap="none" dirty="0">
                <a:latin typeface="Times New Roman" pitchFamily="18" charset="0"/>
              </a:rPr>
              <a:t>1. КОНЦЕПЦИЯ ВОСПИТАТЕЛЬНОЙ СИСТЕМЫ КЛАССА</a:t>
            </a:r>
          </a:p>
          <a:p>
            <a:pPr>
              <a:buFont typeface="Arial" charset="0"/>
              <a:buNone/>
            </a:pPr>
            <a:r>
              <a:rPr lang="ru-RU" sz="3200" cap="none" dirty="0">
                <a:latin typeface="Times New Roman" pitchFamily="18" charset="0"/>
              </a:rPr>
              <a:t>2. ВОСПИТАТЕЛЬНАЯ ПРОГРАММА «НАШ ВЫБОР»</a:t>
            </a:r>
          </a:p>
          <a:p>
            <a:pPr>
              <a:buFont typeface="Arial" charset="0"/>
              <a:buNone/>
            </a:pPr>
            <a:r>
              <a:rPr lang="ru-RU" sz="3200" cap="none" dirty="0">
                <a:latin typeface="Times New Roman" pitchFamily="18" charset="0"/>
              </a:rPr>
              <a:t>3. ПРИЛОЖЕНИЯ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3200" cap="none">
                <a:latin typeface="Times New Roman" pitchFamily="18" charset="0"/>
              </a:rPr>
              <a:t>ЭКСКУРСИИ НА ПРЕДПРИЯТИЯ</a:t>
            </a:r>
            <a:r>
              <a:rPr lang="ru-RU" cap="none"/>
              <a:t> </a:t>
            </a:r>
          </a:p>
        </p:txBody>
      </p:sp>
      <p:pic>
        <p:nvPicPr>
          <p:cNvPr id="3789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4813" y="3135313"/>
            <a:ext cx="4565650" cy="3424237"/>
          </a:xfrm>
        </p:spPr>
      </p:pic>
      <p:pic>
        <p:nvPicPr>
          <p:cNvPr id="3789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6288" y="2959100"/>
            <a:ext cx="48006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8" y="682625"/>
            <a:ext cx="5373687" cy="4029075"/>
          </a:xfrm>
        </p:spPr>
      </p:pic>
      <p:pic>
        <p:nvPicPr>
          <p:cNvPr id="38915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54725" y="2573338"/>
            <a:ext cx="5395913" cy="404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" y="1081088"/>
            <a:ext cx="5394325" cy="3595687"/>
          </a:xfrm>
        </p:spPr>
      </p:pic>
      <p:pic>
        <p:nvPicPr>
          <p:cNvPr id="3993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2838" y="2860675"/>
            <a:ext cx="4794250" cy="359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/>
          </p:cNvSpPr>
          <p:nvPr>
            <p:ph idx="1"/>
          </p:nvPr>
        </p:nvSpPr>
        <p:spPr bwMode="auto">
          <a:xfrm>
            <a:off x="914400" y="1408113"/>
            <a:ext cx="10363200" cy="438308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buFont typeface="Arial" charset="0"/>
              <a:buNone/>
            </a:pPr>
            <a:r>
              <a:rPr lang="ru-RU" sz="4000" b="1" cap="none" dirty="0">
                <a:solidFill>
                  <a:srgbClr val="0070C0"/>
                </a:solidFill>
                <a:latin typeface="Times New Roman" pitchFamily="18" charset="0"/>
              </a:rPr>
              <a:t>С П А С И Б О </a:t>
            </a:r>
          </a:p>
          <a:p>
            <a:pPr algn="ctr">
              <a:buFont typeface="Arial" charset="0"/>
              <a:buNone/>
            </a:pPr>
            <a:r>
              <a:rPr lang="ru-RU" sz="4000" b="1" cap="none" dirty="0">
                <a:solidFill>
                  <a:srgbClr val="0070C0"/>
                </a:solidFill>
                <a:latin typeface="Times New Roman" pitchFamily="18" charset="0"/>
              </a:rPr>
              <a:t>          </a:t>
            </a:r>
          </a:p>
          <a:p>
            <a:pPr algn="ctr">
              <a:buFont typeface="Arial" charset="0"/>
              <a:buNone/>
            </a:pPr>
            <a:r>
              <a:rPr lang="ru-RU" sz="4000" b="1" cap="none" dirty="0">
                <a:solidFill>
                  <a:srgbClr val="0070C0"/>
                </a:solidFill>
                <a:latin typeface="Times New Roman" pitchFamily="18" charset="0"/>
              </a:rPr>
              <a:t> З А </a:t>
            </a:r>
          </a:p>
          <a:p>
            <a:pPr algn="ctr">
              <a:buFont typeface="Arial" charset="0"/>
              <a:buNone/>
            </a:pPr>
            <a:endParaRPr lang="ru-RU" sz="4000" b="1" cap="none" dirty="0">
              <a:solidFill>
                <a:srgbClr val="0070C0"/>
              </a:solidFill>
              <a:latin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4000" b="1" cap="none" dirty="0">
                <a:solidFill>
                  <a:srgbClr val="0070C0"/>
                </a:solidFill>
                <a:latin typeface="Times New Roman" pitchFamily="18" charset="0"/>
              </a:rPr>
              <a:t>     В Н И М А Н И Е 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131888"/>
            <a:ext cx="8813800" cy="4659312"/>
          </a:xfrm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r>
              <a:rPr lang="ru-RU" sz="3200" cap="none" dirty="0">
                <a:latin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</a:rPr>
              <a:t>В </a:t>
            </a:r>
            <a:r>
              <a:rPr lang="ru-RU" sz="3200" cap="none" dirty="0">
                <a:latin typeface="Times New Roman" pitchFamily="18" charset="0"/>
              </a:rPr>
              <a:t>НАЦИОНАЛЬНОЙ ДОКТРИНЕ ОБРАЗОВАНИЯ В РОССИЙСКОЙ ФЕДЕРАЦИИ  ОПРЕДЕЛЕНЫ </a:t>
            </a:r>
            <a:r>
              <a:rPr lang="ru-RU" sz="3200" b="1" cap="none" dirty="0">
                <a:latin typeface="Times New Roman" pitchFamily="18" charset="0"/>
              </a:rPr>
              <a:t>ЦЕЛИ ВОСПИТАНИЯ </a:t>
            </a:r>
            <a:r>
              <a:rPr lang="ru-RU" sz="3200" b="1" cap="none">
                <a:latin typeface="Times New Roman" pitchFamily="18" charset="0"/>
              </a:rPr>
              <a:t>И ОБУЧЕНИЯ, </a:t>
            </a:r>
            <a:r>
              <a:rPr lang="ru-RU" sz="3200" b="1" cap="none" dirty="0">
                <a:latin typeface="Times New Roman" pitchFamily="18" charset="0"/>
              </a:rPr>
              <a:t>КАК ЕДИНОГО ПРОЦЕССА</a:t>
            </a:r>
          </a:p>
          <a:p>
            <a:r>
              <a:rPr lang="ru-RU" sz="3200" cap="none" dirty="0">
                <a:latin typeface="Times New Roman" pitchFamily="18" charset="0"/>
              </a:rPr>
              <a:t> МОЯ ЗАДАЧА - СОЗДАТЬ УСЛОВИЯ ДЛЯ САМОВОСПИТАНИЯ, САМОРЕАЛИЗАЦИИ, САМОРАЗВИТИЯ И СОЦИАЛИЗАЦИИ ЛИЧНОСТИ ОБУЧАЮЩЕГОСЯ В ОБЩЕСТВЕ </a:t>
            </a:r>
          </a:p>
          <a:p>
            <a:pPr>
              <a:buFont typeface="Arial" charset="0"/>
              <a:buNone/>
            </a:pPr>
            <a:endParaRPr lang="ru-RU" sz="3200" cap="none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163" y="715963"/>
            <a:ext cx="9223904" cy="4984750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457200" lvl="1" indent="0" algn="ctr">
              <a:lnSpc>
                <a:spcPct val="130000"/>
              </a:lnSpc>
              <a:buFont typeface="Arial" charset="0"/>
              <a:buNone/>
            </a:pPr>
            <a:r>
              <a:rPr lang="ru-RU" sz="2800" b="1" cap="none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ЦЕЛИ И ЗАДАЧИ ВОСПИТАТЕЛЬНОЙ СИСТЕМЫ КЛАССА.</a:t>
            </a:r>
            <a:endParaRPr lang="ru-RU" sz="2800" cap="none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30000"/>
              </a:lnSpc>
              <a:buFont typeface="Arial" charset="0"/>
              <a:buNone/>
            </a:pPr>
            <a:r>
              <a:rPr lang="ru-RU" sz="1800" b="1" u="sng" cap="none" dirty="0">
                <a:latin typeface="Times New Roman" pitchFamily="18" charset="0"/>
                <a:cs typeface="Times New Roman" pitchFamily="18" charset="0"/>
              </a:rPr>
              <a:t>ЦЕЛИ: </a:t>
            </a:r>
          </a:p>
          <a:p>
            <a:pPr algn="just">
              <a:lnSpc>
                <a:spcPct val="120000"/>
              </a:lnSpc>
            </a:pPr>
            <a:r>
              <a:rPr lang="ru-RU" sz="1800" cap="none" dirty="0">
                <a:latin typeface="Times New Roman" pitchFamily="18" charset="0"/>
                <a:cs typeface="Times New Roman" pitchFamily="18" charset="0"/>
              </a:rPr>
              <a:t>ВОСПИТАНИЕ И РАЗВИТИЕ СВОБОДНОЙ, ТАЛАНТЛИВОЙ, ФИЗИЧЕСКИ ЗДОРОВОЙ ЛИЧНОСТИ,</a:t>
            </a:r>
          </a:p>
          <a:p>
            <a:pPr algn="just">
              <a:lnSpc>
                <a:spcPct val="120000"/>
              </a:lnSpc>
            </a:pPr>
            <a:r>
              <a:rPr lang="ru-RU" sz="1800" cap="none" dirty="0">
                <a:latin typeface="Times New Roman" pitchFamily="18" charset="0"/>
                <a:cs typeface="Times New Roman" pitchFamily="18" charset="0"/>
              </a:rPr>
              <a:t> ОБОГАЩЕННОЙ НАУЧНЫМИ ЗНАНИЯМИ, </a:t>
            </a:r>
          </a:p>
          <a:p>
            <a:pPr algn="just">
              <a:lnSpc>
                <a:spcPct val="120000"/>
              </a:lnSpc>
            </a:pPr>
            <a:r>
              <a:rPr lang="ru-RU" sz="1800" cap="none" dirty="0">
                <a:latin typeface="Times New Roman" pitchFamily="18" charset="0"/>
                <a:cs typeface="Times New Roman" pitchFamily="18" charset="0"/>
              </a:rPr>
              <a:t>ГОТОВОЙ К СОЗИДАТЕЛЬНОЙ ТРУДОВОЙ ДЕЯТЕЛЬНОСТИ И НРАВСТВЕННОМУ ПОВЕДЕНИЮ;</a:t>
            </a:r>
          </a:p>
          <a:p>
            <a:pPr algn="just">
              <a:lnSpc>
                <a:spcPct val="120000"/>
              </a:lnSpc>
            </a:pPr>
            <a:r>
              <a:rPr lang="ru-RU" sz="1800" cap="none" dirty="0">
                <a:latin typeface="Times New Roman" pitchFamily="18" charset="0"/>
                <a:cs typeface="Times New Roman" pitchFamily="18" charset="0"/>
              </a:rPr>
              <a:t> ОРИЕНТИРОВАННЫЙ НА ТВОРЧЕСТВО, НА САМОПОЗНАНИЕ И САМОВОСПИТАНИЕ, С</a:t>
            </a:r>
          </a:p>
          <a:p>
            <a:pPr algn="just">
              <a:lnSpc>
                <a:spcPct val="120000"/>
              </a:lnSpc>
            </a:pPr>
            <a:r>
              <a:rPr lang="ru-RU" sz="1800" cap="none" dirty="0">
                <a:latin typeface="Times New Roman" pitchFamily="18" charset="0"/>
                <a:cs typeface="Times New Roman" pitchFamily="18" charset="0"/>
              </a:rPr>
              <a:t> ЧУВСТВОМ ГРАЖДАНИНА, ПОЛИТИЧЕСКОЙ КУЛЬТУРОЙ, </a:t>
            </a:r>
          </a:p>
          <a:p>
            <a:pPr algn="just">
              <a:lnSpc>
                <a:spcPct val="120000"/>
              </a:lnSpc>
            </a:pPr>
            <a:r>
              <a:rPr lang="ru-RU" sz="1800" cap="none" dirty="0">
                <a:latin typeface="Times New Roman" pitchFamily="18" charset="0"/>
                <a:cs typeface="Times New Roman" pitchFamily="18" charset="0"/>
              </a:rPr>
              <a:t>С ДУХОМ СВОБОДЫ И ДЕМОКРАТИИ, ЛИЧНЫМ ДОСТОИНСТВОМ.</a:t>
            </a:r>
          </a:p>
          <a:p>
            <a:pPr algn="just">
              <a:lnSpc>
                <a:spcPct val="130000"/>
              </a:lnSpc>
            </a:pPr>
            <a:r>
              <a:rPr lang="ru-RU" sz="1800" cap="none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lnSpc>
                <a:spcPct val="130000"/>
              </a:lnSpc>
              <a:buFont typeface="Arial" charset="0"/>
              <a:buNone/>
            </a:pPr>
            <a:r>
              <a:rPr lang="ru-RU" sz="1800" b="1" u="sng" cap="none" dirty="0">
                <a:latin typeface="Times New Roman" pitchFamily="18" charset="0"/>
                <a:cs typeface="Times New Roman" pitchFamily="18" charset="0"/>
              </a:rPr>
              <a:t>ЗАДАЧИ: </a:t>
            </a:r>
            <a:r>
              <a:rPr lang="ru-RU" sz="1800" cap="none" dirty="0">
                <a:latin typeface="Times New Roman" pitchFamily="18" charset="0"/>
                <a:cs typeface="Times New Roman" pitchFamily="18" charset="0"/>
              </a:rPr>
              <a:t> НА ОСНОВЕ ИЗУЧЕНИЯ ЛИЧНОСТИ УЧАЩИХСЯ, ИХ ИНТЕРЕСОВ, СТРЕМЛЕНИЙ И ЖЕЛАНИЙ СОЗДАТЬ МАКСИМУМ УСЛОВИЙ ДЛЯ МЯГКОГО УПРАВЛЕНИЯ ФИЗИЧЕСКИМ, ИНТЕЛЛЕКТУАЛЬНЫМ, НРАВСТВЕННЫМ И ДУХОВНЫМ РАЗВИТИЕМ И САМОРАЗВИТИЕМ УЧАЩИХСЯ.</a:t>
            </a:r>
          </a:p>
          <a:p>
            <a:pPr algn="just">
              <a:lnSpc>
                <a:spcPct val="130000"/>
              </a:lnSpc>
              <a:buFont typeface="Arial" charset="0"/>
              <a:buNone/>
            </a:pPr>
            <a:r>
              <a:rPr lang="ru-RU" sz="1800" cap="none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lnSpc>
                <a:spcPct val="100000"/>
              </a:lnSpc>
            </a:pPr>
            <a:endParaRPr lang="ru-RU" sz="1800" cap="none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marL="342900" lvl="1" indent="-342900" algn="l" defTabSz="457200" rtl="0">
              <a:spcBef>
                <a:spcPct val="0"/>
              </a:spcBef>
            </a:pPr>
            <a:br>
              <a:rPr lang="ru-RU" sz="3200" cap="none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построения.</a:t>
            </a:r>
            <a:br>
              <a:rPr lang="ru-RU" sz="1200" dirty="0"/>
            </a:br>
            <a:br>
              <a:rPr lang="ru-RU" sz="1400" dirty="0"/>
            </a:br>
            <a:br>
              <a:rPr lang="ru-RU" sz="1600" cap="none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4063" y="1625600"/>
            <a:ext cx="10956925" cy="4659313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этап  - проектирование системы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(2014-2015 учебный год)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этап –  становление системы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(экспериментально – поисковый)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(2015-2016 учебный год)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 этап – стабильное функционирование системы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(преобразовательный)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(2016-2017 учебный год)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IY этап – итоги работы системы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(рефлексивно-обобщающий)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( 2017-2018 учебный год)</a:t>
            </a:r>
          </a:p>
          <a:p>
            <a:pPr>
              <a:lnSpc>
                <a:spcPct val="100000"/>
              </a:lnSpc>
            </a:pPr>
            <a:endParaRPr lang="ru-RU" cap="none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090" y="76200"/>
            <a:ext cx="8341977" cy="6636327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lvl="0">
              <a:buNone/>
            </a:pP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Воспитательная программа «Наш выбор».</a:t>
            </a:r>
            <a:endParaRPr lang="en-US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уважительного отношения к труду и людям труда, потребности активно участвовать в общественно-полезном труде.</a:t>
            </a: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содержания, форм, методов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 и  психологической поддержки детей для предоставления ребёнку возможности ранней профориентации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уважительное и доброе отношение к людям разных профессий;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особенностями труда людей родного края, с несколькими видами  профессий;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значение трудовой деятельности в жизни человека;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Приобщать к общечеловеческим ценностям.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мотивацию личности ребенка к познанию и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творчеству;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интерес к занятиям прикладными видами творчества;</a:t>
            </a:r>
          </a:p>
          <a:p>
            <a:pPr>
              <a:lnSpc>
                <a:spcPct val="100000"/>
              </a:lnSpc>
              <a:buFont typeface="Arial" charset="0"/>
              <a:buNone/>
            </a:pPr>
            <a:endParaRPr lang="ru-RU" sz="2400" cap="none" dirty="0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0629"/>
            <a:ext cx="8596668" cy="892628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эффективности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587829"/>
            <a:ext cx="9464193" cy="627017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spcBef>
                <a:spcPts val="840"/>
              </a:spcBef>
              <a:buNone/>
            </a:pP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качества складываются из таких показателей, как: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840"/>
              </a:spcBef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степень приближенности системы к поставленным целям, реализация педагогической концепции, идей и принципов, лежащих в основе воспитательной системы;</a:t>
            </a:r>
          </a:p>
          <a:p>
            <a:pPr>
              <a:lnSpc>
                <a:spcPct val="150000"/>
              </a:lnSpc>
              <a:spcBef>
                <a:spcPts val="840"/>
              </a:spcBef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общий психологический климат школы и класса, стиль отношений, самочувствие ученика, его социальная защищенность, внутренний комфорт; уровень воспитанности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обучащихся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spcBef>
                <a:spcPts val="840"/>
              </a:spcBef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Основное назначение критериев эффективности работы школы - определение главных направлений повышения мастерства учителей на основе комплексного анализа и оценки результатов педагогической деятельности. Критерии служат для решения внутренних задач руководства школой, для самоанализа и самооценки работы, ориентиром для планирования учебно-воспитательного процесса.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1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1514"/>
            <a:ext cx="10363200" cy="880836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2800" b="1" cap="none" dirty="0">
                <a:solidFill>
                  <a:srgbClr val="0070C0"/>
                </a:solidFill>
                <a:latin typeface="Times New Roman" pitchFamily="18" charset="0"/>
              </a:rPr>
              <a:t>ЭТАПЫ РЕАЛИЗАЦИИ ПРОГРАММЫ</a:t>
            </a:r>
            <a:endParaRPr lang="ru-RU" sz="2800" cap="none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825" y="842963"/>
            <a:ext cx="10883900" cy="63007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buFont typeface="Arial" charset="0"/>
              <a:buNone/>
            </a:pPr>
            <a:r>
              <a:rPr lang="ru-RU" sz="1600" cap="none" dirty="0">
                <a:latin typeface="Times New Roman" pitchFamily="18" charset="0"/>
              </a:rPr>
              <a:t>1. ПОДГОТОВИТЕЛЬНЫЙ</a:t>
            </a:r>
          </a:p>
          <a:p>
            <a:pPr>
              <a:lnSpc>
                <a:spcPct val="110000"/>
              </a:lnSpc>
            </a:pPr>
            <a:r>
              <a:rPr lang="ru-RU" sz="1600" cap="none" dirty="0">
                <a:latin typeface="Times New Roman" pitchFamily="18" charset="0"/>
              </a:rPr>
              <a:t>	ИЗУЧЕНИЕ ПЕДАГОГИЧЕСКИХ ТЕХНОЛОГИЙ</a:t>
            </a:r>
          </a:p>
          <a:p>
            <a:pPr>
              <a:lnSpc>
                <a:spcPct val="110000"/>
              </a:lnSpc>
            </a:pPr>
            <a:r>
              <a:rPr lang="ru-RU" sz="1600" cap="none" dirty="0">
                <a:latin typeface="Times New Roman" pitchFamily="18" charset="0"/>
              </a:rPr>
              <a:t>	ИЗУЧЕНИЕ ВОСПИТАТЕЛЬНЫХ ТЕХНОЛОГИЙ</a:t>
            </a:r>
          </a:p>
          <a:p>
            <a:pPr>
              <a:lnSpc>
                <a:spcPct val="110000"/>
              </a:lnSpc>
            </a:pPr>
            <a:r>
              <a:rPr lang="ru-RU" sz="1600" cap="none" dirty="0">
                <a:latin typeface="Times New Roman" pitchFamily="18" charset="0"/>
              </a:rPr>
              <a:t>	ПОДБОР ТЕХНОЛОГИЙ ДЛЯ РЕАЛИЗАЦИИ ПРОГРАММЫ ВОСПИТАТЕЛЬНОЙ РАБОТЫ</a:t>
            </a:r>
          </a:p>
          <a:p>
            <a:pPr>
              <a:lnSpc>
                <a:spcPct val="110000"/>
              </a:lnSpc>
            </a:pPr>
            <a:r>
              <a:rPr lang="ru-RU" sz="1600" cap="none" dirty="0">
                <a:latin typeface="Times New Roman" pitchFamily="18" charset="0"/>
              </a:rPr>
              <a:t>	АНАЛИТИКО-ДИАГНОСТИЧЕСКАЯ ДЕЯТЕЛЬНОСТЬ</a:t>
            </a:r>
          </a:p>
          <a:p>
            <a:pPr>
              <a:lnSpc>
                <a:spcPct val="110000"/>
              </a:lnSpc>
              <a:buFont typeface="Arial" charset="0"/>
              <a:buNone/>
            </a:pPr>
            <a:r>
              <a:rPr lang="ru-RU" sz="1600" cap="none" dirty="0">
                <a:latin typeface="Times New Roman" pitchFamily="18" charset="0"/>
              </a:rPr>
              <a:t>2. ПРАКТИЧЕСКИЙ</a:t>
            </a:r>
          </a:p>
          <a:p>
            <a:pPr>
              <a:lnSpc>
                <a:spcPct val="110000"/>
              </a:lnSpc>
            </a:pPr>
            <a:r>
              <a:rPr lang="ru-RU" sz="1600" cap="none" dirty="0">
                <a:latin typeface="Times New Roman" pitchFamily="18" charset="0"/>
              </a:rPr>
              <a:t>ИСПОЛЬЗОВАНИЕ ПЕДАГОГИЧЕСКИХ И ВОСПИТАТЕЛЬНЫХ ТЕХНОЛОГИЙ В ВОСПИТАТЕЛЬНОЙ РАБОТЕ</a:t>
            </a:r>
          </a:p>
          <a:p>
            <a:pPr>
              <a:lnSpc>
                <a:spcPct val="110000"/>
              </a:lnSpc>
            </a:pPr>
            <a:r>
              <a:rPr lang="ru-RU" sz="1600" cap="none" dirty="0">
                <a:latin typeface="Times New Roman" pitchFamily="18" charset="0"/>
              </a:rPr>
              <a:t>ИСПОЛЬЗОВАНИЕ В ВОСПИТАТЕЛЬНОЙ РАБОТЕ  ЛИЧНОСТНО-ОРИЕНТИРОВАННЫХ МЕТОДОВ И  ПРИЕМОВ ДЛЯ РАЗВИТИЯ КОММУНИКАТИВНЫХ СПОСОБНОСТЕЙ, ОВЛАДЕНИЯ ПРИЕМОВ САМОВЫРАЖЕНИЯ, САМОВОСПИТАНИЯ, САМОРАЗВИТИЯ МЛАДШИХ ШКОЛЬНИКОВ</a:t>
            </a:r>
          </a:p>
          <a:p>
            <a:pPr>
              <a:lnSpc>
                <a:spcPct val="110000"/>
              </a:lnSpc>
              <a:buFont typeface="Arial" charset="0"/>
              <a:buNone/>
            </a:pPr>
            <a:r>
              <a:rPr lang="ru-RU" sz="1600" cap="none" dirty="0">
                <a:latin typeface="Times New Roman" pitchFamily="18" charset="0"/>
              </a:rPr>
              <a:t>3. ОБОБЩАЮЩИЙ</a:t>
            </a:r>
          </a:p>
          <a:p>
            <a:pPr>
              <a:lnSpc>
                <a:spcPct val="110000"/>
              </a:lnSpc>
            </a:pPr>
            <a:r>
              <a:rPr lang="ru-RU" sz="1600" cap="none" dirty="0">
                <a:latin typeface="Times New Roman" pitchFamily="18" charset="0"/>
              </a:rPr>
              <a:t>ОБРАБОТКА, АНАЛИЗ И ИНТЕРПРЕТАЦИЯ ИНФОРМАЦИИ, ПОЛУЧЕННОЙ В ХОДЕ РЕАЛИЗАЦИИ ПРОГРАММЫ</a:t>
            </a:r>
          </a:p>
          <a:p>
            <a:pPr>
              <a:lnSpc>
                <a:spcPct val="110000"/>
              </a:lnSpc>
            </a:pPr>
            <a:r>
              <a:rPr lang="ru-RU" sz="1600" cap="none" dirty="0">
                <a:latin typeface="Times New Roman" pitchFamily="18" charset="0"/>
              </a:rPr>
              <a:t>СООТНОШЕНИЕ РЕЗУЛЬТАТОВ С ЦЕЛЯМИ И ЗАДАЧАМИ ВОСПИТАТЕЛЬНОЙ ПРОГРАММЫ</a:t>
            </a:r>
          </a:p>
          <a:p>
            <a:pPr>
              <a:lnSpc>
                <a:spcPct val="110000"/>
              </a:lnSpc>
            </a:pPr>
            <a:r>
              <a:rPr lang="ru-RU" sz="1600" cap="none" dirty="0">
                <a:latin typeface="Times New Roman" pitchFamily="18" charset="0"/>
              </a:rPr>
              <a:t>ОПРЕДЕЛЕНИЕ ПЕРСПЕКТИВ РАЗВИТИЯ</a:t>
            </a:r>
          </a:p>
          <a:p>
            <a:pPr>
              <a:lnSpc>
                <a:spcPct val="110000"/>
              </a:lnSpc>
            </a:pPr>
            <a:endParaRPr lang="ru-RU" sz="1600" cap="none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cap="none" dirty="0"/>
              <a:t> </a:t>
            </a:r>
            <a:r>
              <a:rPr lang="ru-RU" sz="3200" b="1" cap="none" dirty="0">
                <a:solidFill>
                  <a:srgbClr val="0070C0"/>
                </a:solidFill>
                <a:latin typeface="Times New Roman" pitchFamily="18" charset="0"/>
              </a:rPr>
              <a:t>ФОРМЫ 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</a:rPr>
              <a:t>РАБОТЫ  ПО </a:t>
            </a:r>
            <a:r>
              <a:rPr lang="ru-RU" sz="3200" b="1" cap="none" dirty="0">
                <a:solidFill>
                  <a:srgbClr val="0070C0"/>
                </a:solidFill>
                <a:latin typeface="Times New Roman" pitchFamily="18" charset="0"/>
              </a:rPr>
              <a:t>ПРОФОРИЕНТАЦИИ</a:t>
            </a:r>
            <a:endParaRPr lang="ru-RU" sz="3200" cap="none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4946" y="1387764"/>
            <a:ext cx="10363200" cy="4029075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Классные часы «Встречи с профессией» с приглашением профессионалов, ветеранов, учёных.</a:t>
            </a:r>
          </a:p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Беседы о профессиях</a:t>
            </a:r>
          </a:p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Викторины и конкурсы на знание профессий</a:t>
            </a:r>
          </a:p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выставок «Мир профессий»</a:t>
            </a:r>
          </a:p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Экскурсии на предприятия</a:t>
            </a:r>
          </a:p>
          <a:p>
            <a:pPr marL="0" indent="0">
              <a:lnSpc>
                <a:spcPct val="100000"/>
              </a:lnSpc>
              <a:buNone/>
            </a:pPr>
            <a:endParaRPr lang="ru-RU" sz="1800" cap="none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158</TotalTime>
  <Words>412</Words>
  <Application>Microsoft Office PowerPoint</Application>
  <PresentationFormat>Широкоэкранный</PresentationFormat>
  <Paragraphs>95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Times New Roman</vt:lpstr>
      <vt:lpstr>Trebuchet MS</vt:lpstr>
      <vt:lpstr>Wingdings 3</vt:lpstr>
      <vt:lpstr>Грань</vt:lpstr>
      <vt:lpstr>МБОУ «ПОДПОРОЖСКАЯ СРЕДНЯЯ  ОБЩЕОБРАЗОВАТЕЛЬНАЯ ШКОЛА №3»   ВОСПИТАТЕЛЬНАЯ СИСТЕМА  УЧИТЕЛЯ НАЧАЛЬНЫХ КЛАССОВ А.С. АФАНАСЬЕВОЙ</vt:lpstr>
      <vt:lpstr>СТРУКТУРА ВОСПИТАТЕЛЬНОЙ СИСТЕМЫ КЛАССА </vt:lpstr>
      <vt:lpstr>Презентация PowerPoint</vt:lpstr>
      <vt:lpstr>Презентация PowerPoint</vt:lpstr>
      <vt:lpstr> Этапы построения.   </vt:lpstr>
      <vt:lpstr>Презентация PowerPoint</vt:lpstr>
      <vt:lpstr>Критерии эффективности</vt:lpstr>
      <vt:lpstr>ЭТАПЫ РЕАЛИЗАЦИИ ПРОГРАММЫ</vt:lpstr>
      <vt:lpstr> ФОРМЫ РАБОТЫ  ПО ПРОФОРИЕНТАЦИИ</vt:lpstr>
      <vt:lpstr>МЕТОДЫ  РАБОТЫ</vt:lpstr>
      <vt:lpstr> МЕТОДЫ ИЗУЧЕНИЯ ЛИЧНОСТИ</vt:lpstr>
      <vt:lpstr>  ДИАГНОСТИКА РЕЗУЛЬТАТОВ ДЕЯТЕЛЬНОСТИ </vt:lpstr>
      <vt:lpstr>Презентация PowerPoint</vt:lpstr>
      <vt:lpstr>Презентация PowerPoint</vt:lpstr>
      <vt:lpstr>Презентация PowerPoint</vt:lpstr>
      <vt:lpstr>ПРОФОРИЕНТАЦИОННЫЕ МЕРОПРИЯТИЯ </vt:lpstr>
      <vt:lpstr>НАШЕ ПОРТФОЛИО…</vt:lpstr>
      <vt:lpstr>ПРОЕКТЫ </vt:lpstr>
      <vt:lpstr>КЛАССНЫЙ ЧАС </vt:lpstr>
      <vt:lpstr>ЭКСКУРСИИ НА ПРЕДПРИЯТИЯ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Воспитательная Система классного руководителя 3 «В» класса МБОУ Подпорожской средней общеобразовательной школы №3</dc:title>
  <dc:creator>Анатолий</dc:creator>
  <cp:lastModifiedBy>Анатолий</cp:lastModifiedBy>
  <cp:revision>19</cp:revision>
  <dcterms:created xsi:type="dcterms:W3CDTF">2017-02-12T17:39:03Z</dcterms:created>
  <dcterms:modified xsi:type="dcterms:W3CDTF">2017-02-14T17:32:58Z</dcterms:modified>
</cp:coreProperties>
</file>