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17"/>
  </p:notesMasterIdLst>
  <p:sldIdLst>
    <p:sldId id="256" r:id="rId3"/>
    <p:sldId id="265" r:id="rId4"/>
    <p:sldId id="259" r:id="rId5"/>
    <p:sldId id="260" r:id="rId6"/>
    <p:sldId id="261" r:id="rId7"/>
    <p:sldId id="266" r:id="rId8"/>
    <p:sldId id="262" r:id="rId9"/>
    <p:sldId id="271" r:id="rId10"/>
    <p:sldId id="272" r:id="rId11"/>
    <p:sldId id="274" r:id="rId12"/>
    <p:sldId id="275" r:id="rId13"/>
    <p:sldId id="273" r:id="rId14"/>
    <p:sldId id="276" r:id="rId15"/>
    <p:sldId id="268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06" autoAdjust="0"/>
    <p:restoredTop sz="94660"/>
  </p:normalViewPr>
  <p:slideViewPr>
    <p:cSldViewPr>
      <p:cViewPr varScale="1">
        <p:scale>
          <a:sx n="86" d="100"/>
          <a:sy n="86" d="100"/>
        </p:scale>
        <p:origin x="-90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094F3DB-9CF3-4BF5-A0AE-86BDCB2389A3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66011DB-0850-4CB7-8D5B-F140A1E1A1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6BFCFD7-F194-4A2F-9E07-DE517BD6C4FB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35071"/>
            <a:ext cx="7772400" cy="1470025"/>
          </a:xfr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ru-RU" sz="3600" b="0" i="0" kern="12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90846"/>
            <a:ext cx="6400800" cy="1752600"/>
          </a:xfrm>
        </p:spPr>
        <p:txBody>
          <a:bodyPr/>
          <a:lstStyle>
            <a:lvl1pPr marL="0" indent="0" algn="ctr">
              <a:buNone/>
              <a:defRPr lang="en-US" sz="2400" kern="1200" dirty="0" smtClean="0">
                <a:solidFill>
                  <a:schemeClr val="accent5">
                    <a:lumMod val="75000"/>
                  </a:schemeClr>
                </a:solidFill>
                <a:latin typeface="Cambria" pitchFamily="18" charset="0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48718-1BD7-44E2-A57E-BC02F58DFA87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67189-AEE9-4882-9192-BF6A43B60F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B5D95-C918-489C-AAE8-8A37F773B874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8BA93-94DF-4358-B934-9A4AAB84D2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67C57-8A64-460B-92A3-2EFE3B18C3CF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14755-6147-4086-951D-8601E6AADE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8FAEA5-1697-49A7-8281-D3D6C8B60E44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28B7C-0E21-4D0F-BA11-0496FD89DB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lang="en-US" sz="2400" kern="1200" dirty="0" smtClean="0">
                <a:solidFill>
                  <a:schemeClr val="accent5">
                    <a:lumMod val="75000"/>
                  </a:schemeClr>
                </a:solidFill>
                <a:latin typeface="Cambria" pitchFamily="18" charset="0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7E753-2053-4AA5-A6ED-98A09A2B469B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328CF-63BD-412D-9FCC-10FC623E66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5ACC2-A685-4F56-9445-2441BACDF8DD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F0DA9-81B7-46A8-BDCF-DCE8144B1A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85BFC-64D3-4481-A7D0-8B5A7286640E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4E970-D664-4B6A-8635-F5BD94B8E9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E1A77-BDC4-4263-99E9-13B133B082B7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937E1-4E83-494E-8644-D744EDC2B2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14877-44CE-4326-B832-6F3F4DE45096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68A3BE-2ED5-4B7C-B401-F7BE96F96B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81262-9E55-47C7-AC3C-69A4B2C44A2B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1C745-B168-4388-B7E7-E85CD2E4B1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55DA6-8CD8-4650-AF9D-D6717AAE7365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24721-B9AD-4C29-98C1-3C443B49CD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D899A45-410E-466C-BF99-2A65AA00BFAA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5472956-49AE-4307-B66E-7DAD6D007E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ru-RU" sz="3600" kern="1200" dirty="0">
          <a:solidFill>
            <a:srgbClr val="215968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mbria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15968"/>
          </a:solidFill>
          <a:latin typeface="Cambr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15968"/>
          </a:solidFill>
          <a:latin typeface="Cambr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15968"/>
          </a:solidFill>
          <a:latin typeface="Cambr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15968"/>
          </a:solidFill>
          <a:latin typeface="Cambr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15968"/>
          </a:solidFill>
          <a:latin typeface="Cambr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15968"/>
          </a:solidFill>
          <a:latin typeface="Cambr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15968"/>
          </a:solidFill>
          <a:latin typeface="Cambr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15968"/>
          </a:solidFill>
          <a:latin typeface="Cambri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215968"/>
          </a:solidFill>
          <a:latin typeface="Cambria" pitchFamily="18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215968"/>
          </a:solidFill>
          <a:latin typeface="Cambria" pitchFamily="18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215968"/>
          </a:solidFill>
          <a:latin typeface="Cambria" pitchFamily="18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215968"/>
          </a:solidFill>
          <a:latin typeface="Cambria" pitchFamily="18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215968"/>
          </a:solidFill>
          <a:latin typeface="Cambr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ru.wikipedia.org/wiki/%D0%A4%D0%B0%D0%B9%D0%BB:IPC_logo_(2004).sv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zeptsport.ru/b_sport/images/slede_3.jpg" TargetMode="Externa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hyperlink" Target="http://www.sgs51.ru/files/news/3-09-12-09.jpg" TargetMode="External"/><Relationship Id="rId7" Type="http://schemas.openxmlformats.org/officeDocument/2006/relationships/hyperlink" Target="http://media.caak.mn/downloads/images14/201003/para-olimp/olimp032.jpg" TargetMode="Externa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hyperlink" Target="http://img-novosib.fotki.yandex.ru/get/4113/yes06.b9/0_1e8bd_b1349365_orig" TargetMode="External"/><Relationship Id="rId4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hyperlink" Target="http://www.dislife.ru/upload/photo/photo_1882.jpg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41.jpeg"/><Relationship Id="rId7" Type="http://schemas.openxmlformats.org/officeDocument/2006/relationships/image" Target="../media/image43.jpeg"/><Relationship Id="rId2" Type="http://schemas.openxmlformats.org/officeDocument/2006/relationships/hyperlink" Target="http://y.delfi.ee/norm/103967/5077321_yFuvUo.jpe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infocenter2014.ru/netcat_files/121/222/h_ff7b0e6a0f0d09a4295b49d6e8112a01" TargetMode="External"/><Relationship Id="rId5" Type="http://schemas.openxmlformats.org/officeDocument/2006/relationships/image" Target="../media/image42.jpeg"/><Relationship Id="rId4" Type="http://schemas.openxmlformats.org/officeDocument/2006/relationships/hyperlink" Target="http://ortolife3.ucoz.ru/_ph/3/2/496450099.jpg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stihidl.ru/poet/2537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hyperlink" Target="http://ok.ya1.ru/uploads/posts/2010-03/1268900534_36.jpg" TargetMode="Externa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1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rezeptsport.ru/news/data/upimages/kis_22.jpg" TargetMode="External"/><Relationship Id="rId5" Type="http://schemas.openxmlformats.org/officeDocument/2006/relationships/image" Target="../media/image17.jpeg"/><Relationship Id="rId4" Type="http://schemas.openxmlformats.org/officeDocument/2006/relationships/hyperlink" Target="http://ok.ya1.ru/uploads/posts/2010-03/1268900490_22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zamnoy.com/image/blogphoto/128750026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hyperlink" Target="http://www.girlpower.it/images/girlpower_new/mondo/societa/paraolimpiad8i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ommersant.ru/ISSUES.PHOTO/SPORT/2006/052M/sport_52_006-1.jpg" TargetMode="Externa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hyperlink" Target="http://sportime.irismedia.org/picres.php?Image=ecbedc7db5ce71ebc2ada35355322a32&amp;x=250&amp;y=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547664" y="620688"/>
            <a:ext cx="5784532" cy="135421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имние </a:t>
            </a:r>
            <a:r>
              <a:rPr lang="ru-RU" sz="28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Паралимпийские</a:t>
            </a:r>
            <a:r>
              <a:rPr lang="ru-RU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игры</a:t>
            </a:r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3075" name="Picture 4" descr="http://upload.wikimedia.org/wikipedia/commons/thumb/e/e6/IPC_logo_%282004%29.svg/300px-IPC_logo_%282004%29.svg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3429000"/>
            <a:ext cx="38227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Лиза_\Pictures\Paraolimpic_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288" y="1196975"/>
            <a:ext cx="3536950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Прямоугольник 2"/>
          <p:cNvSpPr>
            <a:spLocks noChangeArrowheads="1"/>
          </p:cNvSpPr>
          <p:nvPr/>
        </p:nvSpPr>
        <p:spPr bwMode="auto">
          <a:xfrm>
            <a:off x="3492500" y="333375"/>
            <a:ext cx="35258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70C0"/>
                </a:solidFill>
                <a:cs typeface="Arial" charset="0"/>
              </a:rPr>
              <a:t>Хоккей с шайбой.</a:t>
            </a:r>
          </a:p>
        </p:txBody>
      </p:sp>
      <p:pic>
        <p:nvPicPr>
          <p:cNvPr id="12292" name="Picture 2" descr="Картинка 1 из 13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8263" y="1052513"/>
            <a:ext cx="3671887" cy="244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4" descr="http://www.rezeptsport.ru/b_sport/images/slede_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42988" y="3789363"/>
            <a:ext cx="20764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Прямоугольник 5"/>
          <p:cNvSpPr>
            <a:spLocks noChangeArrowheads="1"/>
          </p:cNvSpPr>
          <p:nvPr/>
        </p:nvSpPr>
        <p:spPr bwMode="auto">
          <a:xfrm>
            <a:off x="3492500" y="4149725"/>
            <a:ext cx="536416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/>
              <a:t>Игра заключается в противоборстве двух команд, которые с помощью клюшек стремятся забросить шайбу в ворота соперника и не пропустить её в свои. Одновременно на поле со стороны каждой из команд должны находиться шесть игроков, включая вратаря Побеждает команда,       забросившая большее количество шайб в ворота    соперника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Следж хокк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476250"/>
            <a:ext cx="4132263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4" descr="http://www.sgs51.ru/files/news/3-09-12-09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188" y="4005263"/>
            <a:ext cx="3240087" cy="249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6" descr="http://img-novosib.fotki.yandex.ru/get/4113/yes06.b9/0_1e8bd_b1349365_ori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787900" y="4076700"/>
            <a:ext cx="3543300" cy="243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8" descr="http://media.caak.mn/downloads/images14/201003/para-olimp/olimp032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787900" y="620713"/>
            <a:ext cx="3725863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Содержимое 3" descr="kerling_paralimp_b(1)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48263" y="4581525"/>
            <a:ext cx="303212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Содержимое 3" descr="1269550729_9_paralipmic_kolomensky_com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64163" y="1484313"/>
            <a:ext cx="3657600" cy="222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Прямоугольник 5"/>
          <p:cNvSpPr>
            <a:spLocks noChangeArrowheads="1"/>
          </p:cNvSpPr>
          <p:nvPr/>
        </p:nvSpPr>
        <p:spPr bwMode="auto">
          <a:xfrm>
            <a:off x="179388" y="4581525"/>
            <a:ext cx="4572000" cy="203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00B0F0"/>
              </a:buClr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В соревнованиях по кёрлингу на колясках принимают участие команды, в состав которых могут входить одновременно и мужчины, и женщины.</a:t>
            </a:r>
          </a:p>
          <a:p>
            <a:pPr>
              <a:buClr>
                <a:srgbClr val="00B0F0"/>
              </a:buClr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Цель игры - попасть пущенным по льду камнем как можно ближе к центру вычерченной мишени, называемой «домом». </a:t>
            </a:r>
            <a:endParaRPr lang="ru-RU"/>
          </a:p>
        </p:txBody>
      </p:sp>
      <p:sp>
        <p:nvSpPr>
          <p:cNvPr id="14341" name="Прямоугольник 7"/>
          <p:cNvSpPr>
            <a:spLocks noChangeArrowheads="1"/>
          </p:cNvSpPr>
          <p:nvPr/>
        </p:nvSpPr>
        <p:spPr bwMode="auto">
          <a:xfrm>
            <a:off x="3348038" y="549275"/>
            <a:ext cx="17081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70C0"/>
                </a:solidFill>
                <a:cs typeface="Arial" charset="0"/>
              </a:rPr>
              <a:t>Кёрлинг</a:t>
            </a:r>
            <a:endParaRPr lang="ru-RU" sz="3200"/>
          </a:p>
        </p:txBody>
      </p:sp>
      <p:pic>
        <p:nvPicPr>
          <p:cNvPr id="14342" name="Picture 4" descr="Картинка 9 из 39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8313" y="1125538"/>
            <a:ext cx="266382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y.delfi.ee/norm/103967/5077321_yFuvUo.jpe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260350"/>
            <a:ext cx="3313112" cy="238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4" descr="http://ortolife3.ucoz.ru/_ph/3/2/496450099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333375"/>
            <a:ext cx="4103688" cy="259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6" descr="http://www.infocenter2014.ru/netcat_files/121/222/h_ff7b0e6a0f0d09a4295b49d6e8112a01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258888" y="2852738"/>
            <a:ext cx="2592387" cy="371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8" descr="http://img.izismile.com/img/img3/20100317/files/3/daily_picdump_364_64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148263" y="3213100"/>
            <a:ext cx="3095625" cy="321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1"/>
          <p:cNvSpPr>
            <a:spLocks noChangeArrowheads="1"/>
          </p:cNvSpPr>
          <p:nvPr/>
        </p:nvSpPr>
        <p:spPr bwMode="auto">
          <a:xfrm>
            <a:off x="611188" y="260350"/>
            <a:ext cx="28384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70C0"/>
                </a:solidFill>
                <a:cs typeface="Arial" charset="0"/>
              </a:rPr>
              <a:t>О ПАРАЛИМПИЙЦАХ</a:t>
            </a:r>
            <a:endParaRPr lang="ru-RU" sz="2000">
              <a:solidFill>
                <a:srgbClr val="0070C0"/>
              </a:solidFill>
              <a:cs typeface="Arial" charset="0"/>
            </a:endParaRPr>
          </a:p>
        </p:txBody>
      </p:sp>
      <p:sp>
        <p:nvSpPr>
          <p:cNvPr id="16387" name="Прямоугольник 2"/>
          <p:cNvSpPr>
            <a:spLocks noChangeArrowheads="1"/>
          </p:cNvSpPr>
          <p:nvPr/>
        </p:nvSpPr>
        <p:spPr bwMode="auto">
          <a:xfrm>
            <a:off x="4067175" y="260350"/>
            <a:ext cx="4789488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latin typeface="Calibri" pitchFamily="34" charset="0"/>
                <a:cs typeface="Times New Roman" pitchFamily="18" charset="0"/>
              </a:rPr>
              <a:t>Эти люди буквально из стали,</a:t>
            </a:r>
            <a:br>
              <a:rPr lang="ru-RU" sz="1200">
                <a:latin typeface="Calibri" pitchFamily="34" charset="0"/>
                <a:cs typeface="Times New Roman" pitchFamily="18" charset="0"/>
              </a:rPr>
            </a:br>
            <a:r>
              <a:rPr lang="ru-RU" sz="1200">
                <a:latin typeface="Calibri" pitchFamily="34" charset="0"/>
                <a:cs typeface="Times New Roman" pitchFamily="18" charset="0"/>
              </a:rPr>
              <a:t>И характер их непобедим,</a:t>
            </a:r>
            <a:br>
              <a:rPr lang="ru-RU" sz="1200">
                <a:latin typeface="Calibri" pitchFamily="34" charset="0"/>
                <a:cs typeface="Times New Roman" pitchFamily="18" charset="0"/>
              </a:rPr>
            </a:br>
            <a:r>
              <a:rPr lang="ru-RU" sz="1200">
                <a:latin typeface="Calibri" pitchFamily="34" charset="0"/>
                <a:cs typeface="Times New Roman" pitchFamily="18" charset="0"/>
              </a:rPr>
              <a:t>Они в жизни своей испытали</a:t>
            </a:r>
            <a:br>
              <a:rPr lang="ru-RU" sz="1200">
                <a:latin typeface="Calibri" pitchFamily="34" charset="0"/>
                <a:cs typeface="Times New Roman" pitchFamily="18" charset="0"/>
              </a:rPr>
            </a:br>
            <a:r>
              <a:rPr lang="ru-RU" sz="1200">
                <a:latin typeface="Calibri" pitchFamily="34" charset="0"/>
                <a:cs typeface="Times New Roman" pitchFamily="18" charset="0"/>
              </a:rPr>
              <a:t>То, что даже не снилось другим.</a:t>
            </a:r>
            <a:br>
              <a:rPr lang="ru-RU" sz="1200">
                <a:latin typeface="Calibri" pitchFamily="34" charset="0"/>
                <a:cs typeface="Times New Roman" pitchFamily="18" charset="0"/>
              </a:rPr>
            </a:br>
            <a:r>
              <a:rPr lang="ru-RU" sz="1200">
                <a:latin typeface="Calibri" pitchFamily="34" charset="0"/>
                <a:cs typeface="Times New Roman" pitchFamily="18" charset="0"/>
              </a:rPr>
              <a:t/>
            </a:r>
            <a:br>
              <a:rPr lang="ru-RU" sz="1200">
                <a:latin typeface="Calibri" pitchFamily="34" charset="0"/>
                <a:cs typeface="Times New Roman" pitchFamily="18" charset="0"/>
              </a:rPr>
            </a:br>
            <a:r>
              <a:rPr lang="ru-RU" sz="1200">
                <a:latin typeface="Calibri" pitchFamily="34" charset="0"/>
                <a:cs typeface="Times New Roman" pitchFamily="18" charset="0"/>
              </a:rPr>
              <a:t>«Не подняться, не встать!» – говорили,</a:t>
            </a:r>
            <a:br>
              <a:rPr lang="ru-RU" sz="1200">
                <a:latin typeface="Calibri" pitchFamily="34" charset="0"/>
                <a:cs typeface="Times New Roman" pitchFamily="18" charset="0"/>
              </a:rPr>
            </a:br>
            <a:r>
              <a:rPr lang="ru-RU" sz="1200">
                <a:latin typeface="Calibri" pitchFamily="34" charset="0"/>
                <a:cs typeface="Times New Roman" pitchFamily="18" charset="0"/>
              </a:rPr>
              <a:t>Но, не слушая этих речей,</a:t>
            </a:r>
            <a:br>
              <a:rPr lang="ru-RU" sz="1200">
                <a:latin typeface="Calibri" pitchFamily="34" charset="0"/>
                <a:cs typeface="Times New Roman" pitchFamily="18" charset="0"/>
              </a:rPr>
            </a:br>
            <a:r>
              <a:rPr lang="ru-RU" sz="1200">
                <a:latin typeface="Calibri" pitchFamily="34" charset="0"/>
                <a:cs typeface="Times New Roman" pitchFamily="18" charset="0"/>
              </a:rPr>
              <a:t>Они страх навсегда победили,</a:t>
            </a:r>
            <a:br>
              <a:rPr lang="ru-RU" sz="1200">
                <a:latin typeface="Calibri" pitchFamily="34" charset="0"/>
                <a:cs typeface="Times New Roman" pitchFamily="18" charset="0"/>
              </a:rPr>
            </a:br>
            <a:r>
              <a:rPr lang="ru-RU" sz="1200">
                <a:latin typeface="Calibri" pitchFamily="34" charset="0"/>
                <a:cs typeface="Times New Roman" pitchFamily="18" charset="0"/>
              </a:rPr>
              <a:t>Вопреки приговорам врачей.</a:t>
            </a:r>
            <a:br>
              <a:rPr lang="ru-RU" sz="1200">
                <a:latin typeface="Calibri" pitchFamily="34" charset="0"/>
                <a:cs typeface="Times New Roman" pitchFamily="18" charset="0"/>
              </a:rPr>
            </a:br>
            <a:r>
              <a:rPr lang="ru-RU" sz="1200">
                <a:latin typeface="Calibri" pitchFamily="34" charset="0"/>
                <a:cs typeface="Times New Roman" pitchFamily="18" charset="0"/>
              </a:rPr>
              <a:t/>
            </a:r>
            <a:br>
              <a:rPr lang="ru-RU" sz="1200">
                <a:latin typeface="Calibri" pitchFamily="34" charset="0"/>
                <a:cs typeface="Times New Roman" pitchFamily="18" charset="0"/>
              </a:rPr>
            </a:br>
            <a:r>
              <a:rPr lang="ru-RU" sz="1200">
                <a:latin typeface="Calibri" pitchFamily="34" charset="0"/>
                <a:cs typeface="Times New Roman" pitchFamily="18" charset="0"/>
              </a:rPr>
              <a:t>Каждый день, проходя через муки,</a:t>
            </a:r>
            <a:br>
              <a:rPr lang="ru-RU" sz="1200">
                <a:latin typeface="Calibri" pitchFamily="34" charset="0"/>
                <a:cs typeface="Times New Roman" pitchFamily="18" charset="0"/>
              </a:rPr>
            </a:br>
            <a:r>
              <a:rPr lang="ru-RU" sz="1200">
                <a:latin typeface="Calibri" pitchFamily="34" charset="0"/>
                <a:cs typeface="Times New Roman" pitchFamily="18" charset="0"/>
              </a:rPr>
              <a:t>В том, что есть, никого не виня,</a:t>
            </a:r>
            <a:br>
              <a:rPr lang="ru-RU" sz="1200">
                <a:latin typeface="Calibri" pitchFamily="34" charset="0"/>
                <a:cs typeface="Times New Roman" pitchFamily="18" charset="0"/>
              </a:rPr>
            </a:br>
            <a:r>
              <a:rPr lang="ru-RU" sz="1200">
                <a:latin typeface="Calibri" pitchFamily="34" charset="0"/>
                <a:cs typeface="Times New Roman" pitchFamily="18" charset="0"/>
              </a:rPr>
              <a:t>Эти люди не свесили руки,</a:t>
            </a:r>
            <a:br>
              <a:rPr lang="ru-RU" sz="1200">
                <a:latin typeface="Calibri" pitchFamily="34" charset="0"/>
                <a:cs typeface="Times New Roman" pitchFamily="18" charset="0"/>
              </a:rPr>
            </a:br>
            <a:r>
              <a:rPr lang="ru-RU" sz="1200">
                <a:latin typeface="Calibri" pitchFamily="34" charset="0"/>
                <a:cs typeface="Times New Roman" pitchFamily="18" charset="0"/>
              </a:rPr>
              <a:t>К цели шли, не жалея себя.</a:t>
            </a:r>
            <a:br>
              <a:rPr lang="ru-RU" sz="1200">
                <a:latin typeface="Calibri" pitchFamily="34" charset="0"/>
                <a:cs typeface="Times New Roman" pitchFamily="18" charset="0"/>
              </a:rPr>
            </a:br>
            <a:r>
              <a:rPr lang="ru-RU" sz="1200">
                <a:latin typeface="Calibri" pitchFamily="34" charset="0"/>
                <a:cs typeface="Times New Roman" pitchFamily="18" charset="0"/>
              </a:rPr>
              <a:t/>
            </a:r>
            <a:br>
              <a:rPr lang="ru-RU" sz="1200">
                <a:latin typeface="Calibri" pitchFamily="34" charset="0"/>
                <a:cs typeface="Times New Roman" pitchFamily="18" charset="0"/>
              </a:rPr>
            </a:br>
            <a:r>
              <a:rPr lang="ru-RU" sz="1200">
                <a:latin typeface="Calibri" pitchFamily="34" charset="0"/>
                <a:cs typeface="Times New Roman" pitchFamily="18" charset="0"/>
              </a:rPr>
              <a:t>Годы, месяцы, дни и недели</a:t>
            </a:r>
            <a:br>
              <a:rPr lang="ru-RU" sz="1200">
                <a:latin typeface="Calibri" pitchFamily="34" charset="0"/>
                <a:cs typeface="Times New Roman" pitchFamily="18" charset="0"/>
              </a:rPr>
            </a:br>
            <a:r>
              <a:rPr lang="ru-RU" sz="1200">
                <a:latin typeface="Calibri" pitchFamily="34" charset="0"/>
                <a:cs typeface="Times New Roman" pitchFamily="18" charset="0"/>
              </a:rPr>
              <a:t>Адский труд без пустой болтовни…</a:t>
            </a:r>
            <a:br>
              <a:rPr lang="ru-RU" sz="1200">
                <a:latin typeface="Calibri" pitchFamily="34" charset="0"/>
                <a:cs typeface="Times New Roman" pitchFamily="18" charset="0"/>
              </a:rPr>
            </a:br>
            <a:r>
              <a:rPr lang="ru-RU" sz="1200">
                <a:latin typeface="Calibri" pitchFamily="34" charset="0"/>
                <a:cs typeface="Times New Roman" pitchFamily="18" charset="0"/>
              </a:rPr>
              <a:t>Они встали не просто с постели,</a:t>
            </a:r>
            <a:br>
              <a:rPr lang="ru-RU" sz="1200">
                <a:latin typeface="Calibri" pitchFamily="34" charset="0"/>
                <a:cs typeface="Times New Roman" pitchFamily="18" charset="0"/>
              </a:rPr>
            </a:br>
            <a:r>
              <a:rPr lang="ru-RU" sz="1200">
                <a:latin typeface="Calibri" pitchFamily="34" charset="0"/>
                <a:cs typeface="Times New Roman" pitchFamily="18" charset="0"/>
              </a:rPr>
              <a:t>Чемпионами стали они!</a:t>
            </a:r>
            <a:br>
              <a:rPr lang="ru-RU" sz="1200">
                <a:latin typeface="Calibri" pitchFamily="34" charset="0"/>
                <a:cs typeface="Times New Roman" pitchFamily="18" charset="0"/>
              </a:rPr>
            </a:br>
            <a:r>
              <a:rPr lang="ru-RU" sz="1200">
                <a:latin typeface="Calibri" pitchFamily="34" charset="0"/>
                <a:cs typeface="Times New Roman" pitchFamily="18" charset="0"/>
              </a:rPr>
              <a:t/>
            </a:r>
            <a:br>
              <a:rPr lang="ru-RU" sz="1200">
                <a:latin typeface="Calibri" pitchFamily="34" charset="0"/>
                <a:cs typeface="Times New Roman" pitchFamily="18" charset="0"/>
              </a:rPr>
            </a:br>
            <a:r>
              <a:rPr lang="ru-RU" sz="1200">
                <a:latin typeface="Calibri" pitchFamily="34" charset="0"/>
                <a:cs typeface="Times New Roman" pitchFamily="18" charset="0"/>
              </a:rPr>
              <a:t>Они всё уже всем доказали,</a:t>
            </a:r>
            <a:br>
              <a:rPr lang="ru-RU" sz="1200">
                <a:latin typeface="Calibri" pitchFamily="34" charset="0"/>
                <a:cs typeface="Times New Roman" pitchFamily="18" charset="0"/>
              </a:rPr>
            </a:br>
            <a:r>
              <a:rPr lang="ru-RU" sz="1200">
                <a:latin typeface="Calibri" pitchFamily="34" charset="0"/>
                <a:cs typeface="Times New Roman" pitchFamily="18" charset="0"/>
              </a:rPr>
              <a:t>И их путь, как пример для других.</a:t>
            </a:r>
            <a:br>
              <a:rPr lang="ru-RU" sz="1200">
                <a:latin typeface="Calibri" pitchFamily="34" charset="0"/>
                <a:cs typeface="Times New Roman" pitchFamily="18" charset="0"/>
              </a:rPr>
            </a:br>
            <a:r>
              <a:rPr lang="ru-RU" sz="1200">
                <a:latin typeface="Calibri" pitchFamily="34" charset="0"/>
                <a:cs typeface="Times New Roman" pitchFamily="18" charset="0"/>
              </a:rPr>
              <a:t>Олимпийский огонь и медали</a:t>
            </a:r>
            <a:br>
              <a:rPr lang="ru-RU" sz="1200">
                <a:latin typeface="Calibri" pitchFamily="34" charset="0"/>
                <a:cs typeface="Times New Roman" pitchFamily="18" charset="0"/>
              </a:rPr>
            </a:br>
            <a:r>
              <a:rPr lang="ru-RU" sz="1200">
                <a:latin typeface="Calibri" pitchFamily="34" charset="0"/>
                <a:cs typeface="Times New Roman" pitchFamily="18" charset="0"/>
              </a:rPr>
              <a:t>Стали символом веры для них.</a:t>
            </a:r>
            <a:br>
              <a:rPr lang="ru-RU" sz="1200">
                <a:latin typeface="Calibri" pitchFamily="34" charset="0"/>
                <a:cs typeface="Times New Roman" pitchFamily="18" charset="0"/>
              </a:rPr>
            </a:br>
            <a:r>
              <a:rPr lang="ru-RU" sz="1200">
                <a:latin typeface="Calibri" pitchFamily="34" charset="0"/>
                <a:cs typeface="Times New Roman" pitchFamily="18" charset="0"/>
              </a:rPr>
              <a:t/>
            </a:r>
            <a:br>
              <a:rPr lang="ru-RU" sz="1200">
                <a:latin typeface="Calibri" pitchFamily="34" charset="0"/>
                <a:cs typeface="Times New Roman" pitchFamily="18" charset="0"/>
              </a:rPr>
            </a:br>
            <a:r>
              <a:rPr lang="ru-RU" sz="1200">
                <a:latin typeface="Calibri" pitchFamily="34" charset="0"/>
                <a:cs typeface="Times New Roman" pitchFamily="18" charset="0"/>
              </a:rPr>
              <a:t>В бой вступают они без прелюдий,</a:t>
            </a:r>
            <a:r>
              <a:rPr lang="ru-RU">
                <a:latin typeface="Calibri" pitchFamily="34" charset="0"/>
                <a:cs typeface="Times New Roman" pitchFamily="18" charset="0"/>
              </a:rPr>
              <a:t/>
            </a:r>
            <a:br>
              <a:rPr lang="ru-RU">
                <a:latin typeface="Calibri" pitchFamily="34" charset="0"/>
                <a:cs typeface="Times New Roman" pitchFamily="18" charset="0"/>
              </a:rPr>
            </a:br>
            <a:r>
              <a:rPr lang="ru-RU" sz="1200">
                <a:latin typeface="Calibri" pitchFamily="34" charset="0"/>
                <a:cs typeface="Times New Roman" pitchFamily="18" charset="0"/>
              </a:rPr>
              <a:t>До победы! Подвинься судьба!</a:t>
            </a:r>
            <a:br>
              <a:rPr lang="ru-RU" sz="1200">
                <a:latin typeface="Calibri" pitchFamily="34" charset="0"/>
                <a:cs typeface="Times New Roman" pitchFamily="18" charset="0"/>
              </a:rPr>
            </a:br>
            <a:r>
              <a:rPr lang="ru-RU" sz="1200">
                <a:latin typeface="Calibri" pitchFamily="34" charset="0"/>
                <a:cs typeface="Times New Roman" pitchFamily="18" charset="0"/>
              </a:rPr>
              <a:t>Это просто железные люди,</a:t>
            </a:r>
            <a:br>
              <a:rPr lang="ru-RU" sz="1200">
                <a:latin typeface="Calibri" pitchFamily="34" charset="0"/>
                <a:cs typeface="Times New Roman" pitchFamily="18" charset="0"/>
              </a:rPr>
            </a:br>
            <a:r>
              <a:rPr lang="ru-RU" sz="1200">
                <a:latin typeface="Calibri" pitchFamily="34" charset="0"/>
                <a:cs typeface="Times New Roman" pitchFamily="18" charset="0"/>
              </a:rPr>
              <a:t>Это ими гордится страна!</a:t>
            </a:r>
            <a:endParaRPr lang="ru-RU" sz="1200">
              <a:latin typeface="Calibri" pitchFamily="34" charset="0"/>
            </a:endParaRPr>
          </a:p>
        </p:txBody>
      </p:sp>
      <p:sp>
        <p:nvSpPr>
          <p:cNvPr id="16388" name="Прямоугольник 3"/>
          <p:cNvSpPr>
            <a:spLocks noChangeArrowheads="1"/>
          </p:cNvSpPr>
          <p:nvPr/>
        </p:nvSpPr>
        <p:spPr bwMode="auto">
          <a:xfrm>
            <a:off x="4572000" y="5949950"/>
            <a:ext cx="4572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1400">
                <a:hlinkClick r:id="rId2" action="ppaction://hlinkfile"/>
              </a:rPr>
              <a:t>Игорь Бахирев</a:t>
            </a:r>
            <a:r>
              <a:rPr lang="ru-RU"/>
              <a:t/>
            </a:r>
            <a:br>
              <a:rPr lang="ru-RU"/>
            </a:b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err="1">
                <a:solidFill>
                  <a:schemeClr val="accent5">
                    <a:lumMod val="50000"/>
                  </a:schemeClr>
                </a:solidFill>
              </a:rPr>
              <a:t>Талисман</a:t>
            </a:r>
            <a:r>
              <a:rPr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err="1">
                <a:solidFill>
                  <a:schemeClr val="accent5">
                    <a:lumMod val="50000"/>
                  </a:schemeClr>
                </a:solidFill>
              </a:rPr>
              <a:t>олимпийских</a:t>
            </a:r>
            <a:r>
              <a:rPr>
                <a:solidFill>
                  <a:schemeClr val="accent5">
                    <a:lumMod val="50000"/>
                  </a:schemeClr>
                </a:solidFill>
              </a:rPr>
              <a:t> и </a:t>
            </a:r>
            <a:r>
              <a:rPr err="1">
                <a:solidFill>
                  <a:schemeClr val="accent5">
                    <a:lumMod val="50000"/>
                  </a:schemeClr>
                </a:solidFill>
              </a:rPr>
              <a:t>паралимпийских</a:t>
            </a:r>
            <a:r>
              <a:rPr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err="1">
                <a:solidFill>
                  <a:schemeClr val="accent5">
                    <a:lumMod val="50000"/>
                  </a:schemeClr>
                </a:solidFill>
              </a:rPr>
              <a:t>игр</a:t>
            </a:r>
            <a:r>
              <a:rPr>
                <a:solidFill>
                  <a:schemeClr val="accent5">
                    <a:lumMod val="50000"/>
                  </a:schemeClr>
                </a:solidFill>
              </a:rPr>
              <a:t> в </a:t>
            </a:r>
            <a:r>
              <a:rPr err="1">
                <a:solidFill>
                  <a:schemeClr val="accent5">
                    <a:lumMod val="50000"/>
                  </a:schemeClr>
                </a:solidFill>
              </a:rPr>
              <a:t>сочи</a:t>
            </a:r>
            <a:r>
              <a:rPr>
                <a:solidFill>
                  <a:schemeClr val="accent5">
                    <a:lumMod val="50000"/>
                  </a:schemeClr>
                </a:solidFill>
              </a:rPr>
              <a:t> 2014</a:t>
            </a:r>
          </a:p>
        </p:txBody>
      </p:sp>
      <p:pic>
        <p:nvPicPr>
          <p:cNvPr id="4099" name="Picture 2" descr="C:\Users\Лиза_\Pictures\400-1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79388" y="1628775"/>
            <a:ext cx="5376862" cy="3024188"/>
          </a:xfrm>
          <a:noFill/>
        </p:spPr>
      </p:pic>
      <p:pic>
        <p:nvPicPr>
          <p:cNvPr id="4100" name="Picture 3" descr="C:\Users\Лиза_\Pictures\ae7ed54023f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95963" y="3068638"/>
            <a:ext cx="3143250" cy="349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Box 5"/>
          <p:cNvSpPr txBox="1">
            <a:spLocks noChangeArrowheads="1"/>
          </p:cNvSpPr>
          <p:nvPr/>
        </p:nvSpPr>
        <p:spPr bwMode="auto">
          <a:xfrm>
            <a:off x="6156325" y="2565400"/>
            <a:ext cx="24479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Лучик и Снежинка</a:t>
            </a:r>
          </a:p>
        </p:txBody>
      </p:sp>
      <p:sp>
        <p:nvSpPr>
          <p:cNvPr id="4102" name="TextBox 6"/>
          <p:cNvSpPr txBox="1">
            <a:spLocks noChangeArrowheads="1"/>
          </p:cNvSpPr>
          <p:nvPr/>
        </p:nvSpPr>
        <p:spPr bwMode="auto">
          <a:xfrm>
            <a:off x="395288" y="4797425"/>
            <a:ext cx="49688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Белый мишка          Леопард                Зайка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4"/>
          <p:cNvSpPr>
            <a:spLocks noChangeArrowheads="1"/>
          </p:cNvSpPr>
          <p:nvPr/>
        </p:nvSpPr>
        <p:spPr bwMode="auto">
          <a:xfrm>
            <a:off x="1908175" y="476250"/>
            <a:ext cx="4572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 </a:t>
            </a:r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>Зимние виды спорта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Calibri" pitchFamily="34" charset="0"/>
            </a:endParaRPr>
          </a:p>
        </p:txBody>
      </p:sp>
      <p:pic>
        <p:nvPicPr>
          <p:cNvPr id="5123" name="Picture 2" descr="http://sochi2014.com/games/sport/paralympic-games/sports/cros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9113" y="1628775"/>
            <a:ext cx="928687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2" descr="C:\Documents and Settings\ad\Рабочий стол\АЛЬБИНА\biathlon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2781300"/>
            <a:ext cx="928687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2" descr="C:\Documents and Settings\ad\Рабочий стол\АЛЬБИНА\гл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59113" y="4076700"/>
            <a:ext cx="928687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Прямоугольник 8"/>
          <p:cNvSpPr>
            <a:spLocks noChangeArrowheads="1"/>
          </p:cNvSpPr>
          <p:nvPr/>
        </p:nvSpPr>
        <p:spPr bwMode="auto">
          <a:xfrm>
            <a:off x="611188" y="1773238"/>
            <a:ext cx="16589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Лыжные гонки</a:t>
            </a:r>
          </a:p>
        </p:txBody>
      </p:sp>
      <p:sp>
        <p:nvSpPr>
          <p:cNvPr id="5127" name="Прямоугольник 9"/>
          <p:cNvSpPr>
            <a:spLocks noChangeArrowheads="1"/>
          </p:cNvSpPr>
          <p:nvPr/>
        </p:nvSpPr>
        <p:spPr bwMode="auto">
          <a:xfrm>
            <a:off x="1187450" y="2997200"/>
            <a:ext cx="9874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Биатлон</a:t>
            </a:r>
            <a:endParaRPr lang="ru-RU">
              <a:latin typeface="Calibri" pitchFamily="34" charset="0"/>
            </a:endParaRPr>
          </a:p>
        </p:txBody>
      </p:sp>
      <p:sp>
        <p:nvSpPr>
          <p:cNvPr id="5128" name="Прямоугольник 10"/>
          <p:cNvSpPr>
            <a:spLocks noChangeArrowheads="1"/>
          </p:cNvSpPr>
          <p:nvPr/>
        </p:nvSpPr>
        <p:spPr bwMode="auto">
          <a:xfrm>
            <a:off x="971550" y="4508500"/>
            <a:ext cx="15208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Горные лыжи</a:t>
            </a:r>
            <a:endParaRPr lang="ru-RU">
              <a:latin typeface="Calibri" pitchFamily="34" charset="0"/>
            </a:endParaRPr>
          </a:p>
        </p:txBody>
      </p:sp>
      <p:pic>
        <p:nvPicPr>
          <p:cNvPr id="5129" name="Picture 2" descr="C:\Documents and Settings\ad\Рабочий стол\АЛЬБИНА\hockey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67625" y="1700213"/>
            <a:ext cx="928688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Picture 2" descr="C:\Documents and Settings\ad\Рабочий стол\АЛЬБИНА\ё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96188" y="3500438"/>
            <a:ext cx="928687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1" name="Прямоугольник 13"/>
          <p:cNvSpPr>
            <a:spLocks noChangeArrowheads="1"/>
          </p:cNvSpPr>
          <p:nvPr/>
        </p:nvSpPr>
        <p:spPr bwMode="auto">
          <a:xfrm>
            <a:off x="5364163" y="1773238"/>
            <a:ext cx="18748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Хоккей с шайбой</a:t>
            </a:r>
            <a:endParaRPr lang="ru-RU">
              <a:latin typeface="Calibri" pitchFamily="34" charset="0"/>
            </a:endParaRPr>
          </a:p>
        </p:txBody>
      </p:sp>
      <p:sp>
        <p:nvSpPr>
          <p:cNvPr id="5132" name="Прямоугольник 14"/>
          <p:cNvSpPr>
            <a:spLocks noChangeArrowheads="1"/>
          </p:cNvSpPr>
          <p:nvPr/>
        </p:nvSpPr>
        <p:spPr bwMode="auto">
          <a:xfrm>
            <a:off x="6084888" y="3789363"/>
            <a:ext cx="10985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Кёрлинг. </a:t>
            </a: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3203575" y="476250"/>
            <a:ext cx="28876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70C0"/>
                </a:solidFill>
                <a:cs typeface="Arial" charset="0"/>
              </a:rPr>
              <a:t>Лыжные гонки</a:t>
            </a:r>
          </a:p>
        </p:txBody>
      </p:sp>
      <p:sp>
        <p:nvSpPr>
          <p:cNvPr id="6147" name="Прямоугольник 2"/>
          <p:cNvSpPr>
            <a:spLocks noChangeArrowheads="1"/>
          </p:cNvSpPr>
          <p:nvPr/>
        </p:nvSpPr>
        <p:spPr bwMode="auto">
          <a:xfrm>
            <a:off x="395288" y="981075"/>
            <a:ext cx="457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В соревнованиях на Паралимпийских играх принимают участие мужчины и женщины с разными видами инвалидности</a:t>
            </a: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Рисунок 5" descr="http://img.beta.rian.ru/images/21332/54/21332546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00788" y="476250"/>
            <a:ext cx="1771650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Прямоугольник 4"/>
          <p:cNvSpPr>
            <a:spLocks noChangeArrowheads="1"/>
          </p:cNvSpPr>
          <p:nvPr/>
        </p:nvSpPr>
        <p:spPr bwMode="auto">
          <a:xfrm>
            <a:off x="7164388" y="2997200"/>
            <a:ext cx="16605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>
                <a:latin typeface="Times New Roman" pitchFamily="18" charset="0"/>
                <a:cs typeface="Times New Roman" pitchFamily="18" charset="0"/>
              </a:rPr>
              <a:t>Лыжник Олег Балухто</a:t>
            </a:r>
          </a:p>
        </p:txBody>
      </p:sp>
      <p:pic>
        <p:nvPicPr>
          <p:cNvPr id="6150" name="Рисунок 9" descr="http://img.beta.rian.ru/images/21332/18/21332188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948488" y="3500438"/>
            <a:ext cx="17272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1" name="Прямоугольник 10"/>
          <p:cNvSpPr>
            <a:spLocks noChangeArrowheads="1"/>
          </p:cNvSpPr>
          <p:nvPr/>
        </p:nvSpPr>
        <p:spPr bwMode="auto">
          <a:xfrm>
            <a:off x="7380288" y="6021388"/>
            <a:ext cx="11287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>
                <a:latin typeface="Calibri" pitchFamily="34" charset="0"/>
              </a:rPr>
              <a:t>Ирек Зарипов </a:t>
            </a:r>
          </a:p>
        </p:txBody>
      </p:sp>
      <p:pic>
        <p:nvPicPr>
          <p:cNvPr id="6152" name="Рисунок 7" descr="http://img.beta.rian.ru/images/21332/39/21332392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288" y="2420938"/>
            <a:ext cx="1800225" cy="264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3" name="Прямоугольник 8"/>
          <p:cNvSpPr>
            <a:spLocks noChangeArrowheads="1"/>
          </p:cNvSpPr>
          <p:nvPr/>
        </p:nvSpPr>
        <p:spPr bwMode="auto">
          <a:xfrm>
            <a:off x="468313" y="5300663"/>
            <a:ext cx="15144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>
                <a:latin typeface="Calibri" pitchFamily="34" charset="0"/>
              </a:rPr>
              <a:t>Светлана Ярошевич </a:t>
            </a:r>
          </a:p>
        </p:txBody>
      </p:sp>
      <p:pic>
        <p:nvPicPr>
          <p:cNvPr id="6154" name="Рисунок 10" descr="Зимние Паралимпийские Игры Ванкувер 2010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 b="-3481"/>
          <a:stretch>
            <a:fillRect/>
          </a:stretch>
        </p:blipFill>
        <p:spPr bwMode="auto">
          <a:xfrm>
            <a:off x="3276600" y="3213100"/>
            <a:ext cx="2087563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1"/>
          <p:cNvSpPr>
            <a:spLocks noChangeArrowheads="1"/>
          </p:cNvSpPr>
          <p:nvPr/>
        </p:nvSpPr>
        <p:spPr bwMode="auto">
          <a:xfrm>
            <a:off x="107950" y="404813"/>
            <a:ext cx="4572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В зависимости от своих физических возможностей спортсмены используют специально сконструированное кресло, которое крепится к паре лыж. </a:t>
            </a:r>
          </a:p>
          <a:p>
            <a:pPr>
              <a:buFont typeface="Wingdings" pitchFamily="2" charset="2"/>
              <a:buChar char="v"/>
            </a:pPr>
            <a:endParaRPr lang="ru-RU">
              <a:latin typeface="Calibri" pitchFamily="34" charset="0"/>
            </a:endParaRPr>
          </a:p>
          <a:p>
            <a:pPr>
              <a:buFont typeface="Wingdings" pitchFamily="2" charset="2"/>
              <a:buChar char="v"/>
            </a:pPr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r>
              <a:rPr lang="ru-RU">
                <a:latin typeface="Calibri" pitchFamily="34" charset="0"/>
              </a:rPr>
              <a:t> </a:t>
            </a:r>
          </a:p>
        </p:txBody>
      </p:sp>
      <p:sp>
        <p:nvSpPr>
          <p:cNvPr id="7171" name="Прямоугольник 2"/>
          <p:cNvSpPr>
            <a:spLocks noChangeArrowheads="1"/>
          </p:cNvSpPr>
          <p:nvPr/>
        </p:nvSpPr>
        <p:spPr bwMode="auto">
          <a:xfrm>
            <a:off x="250825" y="1773238"/>
            <a:ext cx="4572000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Незрячих и слабовидящих спортсменов на дистанции сопровождают так называемые «лидеры». </a:t>
            </a:r>
          </a:p>
        </p:txBody>
      </p:sp>
      <p:pic>
        <p:nvPicPr>
          <p:cNvPr id="7172" name="p775260333" descr="http://zazerkalia.ucoz.ru/_ph/7/2/77526033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72225" y="260350"/>
            <a:ext cx="2565400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Рисунок 5" descr="На тренировке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07150" y="2565400"/>
            <a:ext cx="2736850" cy="254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Рисунок 7" descr="Зимние Паралимпийские Игры Ванкувер 201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9750" y="3213100"/>
            <a:ext cx="2376488" cy="288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4" descr="Картинка 8 из 32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32138" y="3789363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40200" y="981075"/>
            <a:ext cx="4572000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Горнолыжный спорт для слепых или людей с частичной потерей зрения является «командным» видом спорта, так как на дистанции их сопровождают зрячие «гиды», которые дают спортсменам голосовые команды.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+mn-lt"/>
            </a:endParaRPr>
          </a:p>
        </p:txBody>
      </p:sp>
      <p:sp>
        <p:nvSpPr>
          <p:cNvPr id="8195" name="Прямоугольник 4"/>
          <p:cNvSpPr>
            <a:spLocks noChangeArrowheads="1"/>
          </p:cNvSpPr>
          <p:nvPr/>
        </p:nvSpPr>
        <p:spPr bwMode="auto">
          <a:xfrm>
            <a:off x="2484438" y="188913"/>
            <a:ext cx="31670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rgbClr val="0070C0"/>
                </a:solidFill>
                <a:cs typeface="Arial" charset="0"/>
              </a:rPr>
              <a:t>Горные лыжи</a:t>
            </a:r>
          </a:p>
        </p:txBody>
      </p:sp>
      <p:pic>
        <p:nvPicPr>
          <p:cNvPr id="8196" name="Рисунок 5" descr="http://www.zamnoy.com/image/blogphoto/128750026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56325" y="3573463"/>
            <a:ext cx="2447925" cy="230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2" descr="Картинка 26 из 35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825" y="981075"/>
            <a:ext cx="302577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8" descr="http://dislife.ru/upload/userfiles/2013_10_13/00bcce92b30c9a0989fe3dda5d03dfcd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8313" y="3789363"/>
            <a:ext cx="417512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3" descr="Паралимпиада: одна лыжа – удвоенная воля к побед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8625" y="3789363"/>
            <a:ext cx="3384550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2" descr="Картинка 25 из 35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19250" y="3716338"/>
            <a:ext cx="2103438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5" descr="Горные лыжи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900113" y="836613"/>
            <a:ext cx="28575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Рисунок 6" descr="http://2014olympiada.ru/_pu/1/5100221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35600" y="836613"/>
            <a:ext cx="273685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1"/>
          <p:cNvSpPr>
            <a:spLocks noChangeArrowheads="1"/>
          </p:cNvSpPr>
          <p:nvPr/>
        </p:nvSpPr>
        <p:spPr bwMode="auto">
          <a:xfrm>
            <a:off x="3617913" y="476250"/>
            <a:ext cx="2106612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rgbClr val="0070C0"/>
                </a:solidFill>
                <a:cs typeface="Arial" charset="0"/>
              </a:rPr>
              <a:t>Биатлон</a:t>
            </a:r>
          </a:p>
        </p:txBody>
      </p:sp>
      <p:pic>
        <p:nvPicPr>
          <p:cNvPr id="10243" name="p240909918" descr="http://zazerkalia.ucoz.ru/_ph/7/2/240909918.jpg"/>
          <p:cNvPicPr>
            <a:picLocks noChangeAspect="1" noChangeArrowheads="1"/>
          </p:cNvPicPr>
          <p:nvPr/>
        </p:nvPicPr>
        <p:blipFill>
          <a:blip r:embed="rId2" cstate="screen"/>
          <a:srcRect r="-6"/>
          <a:stretch>
            <a:fillRect/>
          </a:stretch>
        </p:blipFill>
        <p:spPr bwMode="auto">
          <a:xfrm>
            <a:off x="179388" y="765175"/>
            <a:ext cx="2879725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Рисунок 3" descr="http://www.tosbs.ru/images/stories/Winter4/78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1484313"/>
            <a:ext cx="252095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Прямоугольник 4"/>
          <p:cNvSpPr>
            <a:spLocks noChangeArrowheads="1"/>
          </p:cNvSpPr>
          <p:nvPr/>
        </p:nvSpPr>
        <p:spPr bwMode="auto">
          <a:xfrm>
            <a:off x="3348038" y="4437063"/>
            <a:ext cx="467995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В паралимпийском биатлоне две дистанции — короткая с двумя огневыми рубежами (7, 5 км) и длинная (12 км) с четырьмя остановками на стрельбище. 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  Расстояние до мишени составляет 10 метров. Спортсмену даётся пять выстрелов. Стрельба ведётся из положения только лёжа</a:t>
            </a:r>
            <a:endParaRPr lang="ru-RU"/>
          </a:p>
        </p:txBody>
      </p:sp>
      <p:pic>
        <p:nvPicPr>
          <p:cNvPr id="10246" name="Picture 6" descr="Картинка 38 из 7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8313" y="3429000"/>
            <a:ext cx="2159000" cy="324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1" descr="Сочи-2014  открытая тренировка паралимпийцы паралимпийские игры 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8313" y="981075"/>
            <a:ext cx="3598862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Рисунок 2" descr="http://invasport.org.ua/wordpress/wp-content/uploads/2012/04/Тренировка-на-огневом-рубеже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3800" y="3068638"/>
            <a:ext cx="3978275" cy="301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10389957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AA03D9D-1A7C-4E82-89E1-AD4A2CA13FE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TS010389957</Template>
  <TotalTime>363</TotalTime>
  <Words>278</Words>
  <Application>Microsoft Office PowerPoint</Application>
  <PresentationFormat>Экран (4:3)</PresentationFormat>
  <Paragraphs>37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TS010389957</vt:lpstr>
      <vt:lpstr>Слайд 1</vt:lpstr>
      <vt:lpstr>Талисман олимпийских и паралимпийских игр в сочи 2014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</dc:creator>
  <cp:lastModifiedBy>user</cp:lastModifiedBy>
  <cp:revision>37</cp:revision>
  <dcterms:created xsi:type="dcterms:W3CDTF">2013-11-24T14:12:27Z</dcterms:created>
  <dcterms:modified xsi:type="dcterms:W3CDTF">2017-02-15T08:31:51Z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TC103899579990</vt:lpwstr>
  </property>
</Properties>
</file>