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B06BC8A-C6DB-4DCB-AFDB-4FBC5C4D2A9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60C7A58-386F-4AA4-9C44-16ABA24DB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doctor-cardiologist.ru/paroksizmalnaya-taxikardiya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doctor-cardiologist.ru/chto-takoe-kardiogennyj-shok-neotlozhnaya-pomoshh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tor-cardiologist.ru/infarkt-miokarda-neotlozhnaya-pomoshh-principy-lecheniya-v-stacionare" TargetMode="External"/><Relationship Id="rId2" Type="http://schemas.openxmlformats.org/officeDocument/2006/relationships/hyperlink" Target="https://doctor-cardiologist.ru/sindrom-slabosti-sinusovogo-uzla-sssu-chto-eto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doctor-cardiologist.ru/sindrom-wpw-na-ekg-chto-eto-rekomendacii-kardiologa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doctor-cardiologist.ru/otek-legkix-simptomy-neotlozhnaya-pomoshh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bapteka.ru/diseases/desc787.html" TargetMode="External"/><Relationship Id="rId3" Type="http://schemas.openxmlformats.org/officeDocument/2006/relationships/hyperlink" Target="http://www.webapteka.ru/diseases/desc1627.html" TargetMode="External"/><Relationship Id="rId7" Type="http://schemas.openxmlformats.org/officeDocument/2006/relationships/hyperlink" Target="http://www.webapteka.ru/diseases/desc115.html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webapteka.ru/diseases/desc1765.html" TargetMode="External"/><Relationship Id="rId11" Type="http://schemas.openxmlformats.org/officeDocument/2006/relationships/hyperlink" Target="http://www.webapteka.ru/diseases/desc240.html" TargetMode="External"/><Relationship Id="rId5" Type="http://schemas.openxmlformats.org/officeDocument/2006/relationships/hyperlink" Target="http://www.webapteka.ru/diseases/desc105.html" TargetMode="External"/><Relationship Id="rId10" Type="http://schemas.openxmlformats.org/officeDocument/2006/relationships/hyperlink" Target="http://www.webapteka.ru/diseases/desc666.html" TargetMode="External"/><Relationship Id="rId4" Type="http://schemas.openxmlformats.org/officeDocument/2006/relationships/hyperlink" Target="http://www.webapteka.ru/diseases/desc119.html" TargetMode="External"/><Relationship Id="rId9" Type="http://schemas.openxmlformats.org/officeDocument/2006/relationships/hyperlink" Target="http://www.webapteka.ru/diseases/desc9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642918"/>
            <a:ext cx="6480048" cy="32861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Антиаритмические лекарственные средства.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в медицине.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710850" cy="324151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преподаватель Проскунина О.С.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Пользователь\Рабочий стол\25000073-mozhno-li-diabetikam-shipov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7786742" cy="634063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класс-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Блокаторы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быстрых натриевых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каналов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Препараты IА класса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143512"/>
            <a:ext cx="4400552" cy="1285884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Хинидин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противопоказан при атриовентрикулярной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внутрижелудочковой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блокаде, тромбоцитопении, интоксикации сердечными гликозидами, сердечной недостаточности, артериальной гипотензии, беременности.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4714884"/>
            <a:ext cx="4213255" cy="1643074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Хинидин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- правовращающий изомер хинина, алкалоид коры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хинного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дерева, используется в виде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хинидина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сульфата.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Хинидин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применяется при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2" tooltip="Пароксизмальная тахикардия"/>
              </a:rPr>
              <a:t>пароксизмальной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  <a:hlinkClick r:id="rId2" tooltip="Пароксизмальная тахикардия"/>
              </a:rPr>
              <a:t>суправентрикулярной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2" tooltip="Пароксизмальная тахикардия"/>
              </a:rPr>
              <a:t> тахикардии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и пароксизмах фибрилляции предсердий для восстановления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синусового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ритма. Назначается он чаще в таблетках. Из побочных эффектов можно отметить расстройства пищеварения (тошнота, рвота, жидкий стул), головную боль. Использование этого лекарства может способствовать уменьшению количества тромбоцитов в крови.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Хинидин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может вызвать снижение сократимости миокарда и замедление внутрисердечной проводимости.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Самое опасное побочное действие – развитие особой формы желудочковой тахикардии. Она может быть причиной внезапной смерти больного. Поэтому лечение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хинидином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необходимо проводить под наблюдением врача и с контролем электрокардиограммы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Пользователь\Рабочий стол\рис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500174"/>
            <a:ext cx="4392761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Новокаинамид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500702"/>
            <a:ext cx="4143404" cy="114300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препарата противопоказано на фоне атриовентрикулярной блокады, при тяжелой сердечной или почечной недостаточности. Он не должен применяться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tooltip="Что такое кардиогенный шок? Неотложная помощь."/>
              </a:rPr>
              <a:t>кардиогенном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Что такое кардиогенный шок? Неотложная помощь."/>
              </a:rPr>
              <a:t> шоке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артериальной гипотензии.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213255" cy="101443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местного анестетика новокаина. По влиянию на электрофизиологические параметры сердца близок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хинидину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Новокаинамид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принимают внутрь, вводят в мышцы и вену. Из пищевари­тельного тракта всасывается 75-96% дозы в течение 15-30 минут, у больных инфарктом миокарда и сердечной недостаточностью всасывание замедляется. После введения в мышцы максимальная концентрация в крови развивается спу­стя 5-30 минут. Связь с белками плазмы - всего 15%.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50% дозы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новокаинамида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ацетилируется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 печени, остальное количество выводится почками в неизмененном виде. Период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полуэлиминации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составля­ет 3-7 часов, продолжительность противоаритмического эффекта - 3-4 часа.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Побочные эффекты препарата включают тошноту и рвоту, коллапс, изменения в крови, нарушения функции нервной системы (головная боль, головокружение, иногда спутанность сознания). При постоянном применении возможно развитие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волчаночноподобного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синдрома (артриты,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серозиты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лихорадка). Вероятно развитие микробной инфекции в полости рта, сопровождающееся кровоточивостью десен и медленным заживлением язв и ранок.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Новокаинамид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способен вызвать аллергическую реакцию, первым признаком которой бывает мышечная слабость при введении препарата.</a:t>
            </a:r>
          </a:p>
          <a:p>
            <a:endParaRPr lang="ru-RU" dirty="0"/>
          </a:p>
        </p:txBody>
      </p:sp>
      <p:pic>
        <p:nvPicPr>
          <p:cNvPr id="4098" name="Picture 2" descr="C:\Documents and Settings\Пользователь\Рабочий стол\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00174"/>
            <a:ext cx="3762375" cy="2047875"/>
          </a:xfrm>
          <a:prstGeom prst="rect">
            <a:avLst/>
          </a:prstGeom>
          <a:noFill/>
        </p:spPr>
      </p:pic>
      <p:pic>
        <p:nvPicPr>
          <p:cNvPr id="4099" name="Picture 3" descr="C:\Documents and Settings\Пользователь\Рабочий стол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0438"/>
            <a:ext cx="3222620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Препараты IВ класса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лидокаина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противопоказано при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 tooltip="Синдром слабости синусового узла (СССУ): что это?"/>
              </a:rPr>
              <a:t>синдроме слабости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  <a:hlinkClick r:id="rId2" tooltip="Синдром слабости синусового узла (СССУ): что это?"/>
              </a:rPr>
              <a:t>синусового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 tooltip="Синдром слабости синусового узла (СССУ): что это?"/>
              </a:rPr>
              <a:t> узла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атриовентрикулярной блокаде. Он не назначается при тяжелых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суправентрикулярных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аритмиях из-за риска развития фибрилляции предсердий.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3714752"/>
            <a:ext cx="4256089" cy="271464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Эти лекарства мало влияют на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синусовый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узел, предсердия и атриовентрикулярное соединение, поэтому при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суправентрикулярных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аритмиях они неэффективны. Препараты IВ класса применяются для лечения желудочковых нарушений ритма (экстрасистолия, пароксизмальная тахикардия), а также для терапии аритмий, вызванных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гликозидной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интоксикацией (передозировкой сердечных гликозидов).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используемый препарат этого класса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лидокаин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 вводится внутривенно для лечения тяжелых желудочковых нарушений ритма, в том числе при остром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Инфаркт миокарда: неотложная помощь, принципы лечения в стационаре"/>
              </a:rPr>
              <a:t>инфаркте миокарда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Лидокаин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может вызвать нарушение функции нервной системы, проявляющееся судорогами, головокружением, нарушением зрения и речи, расстройством сознания. При введении больших доз возможно снижение сократимости сердца, замедление ритма или аритмии. Вероятно развитие аллергических реакций (поражение кожи, крапивница, отек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Квинке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кожный зуд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Пользователь\Рабочий стол\1462113004_bolno-li-udalyat-zub-mudrosti-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500174"/>
            <a:ext cx="4396185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Препараты IC класса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572008"/>
            <a:ext cx="4040188" cy="1752592"/>
          </a:xfrm>
        </p:spPr>
        <p:txBody>
          <a:bodyPr>
            <a:normAutofit fontScale="40000" lnSpcReduction="2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Помимо аритмий, препарат может вызвать ухудшение сократимости сердца и прогрессирование сердечной недостаточности. Вероятно появление тошноты, рвоты, металлического привкуса во рту. Не исключено головокружение, нарушение зрения, депрессия, бессонница, изменения в анализе крови.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Этот препарат применяется для лечения желудочковых 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суправентрикулярных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аритмий, в том числе при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2" tooltip="Синдром wpw на ЭКГ: что это? Рекомендации кардиолога"/>
              </a:rPr>
              <a:t>синдроме Вольфа-Паркинсона-Уайта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В связи с риском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аритмогенного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эффекта, лекарство должно использоваться под контролем врача.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Блокирует натриевые и кальциевые каналы в предсердиях и желудочках с медленным восстановлением проводимости после блока, является антагонистом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адренорецепторов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обеспечивает 40%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противоаритмического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действия. Укорачивает ЭРП в проводящих путях и удлиняет его в сократительном миокарде. Замедляет проведение импульсов в основных и дополнительных путях предсердий, атриовентрикулярного узла и желудочков.</a:t>
            </a:r>
          </a:p>
          <a:p>
            <a:endParaRPr lang="ru-RU" dirty="0"/>
          </a:p>
        </p:txBody>
      </p:sp>
      <p:pic>
        <p:nvPicPr>
          <p:cNvPr id="6146" name="Picture 2" descr="C:\Documents and Settings\Пользователь\Рабочий стол\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00174"/>
            <a:ext cx="3714776" cy="1986758"/>
          </a:xfrm>
          <a:prstGeom prst="rect">
            <a:avLst/>
          </a:prstGeom>
          <a:noFill/>
        </p:spPr>
      </p:pic>
      <p:pic>
        <p:nvPicPr>
          <p:cNvPr id="6147" name="Picture 3" descr="C:\Documents and Settings\Пользователь\Рабочий стол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500438"/>
            <a:ext cx="2333620" cy="186689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Структурный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аналог нейролептиков, о (омега)-производное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фенотиазина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214950"/>
            <a:ext cx="4214842" cy="128588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Препарат хорошо переносится, хотя изредка вызывает головокружение, головную боль. онемение языка, кожный зуд. боль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эпигастральной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области, имеет слабые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аритмогенные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введении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этмозина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мышцы возможна местная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357686" y="5486400"/>
            <a:ext cx="4500593" cy="101443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Противопоказан при слабости синусного узла, атриовентрику­лярной блокаде II-III степени,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кардиогенном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шоке. инфаркте миокар­да с бессимптомной желудочковой аритмией. Недопустимы инъекции под кожу. Интервал между приемами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этмозина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антидепрессантов-ингибиторов МАО должен быть не менее 2 недель.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1235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Длительно блокирует натриевые каналы, не нарушает сократимость миокарда, обладает умеренными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коронарорасширяющим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спазмолитическим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гипотензивным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холиноблокирующим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эффектами.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недостаткам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этмозина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можно отнести выраженную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пресистемную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элиминацию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 связи с этим низкую (38-50%)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биодоступность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также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действие (период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полуэлиминации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- 0,7-4,1 часа). Один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метаболитов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этмозина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обладает противоаритмической активностью.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Этмозин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назначают в вену и мышцы для купирования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пароксизмальной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желудочковой тахикардии и внутрь для профилактики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возврата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этой формы аритмии.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C:\Documents and Settings\Пользователь\Рабочий стол\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428736"/>
            <a:ext cx="414340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класс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Бета-адреноблокаторы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Кардиоселективные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Некардиоселективные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АТЕНОЛОЛ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(АТЕНОЛАН. КАТЕНОЛ. ТЕНОРМИН. УНИЛОК)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МЕТОПРОЛОЛ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(БЕТАЛОК. ВАЗОКАРДИН. КОРВИТОЛ. СПЕСИКОР)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ФЛЕСТОЛОЛ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ЭСМОЛОЛ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(БРЕВИБЛОК)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АЦЕБУТОЛОЛ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(АЦЕКОР, СЕКТРАЛ)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АНАПРИЛИН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(ПРОПРАНОЛОЛ,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ИНДЕРАЛ. ОБЗИДАН)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ОКСПРЕНОЛОЛ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(ТРАЗИКОР)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ПЕНБУТОЛОЛ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(БЕТАПРЕССИН)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ПИНДОЛОЛ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(ВИСКЕН)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214950"/>
            <a:ext cx="4357718" cy="121444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Понижают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автоматизм и возбудимость клеток, составляющих проводящую систему. Поэтому под их влиянием замедляется сердечный ритм.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Замедляя атриовентрикулярную проводимость,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бета-блокаторы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снижают частоту сокращений сердца при фибрилляции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предсердий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3"/>
            <a:ext cx="4040188" cy="37694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устраняют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аритмогенное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влияние катехоламинов, возникающее при многих патологических состояниях. Средства этой группы, блокируя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адренорецепторы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изменяют электрофизиологические процессы в синусном узле, предсердиях, атриовентрикулярном узле и желудочках</a:t>
            </a:r>
          </a:p>
          <a:p>
            <a:endParaRPr lang="ru-RU" dirty="0"/>
          </a:p>
        </p:txBody>
      </p:sp>
      <p:pic>
        <p:nvPicPr>
          <p:cNvPr id="8194" name="Picture 2" descr="C:\Documents and Settings\Пользователь\Рабочий стол\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428736"/>
            <a:ext cx="3048000" cy="2047875"/>
          </a:xfrm>
          <a:prstGeom prst="rect">
            <a:avLst/>
          </a:prstGeom>
          <a:noFill/>
        </p:spPr>
      </p:pic>
      <p:pic>
        <p:nvPicPr>
          <p:cNvPr id="8195" name="Picture 3" descr="C:\Documents and Settings\Пользователь\Рабочий стол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143248"/>
            <a:ext cx="2333619" cy="233361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Бета-адреноблокаторов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применяют для купирования и курсового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синусовой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тахикардии, экстрасистолии,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суправентрикулярной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пароксизмальной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тахикардии, трепетания предсердий,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тахисистолической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мерцательной аритмии особенно у больных с высоким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симпатическим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тонусом (тиреотоксикоз, ревматизм, наркоз, отравление сердечными гликозидами). Высокая эффективность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адреноблокаторов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отмечается при аритмии у больных ишемической болезнью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сердца.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получения экстренного эффекта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вводят в вену медленно в 10-20 мл 5% раствора глюкозы.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Противоаритмическое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действие развивается либо мгновенно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суправентрикулярная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тахикардия), либо через 20-60 минут. Для поддерживающей терапии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назначают внутрь. Стойкий терапевтический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развивается спустя 3-6 дней.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Побочные эффекты и противопоказания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214950"/>
            <a:ext cx="4040188" cy="1428760"/>
          </a:xfrm>
        </p:spPr>
        <p:txBody>
          <a:bodyPr>
            <a:normAutofit fontScale="400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Следует помнить о возможности синдрома отмены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Он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проявляется в форме ангинозных приступов, желудочковых нарушений ритма, повышении артериального давления, учащении пульса, снижении переносимости физической нагрузки. Поэтому отменять эти медикаменты нужно медленно, в течение двух недель.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214950"/>
            <a:ext cx="4284693" cy="1285884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Бета-адреноблокаторы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противопоказаны при острой сердечной недостаточности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Отек легких: симптомы, неотложная помощь"/>
              </a:rPr>
              <a:t>отек легких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кардиогенный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шок), а также при тяжелых формах хронической сердечной недостаточности. Нельзя их применять при бронхиальной астме и инсулинозависимом сахарном диабете.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Противопоказаниями являются также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синусовая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брадикардия, атриовентрикулярная блокада II степени, снижение систолического артериального давления ниже 100 мм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ст.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555161"/>
          </a:xfrm>
        </p:spPr>
        <p:txBody>
          <a:bodyPr>
            <a:no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сократимости миокарда, замедление пульса, развитие атриовентрикулярной блокады. Эти лекарства могут вызывать ухудшение периферического кровотока, похолодание конечностей.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пропранолола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ведет к ухудшению бронхиальной проходимости, что важно для больных с бронхиальной астмой. У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метопролола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это свойство выражено слабее.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Бета-блокаторы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способны утяжелять течение сахарного диабета, приводя к повышению уровня глюкозы в крови (особенно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пропранолол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Эти медикаменты влияют и на нервную систему. Они способны вызывать головокружение, сонливость, ухудшение памяти и депрессию. Кроме того, они изменяют нервно-мышечную проводимость, являясь причиной слабости, утомляемости, снижения силы мышц.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Иногда после приема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бета-блокаторов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отмечаются кожные реакции (сыпь, зуд,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алопеция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) и изменения со стороны крови (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агранулоцитоз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тромбоцитопения). Прием этих средств у некоторых мужчин приводит к развитию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эректильной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дисфункции.</a:t>
            </a:r>
          </a:p>
          <a:p>
            <a:pPr>
              <a:buNone/>
            </a:pPr>
            <a:endParaRPr lang="ru-RU" sz="1100" dirty="0"/>
          </a:p>
        </p:txBody>
      </p:sp>
      <p:pic>
        <p:nvPicPr>
          <p:cNvPr id="9218" name="Picture 2" descr="C:\Documents and Settings\Пользователь\Рабочий стол\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4041775" cy="1978987"/>
          </a:xfrm>
          <a:prstGeom prst="rect">
            <a:avLst/>
          </a:prstGeom>
          <a:noFill/>
        </p:spPr>
      </p:pic>
      <p:pic>
        <p:nvPicPr>
          <p:cNvPr id="9219" name="Picture 3" descr="C:\Documents and Settings\Пользователь\Рабочий стол\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857496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Аритмии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нарушение ритма сердечных сокращений.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кардиологической практике к аритмиям принято относить учащение сердечных сокращений, превышающее 100 (тахикардия)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урежение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меньше 50 (брадикардия) сокращений в 1 мин.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Ill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 - БЛОКАТОРЫ КАЛИЕВЫХ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КАНАЛОВ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Амиодарон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противопоказан при брадикардии (менее 60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сокращений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минуту), беременности и грудном вскармливании. Его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назначают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 осторожностью при атриовентрикулярной блокаде,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бронхиальной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астме и заболеваниях щитовидной железы.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00563" y="3429000"/>
            <a:ext cx="4186238" cy="2895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средства блокируют калиевые каналы, замедляя электрические процессы в клетках сердца.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Амиодарон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замедляет проведение возбуждения, не нарушает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сократимость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миокарда, расширяет коронарные сосуды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неконкурентно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блокирует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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адренорецепторы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снижает потребность сердца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кислороде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способствует сохранению его энергетических ресурсов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блокирует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адренорецепторы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вызывает умеренную артериальную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гипотензию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Амиодарон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назначают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синусовой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тахикардии, трепетании пред­сердий, мерцательной аритмии, синдроме Вольфа-Паркинсона-Уайта, желудочковой тахикардии и экстрасистолии, а также при гипертро­фической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кардиомиопатии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тяжелой сердечной недостаточности и как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антиангинальное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средство для курсовой терапии стенокардии.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ами-одарону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более чувствительны предсердия, поэтому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суправентрикулярных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аритмиях действие наступает быстрее.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амиодарона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отсутствие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аритмогенного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влияния и возможность назначения при аритмии в остром периоде инфаркта миокарда и у больных сердечной недостаточностью (снижал леталь­ность на 42%).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кратковременном применении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амиодарон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нетоксичен. У 18% пациентов, длительно принимавших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амиодарон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возникают побочные эффекты - брадикардия, артериальная гипотензия, тошнота, тремор, атаксия,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или гиперфункция щитовидной железы, обострение бронхиальной астмы,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фотодерматит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(у 5% людей появляется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серо-голубое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окрашивание кожи), нарушения зрения (радужный нимб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периферии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роговицы, изредка - катаракта из-за отложения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липофусцина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хрусталике). Описаны редкие случаи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альвеолита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фиброза легких и цирроза печени.</a:t>
            </a:r>
          </a:p>
          <a:p>
            <a:endParaRPr lang="ru-RU" dirty="0"/>
          </a:p>
        </p:txBody>
      </p:sp>
      <p:pic>
        <p:nvPicPr>
          <p:cNvPr id="10242" name="Picture 2" descr="C:\Documents and Settings\Пользователь\Рабочий стол\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0174"/>
            <a:ext cx="4041775" cy="19086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IV КЛАСС - БЛОКАТОРЫ КАЛЬЦИЕВЫХ КАНАЛОВ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14884"/>
            <a:ext cx="4040188" cy="192882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Побочное действие: головокружение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чувство усталости, периферические отеки, аллергические ре­акции, запор атонического характера. В больших дозах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каль­циевых каналов вызывают брадикардию, существенно нарушают атриовентрикулярную проводимость, снижают 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Противопоказания: брадикардия, синдром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слабости синусного узла,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кардиогенный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шок,  выраженная артериальная гипотензия, острый инфаркт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миокарда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атриовентрикулярной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блокадой, в первые 3 месяца беременности и при кормлении грудным молоком.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кальциевых каналов назначают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суправентрикулярных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тахикардии и экстрасистолии, мерцательной аритмии, а также при стенокардии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артериальной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гипертензии.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Преимущественное влияние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блокаторов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кальциевых каналов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синусный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узел, предсердия и атриовентрикулярный узел обусловлено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деполяризации в этих отделах сердца. В синусном узле и предсердиях деполяризацию вызывает вход ионов кальция, в атрио­вентрикулярном узле —• вход ионов кальция и натрия, в волокнах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Пуркинье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возникают "натриевые потенциалы".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Блокаторы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кальциевых каналов снижают частоту сердечных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сокращений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тормозят проведение волны возбуждения, ликвидируют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гипоксию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миокарда, так как снижают его потребность в кислороде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коронарный кровоток.</a:t>
            </a:r>
          </a:p>
          <a:p>
            <a:endParaRPr lang="ru-RU" dirty="0"/>
          </a:p>
        </p:txBody>
      </p:sp>
      <p:pic>
        <p:nvPicPr>
          <p:cNvPr id="11266" name="Picture 2" descr="C:\Documents and Settings\Пользователь\Рабочий стол\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0174"/>
            <a:ext cx="2388550" cy="2243160"/>
          </a:xfrm>
          <a:prstGeom prst="rect">
            <a:avLst/>
          </a:prstGeom>
          <a:noFill/>
        </p:spPr>
      </p:pic>
      <p:pic>
        <p:nvPicPr>
          <p:cNvPr id="11267" name="Picture 3" descr="C:\Documents and Settings\Пользователь\Рабочий стол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1500174"/>
            <a:ext cx="2255779" cy="2214578"/>
          </a:xfrm>
          <a:prstGeom prst="rect">
            <a:avLst/>
          </a:prstGeom>
          <a:noFill/>
        </p:spPr>
      </p:pic>
      <p:pic>
        <p:nvPicPr>
          <p:cNvPr id="11268" name="Picture 4" descr="C:\Documents and Settings\Пользователь\Рабочий стол\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714752"/>
            <a:ext cx="3571900" cy="174476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Другие противоаритмические средства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Внутривенное введение магния сульфата может вызывать угнетение дыха­ния и шок вследствие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гипермагниемии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(антидот - кальция хлорид).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Противопоказания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применению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синоатриальная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атриовентрикулярная блокады.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МАГНИЙ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блокирует кальциевые каналы, контролирует внутриклеточное со­держание ионов калия, активность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-АТФ-азы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кальцийзависимой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АТФ-азы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процессы биоэнергетики. Ослабляет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аритмогенное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действие сердечных гликозидов. Улучшает коронарный кровоток, оказывает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кардиопротективное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снижает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постнагрузку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АД и агрегацию тромбоцитов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МАГНИЯ СУЛЬФАТ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вливают в вену в дозе 1-2 г для купирования эпизодов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torsades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de pointes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удлиненным интервалом ОТ, аритмии при интоксикации сердечными гликозидами. Противоаритмическое действие проявляется 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пациентов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нормальным содержанием ионов магния в крови. При остром инфаркте миокарда магния сульфат снижает летальность и препятствует развитию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постинфарктной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аритмии.</a:t>
            </a:r>
          </a:p>
          <a:p>
            <a:endParaRPr lang="ru-RU" dirty="0"/>
          </a:p>
        </p:txBody>
      </p:sp>
      <p:pic>
        <p:nvPicPr>
          <p:cNvPr id="12290" name="Picture 2" descr="C:\Documents and Settings\Пользователь\Рабочий стол\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9280" y="1500174"/>
            <a:ext cx="4314239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Средства, применяемые при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брадиаритмиях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286388"/>
            <a:ext cx="4040188" cy="1571612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Противопоказания:Гиперчувствительность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офтальмологии: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закрытоугольная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глаукома (в том числе и при подозрении на нее),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кератоконус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открытоугольная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глаукома, детский возраст (1% раствор — до 7 лет).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4500570"/>
            <a:ext cx="4041775" cy="221457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Побочные эффекты: головокружение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бессонница, головная боль, эйфория, спутанность сознания, паралич аккомодации,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мидриаз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галлюцинации, нарушения тактильного восприятия; система кровообращения: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синусовая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тахикардия и из-за этого усугубление ишемии миокарда, фибрилляции желудочков; система пищеварения: запор, ксеростомия; другие: атония мочевого пузыря и кишечника, лихорадка, фотофобия, задержка мочеиспускания.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Устраняют влияние N.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сердце и эффективны при резкой брадикардии, обусловленной его активностью. Препарат в основном назначают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синусовой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брадикардии, СА-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АВ-блокадах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при интоксикации сердечными гликозидами. </a:t>
            </a:r>
          </a:p>
          <a:p>
            <a:endParaRPr lang="ru-RU" dirty="0"/>
          </a:p>
        </p:txBody>
      </p:sp>
      <p:pic>
        <p:nvPicPr>
          <p:cNvPr id="13314" name="Picture 2" descr="C:\Documents and Settings\Пользователь\Рабочий стол\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00174"/>
            <a:ext cx="3857652" cy="292574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α-, β-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адреномиметики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12287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Побочное действие: тахикардия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(учащенные сердцебиения), нарушение ритма сердца, увеличение артериального давления; при ишемической болезни сердца возможны приступы стенокардии.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10858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Противопоказания: Артериальная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гипертония (стойкий подъем артериального давления), выраженный атеросклероз, сахарный диабет, тиреотоксикоз (болезнь щитовидной железы), беременность.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Адреномиметические препараты, возбуждая бета-1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адренорецепторы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сердца, увеличивают содержание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цАМФ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активность ионов кальция, что несомненно улучшает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АВ-проводимость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повышает возбудимость миокарда.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Препараты этой подгруппы назначают при резкой брадикардии,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АВ-блокаде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Пользователь\Рабочий стол\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3643338" cy="405220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Стимуляторы </a:t>
            </a:r>
            <a:r>
              <a:rPr lang="ru-RU" b="1" dirty="0" err="1" smtClean="0"/>
              <a:t>дофаминовых</a:t>
            </a:r>
            <a:r>
              <a:rPr lang="ru-RU" b="1" dirty="0" smtClean="0"/>
              <a:t> рецепторов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Побочное действие:</a:t>
            </a:r>
            <a:r>
              <a:rPr lang="ru-RU" dirty="0" smtClean="0"/>
              <a:t> тахикардия, аритмия, чрезмерное повышение периферического сопротивления </a:t>
            </a:r>
            <a:r>
              <a:rPr lang="ru-RU" dirty="0" smtClean="0"/>
              <a:t>сосудов, головная боль, возбуждение.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4286256"/>
            <a:ext cx="4041775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Фармакологическое действие: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действует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дофаминовые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рецепторы, являясь предшественником норадреналина, опосредованно стимулирует альфа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бета-адренорецепторы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Оказывает положительное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инотропное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действие на сердце (за счет стимуляции бета1-адренорецепторов сердца), увеличивает сердечный выброс.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Показания к применению: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сердечная недостаточность,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кардиогенный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шок, острая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недостаточность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Форма выпуска: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ампулы  по 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0,5% раствор. Вводят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внутривенно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капельно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362" name="Picture 2" descr="C:\Documents and Settings\Пользователь\Рабочий стол\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0174"/>
            <a:ext cx="4214842" cy="25972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29124" y="4357694"/>
            <a:ext cx="45720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Противопоказания: Гиперчувствительность,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феохромоцитома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4"/>
              </a:rPr>
              <a:t>фибрилляция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желудочков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.C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осторожностью.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5"/>
              </a:rPr>
              <a:t>инфаркт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5"/>
              </a:rPr>
              <a:t>миокарда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нарушения ритма сердца (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тахиаритмии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желудочковые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6"/>
              </a:rPr>
              <a:t>аритмии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фибрилляция предсердий),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7"/>
              </a:rPr>
              <a:t>болезнь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Рейно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8"/>
              </a:rPr>
              <a:t>отморожение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9"/>
              </a:rPr>
              <a:t>сахарный диабет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10"/>
              </a:rPr>
              <a:t>бронхиальная астма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(если в анамнезе отмечалась гиперчувствительность к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дисульфиту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  <a:hlinkClick r:id="rId11"/>
              </a:rPr>
              <a:t>беременность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период лактации, возраст до 18 лет.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Спазмолитики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миотропного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действия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Побочное действие: диспепсия, головокружение, гипотония, головная боль, сердцебиение, судороги.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284693" cy="12287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Противопоказания: гипотония, сердечная недостаточность, пароксизмальная тахикардия,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экстасистолии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эпилепсия,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возраст (до 3 лет, для пролонгированных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пероральных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 - до 12 лет).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 стимулирующее влияние на деятельность сердца, увеличивает силу и ЧСС, повышает коронарный кровоток и потребность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миокарда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кислороде.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Применение: брадикардии, связанные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синдромом слабости или остановкой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синусового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узла.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Пользователь\Рабочий стол\2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0174"/>
            <a:ext cx="3173605" cy="1827996"/>
          </a:xfrm>
          <a:prstGeom prst="rect">
            <a:avLst/>
          </a:prstGeom>
          <a:noFill/>
        </p:spPr>
      </p:pic>
      <p:pic>
        <p:nvPicPr>
          <p:cNvPr id="16387" name="Picture 3" descr="C:\Documents and Settings\Пользователь\Рабочий стол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143248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00174"/>
            <a:ext cx="3071834" cy="428628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синусовый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узел;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 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предсердно-желудочковый узел;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3 —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место блокады ножки предсердно-желудочкового пучка;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предсердно-желудочковый пучок;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патологические очаги возбуждения, вызывающие экстрасистолию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214424"/>
            <a:ext cx="2914680" cy="114287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проводящей системы сердца и локализация ее нарушений: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478634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Важное значение для ритма сердечных сокращений имеют такие известные явления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кардиомиоцитах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деполяризация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реполяризация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мембран, связанных с перераспределением ионов калия и натрия; потенциал действия, свидетельствующий о готовности мышцы к сокращению, а также эффективный рефракторный период, во время которого мышца не реагирует на дополнительный стимул. При тахикардии многие противоаритмические средства способны тормозить развитие этих явлений.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ользователь\Рабочий стол\ри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596373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аритмий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Пользователь\Рабочий стол\10464-img_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7143800" cy="53578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ользователь\Рабочий стол\рис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7600777" cy="57654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Классификация антиаритмических средств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Антиаритмические средства делятся на четыре основных класса. I класс дополнительно делится на 3 подкласса. В основе этой классификации лежит действие препаратов на электрофизиологические свойства сердца, то есть на способность его клеток вырабатывать и проводить электрические сигналы. Препараты каждого класса действуют на свои «точки приложения», поэтому их эффективность при разных аритмиях отличается.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стенке клеток миокарда и проводящей системы сердца имеется большое число ионных каналов. Через них идет движение ионов калия, натрия, хлора и других внутрь клетки и из нее. Движение заряженных частиц формирует потенциал действия, то есть электрический сигнал. Действие антиаритмических препаратов основано на блокаде тех или иных ионных каналов. В результате прекращается течение ионов, и подавляется выработка патологических импульсов, вызывающих аритмию.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655</TotalTime>
  <Words>2437</Words>
  <Application>Microsoft Office PowerPoint</Application>
  <PresentationFormat>Экран (4:3)</PresentationFormat>
  <Paragraphs>105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Техническая</vt:lpstr>
      <vt:lpstr>Антиаритмические лекарственные средства. Применение в медицине. </vt:lpstr>
      <vt:lpstr>Слайд 2</vt:lpstr>
      <vt:lpstr>1 — синусовый узел;  2 —предсердно-желудочковый узел;  3 — место блокады ножки предсердно-желудочкового пучка;  4 — предсердно-желудочковый пучок;  5 - патологические очаги возбуждения, вызывающие экстрасистолию </vt:lpstr>
      <vt:lpstr>Слайд 4</vt:lpstr>
      <vt:lpstr>Слайд 5</vt:lpstr>
      <vt:lpstr>Виды аритмий </vt:lpstr>
      <vt:lpstr>Слайд 7</vt:lpstr>
      <vt:lpstr>Классификация антиаритмических средств</vt:lpstr>
      <vt:lpstr>Слайд 9</vt:lpstr>
      <vt:lpstr>Слайд 10</vt:lpstr>
      <vt:lpstr>  I класс- Блокаторы быстрых натриевых каналов Препараты IА класса  </vt:lpstr>
      <vt:lpstr>Новокаинамид </vt:lpstr>
      <vt:lpstr>Препараты IВ класса </vt:lpstr>
      <vt:lpstr>Препараты IC класса </vt:lpstr>
      <vt:lpstr>Структурный аналог нейролептиков, о (омега)-производное фенотиазина </vt:lpstr>
      <vt:lpstr>II класс - Бета-адреноблокаторы </vt:lpstr>
      <vt:lpstr>Слайд 17</vt:lpstr>
      <vt:lpstr>Применение Бета-адреноблокаторов  </vt:lpstr>
      <vt:lpstr>Побочные эффекты и противопоказания </vt:lpstr>
      <vt:lpstr>Ill КЛАСС - БЛОКАТОРЫ КАЛИЕВЫХ КАНАЛОВ</vt:lpstr>
      <vt:lpstr>IV КЛАСС - БЛОКАТОРЫ КАЛЬЦИЕВЫХ КАНАЛОВ </vt:lpstr>
      <vt:lpstr>Другие противоаритмические средства</vt:lpstr>
      <vt:lpstr>Средства, применяемые при брадиаритмиях</vt:lpstr>
      <vt:lpstr>α-, β- адреномиметики</vt:lpstr>
      <vt:lpstr>Стимуляторы дофаминовых рецепторов</vt:lpstr>
      <vt:lpstr>Спазмолитики миотропного действия</vt:lpstr>
      <vt:lpstr>Спасибо за внимание!</vt:lpstr>
    </vt:vector>
  </TitlesOfParts>
  <Company>КМТ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Антиаритмические лекарственные средства. Применение в медицине. </dc:title>
  <dc:creator>Секретарь</dc:creator>
  <cp:lastModifiedBy>Секретарь</cp:lastModifiedBy>
  <cp:revision>74</cp:revision>
  <dcterms:created xsi:type="dcterms:W3CDTF">2017-02-02T08:46:15Z</dcterms:created>
  <dcterms:modified xsi:type="dcterms:W3CDTF">2017-02-06T12:41:29Z</dcterms:modified>
</cp:coreProperties>
</file>