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  <p:sldMasterId id="2147483706" r:id="rId2"/>
  </p:sldMasterIdLst>
  <p:sldIdLst>
    <p:sldId id="269" r:id="rId3"/>
    <p:sldId id="267" r:id="rId4"/>
    <p:sldId id="281" r:id="rId5"/>
    <p:sldId id="268" r:id="rId6"/>
    <p:sldId id="258" r:id="rId7"/>
    <p:sldId id="275" r:id="rId8"/>
    <p:sldId id="274" r:id="rId9"/>
    <p:sldId id="273" r:id="rId10"/>
    <p:sldId id="272" r:id="rId11"/>
    <p:sldId id="264" r:id="rId12"/>
    <p:sldId id="259" r:id="rId13"/>
    <p:sldId id="262" r:id="rId14"/>
    <p:sldId id="276" r:id="rId15"/>
    <p:sldId id="277" r:id="rId16"/>
    <p:sldId id="278" r:id="rId17"/>
    <p:sldId id="279" r:id="rId18"/>
    <p:sldId id="28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B5C0"/>
    <a:srgbClr val="CCFFFF"/>
    <a:srgbClr val="CCCCFF"/>
    <a:srgbClr val="99CCFF"/>
    <a:srgbClr val="99FF66"/>
    <a:srgbClr val="FFCCFF"/>
    <a:srgbClr val="81D6D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5B65D-49B9-41B2-A3FE-C43AE2DC21F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4432C-307F-476C-BFBD-7475217837B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1349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CA679-DC91-4B44-8ECB-6D84BFCA34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53C29-D1B0-43EC-9461-82098175DB4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8195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790F6-80A6-4CFB-A09E-81D8FAA36C2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64871-8A85-4DDA-9B52-06E37AC18B3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35910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33AF8E-1D9F-4D17-A646-1BEF27DB5E83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E68C0E-57D5-436B-813B-2928A642FF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C9915A-46EA-4801-B4C8-BE21399207ED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E44818-5FA8-4848-81BC-8031DA6DA3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2431A9-739B-45CC-B0E9-1A93F100A675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2C147F-2BE1-4BB5-B5DE-1041F35221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FA109C-1ADF-46E7-9614-1639858CD53A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67D6BB-FBC0-4AB9-9863-C7342E0186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927DF7-7871-4A65-A1CB-6363F912F031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31512D-51C2-47B2-AD12-D45CE42FA6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3A3C91-6840-4894-A9E3-88250E3C42D7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81ACD-6FB1-48C9-A85A-DA36F654E5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3FC086-68E6-4F8A-8556-2357F01D1B66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DE389E-7084-43DD-B679-12EA07BBC35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F0E65A-B954-4265-AE26-C7F7F33F64E8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E0F81-50BF-4DF8-9F86-FEC4522709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16D52-71DA-49D9-AC79-638A3E5953F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49712-B953-44A4-83C2-48080E15A3C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74304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7305F5-52E1-4C8E-B173-44BA5032D237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C794F60E-E3C3-4CFC-89B5-7A6BB30A3E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89859A-8C66-4D22-B028-D116CB4A633C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C41818-C16F-4028-A9D3-C127EBFC72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710FA8-64A8-4121-82EE-1A577407B7E4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6336AF-FD67-4F5B-9A08-5BAE340970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5086C-F8D4-4DC9-81C7-F73999D399C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6C7E1-45F6-4ECA-A304-0A4B87E0D5F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9294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267B2-66F4-417A-9D9D-95E67CE5FD4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4DFD0-46FC-4F89-8D8B-BC6CCFF7AA6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935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34DF6-348F-4066-B449-92F238C2EE9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5B461-719D-4F3B-81D3-709FF72D16F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4598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F9DD7-6BEF-4092-B540-EB4341CD31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9A460-15E9-48B6-BD63-195394FAD8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2113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2C8FF-5B45-4959-9440-F8C22480CCF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672BB-2A90-4426-8B8F-076A4A2322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4377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963C3-C450-4C3B-965F-4B85E78D8B8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A6E84-62C9-4FAB-A5E5-B7A68E1D71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7254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FE2E4-2864-41A9-A323-42CBD1FD87C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83457-AB4F-4385-B4E7-EC1F66967FA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602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40C59BC-3620-47C2-9E67-EFA6B50A9C5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21B5B88-46A6-4ABF-B3C6-86B1E0F0B1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0937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B0CCC48-B0A3-4996-96BE-42800C473E9E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5BC853E-4E1A-4B69-AAF5-19B896645D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836712"/>
            <a:ext cx="6347714" cy="5204651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The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aim of this work is to study the language abilities of bilinguals and monolinguals in overcoming the language barrier. To achieve the goal were set next tasks:</a:t>
            </a:r>
          </a:p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1. To study the main approaches to the concept of bilingualism;</a:t>
            </a:r>
          </a:p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2. To analyze the underlying causes and varieties of bilingualism;</a:t>
            </a:r>
          </a:p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3. To consider the practical importance of bilingualism</a:t>
            </a:r>
          </a:p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4. 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To Identify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the abilities of children monolinguals and bilinguals in the study of a foreign language.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7069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692150"/>
            <a:ext cx="7624763" cy="49688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C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Прочитать предложения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975" cy="4708525"/>
          </a:xfrm>
        </p:spPr>
        <p:txBody>
          <a:bodyPr rtlCol="0">
            <a:normAutofit fontScale="62500" lnSpcReduction="20000"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Мы </a:t>
            </a:r>
            <a:r>
              <a:rPr lang="ru-RU" dirty="0"/>
              <a:t>живем на </a:t>
            </a:r>
            <a:r>
              <a:rPr lang="ru-RU" dirty="0" smtClean="0"/>
              <a:t>земле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|Турецкий|               </a:t>
            </a:r>
            <a:r>
              <a:rPr lang="ru-RU" dirty="0" smtClean="0"/>
              <a:t> |</a:t>
            </a:r>
            <a:r>
              <a:rPr lang="ru-RU" dirty="0" err="1"/>
              <a:t>Французкий</a:t>
            </a:r>
            <a:r>
              <a:rPr lang="ru-RU" dirty="0"/>
              <a:t>|         </a:t>
            </a:r>
            <a:r>
              <a:rPr lang="ru-RU" dirty="0" smtClean="0"/>
              <a:t>      |</a:t>
            </a:r>
            <a:r>
              <a:rPr lang="ru-RU" dirty="0"/>
              <a:t>Немецкий|       </a:t>
            </a:r>
            <a:r>
              <a:rPr lang="ru-RU" dirty="0" smtClean="0"/>
              <a:t>        |Испанский)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dirty="0" err="1" smtClean="0"/>
              <a:t>Yaşadığımız</a:t>
            </a:r>
            <a:r>
              <a:rPr lang="ru-RU" dirty="0" smtClean="0"/>
              <a:t>                 </a:t>
            </a:r>
            <a:r>
              <a:rPr lang="en-US" dirty="0"/>
              <a:t>Nous </a:t>
            </a:r>
            <a:r>
              <a:rPr lang="en-US" dirty="0" err="1"/>
              <a:t>vivons</a:t>
            </a:r>
            <a:r>
              <a:rPr lang="en-US" dirty="0"/>
              <a:t> </a:t>
            </a:r>
            <a:r>
              <a:rPr lang="ru-RU" dirty="0"/>
              <a:t>                   </a:t>
            </a:r>
            <a:r>
              <a:rPr lang="en-US" dirty="0" err="1"/>
              <a:t>Wir</a:t>
            </a:r>
            <a:r>
              <a:rPr lang="en-US" dirty="0"/>
              <a:t> </a:t>
            </a:r>
            <a:r>
              <a:rPr lang="en-US" dirty="0" err="1"/>
              <a:t>Leben</a:t>
            </a:r>
            <a:r>
              <a:rPr lang="en-US" dirty="0"/>
              <a:t> auf </a:t>
            </a:r>
            <a:r>
              <a:rPr lang="ru-RU" dirty="0"/>
              <a:t>             </a:t>
            </a:r>
            <a:r>
              <a:rPr lang="ru-RU" dirty="0" err="1"/>
              <a:t>Vivimos</a:t>
            </a:r>
            <a:r>
              <a:rPr lang="ru-RU" dirty="0"/>
              <a:t> </a:t>
            </a:r>
            <a:r>
              <a:rPr lang="ru-RU" dirty="0" err="1"/>
              <a:t>en</a:t>
            </a:r>
            <a:r>
              <a:rPr lang="ru-RU" dirty="0"/>
              <a:t>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 </a:t>
            </a:r>
            <a:r>
              <a:rPr lang="en-US" dirty="0" err="1" smtClean="0"/>
              <a:t>yeryüzünde</a:t>
            </a:r>
            <a:r>
              <a:rPr lang="en-US" dirty="0" smtClean="0"/>
              <a:t>                   </a:t>
            </a:r>
            <a:r>
              <a:rPr lang="en-US" dirty="0" err="1"/>
              <a:t>sur</a:t>
            </a:r>
            <a:r>
              <a:rPr lang="en-US" dirty="0"/>
              <a:t> la </a:t>
            </a:r>
            <a:r>
              <a:rPr lang="en-US" dirty="0" err="1"/>
              <a:t>terre</a:t>
            </a:r>
            <a:r>
              <a:rPr lang="en-US" dirty="0"/>
              <a:t>                      der </a:t>
            </a:r>
            <a:r>
              <a:rPr lang="en-US" dirty="0" err="1"/>
              <a:t>Erde</a:t>
            </a:r>
            <a:r>
              <a:rPr lang="en-US" dirty="0"/>
              <a:t>                      la </a:t>
            </a:r>
            <a:r>
              <a:rPr lang="en-US" dirty="0" err="1"/>
              <a:t>tierra</a:t>
            </a:r>
            <a:endParaRPr lang="ru-RU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/>
              <a:t>___________________________________________________________________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Я </a:t>
            </a:r>
            <a:r>
              <a:rPr lang="ru-RU" dirty="0"/>
              <a:t>люблю </a:t>
            </a:r>
            <a:r>
              <a:rPr lang="ru-RU" dirty="0" smtClean="0"/>
              <a:t>лето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 smtClean="0"/>
              <a:t>Ben </a:t>
            </a:r>
            <a:r>
              <a:rPr lang="en-US" dirty="0" err="1"/>
              <a:t>yaz</a:t>
            </a:r>
            <a:r>
              <a:rPr lang="en-US" dirty="0"/>
              <a:t>                   </a:t>
            </a:r>
            <a:r>
              <a:rPr lang="ru-RU" dirty="0" smtClean="0"/>
              <a:t>    </a:t>
            </a:r>
            <a:r>
              <a:rPr lang="en-US" dirty="0" smtClean="0"/>
              <a:t>   </a:t>
            </a:r>
            <a:r>
              <a:rPr lang="en-US" dirty="0" err="1"/>
              <a:t>J'aime</a:t>
            </a:r>
            <a:r>
              <a:rPr lang="en-US" dirty="0"/>
              <a:t> </a:t>
            </a:r>
            <a:r>
              <a:rPr lang="en-US" dirty="0" err="1"/>
              <a:t>l'été</a:t>
            </a:r>
            <a:r>
              <a:rPr lang="en-US" dirty="0"/>
              <a:t>                      </a:t>
            </a:r>
            <a:r>
              <a:rPr lang="en-US" dirty="0" err="1"/>
              <a:t>Ich</a:t>
            </a:r>
            <a:r>
              <a:rPr lang="en-US" dirty="0"/>
              <a:t> </a:t>
            </a:r>
            <a:r>
              <a:rPr lang="en-US" dirty="0" err="1"/>
              <a:t>Liebe</a:t>
            </a:r>
            <a:r>
              <a:rPr lang="en-US" dirty="0"/>
              <a:t> den  </a:t>
            </a:r>
            <a:r>
              <a:rPr lang="ru-RU" dirty="0" smtClean="0"/>
              <a:t> </a:t>
            </a:r>
            <a:r>
              <a:rPr lang="en-US" dirty="0" smtClean="0"/>
              <a:t>             </a:t>
            </a:r>
            <a:r>
              <a:rPr lang="en-US" dirty="0"/>
              <a:t>Me </a:t>
            </a:r>
            <a:r>
              <a:rPr lang="en-US" dirty="0" err="1"/>
              <a:t>encanta</a:t>
            </a:r>
            <a:r>
              <a:rPr lang="en-US" dirty="0"/>
              <a:t> </a:t>
            </a:r>
            <a:endParaRPr lang="ru-RU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 err="1" smtClean="0"/>
              <a:t>seviyorum</a:t>
            </a:r>
            <a:r>
              <a:rPr lang="en-US" dirty="0" smtClean="0"/>
              <a:t>                                                          </a:t>
            </a:r>
            <a:r>
              <a:rPr lang="ru-RU" dirty="0" smtClean="0"/>
              <a:t>      </a:t>
            </a:r>
            <a:r>
              <a:rPr lang="en-US" dirty="0" smtClean="0"/>
              <a:t>  </a:t>
            </a:r>
            <a:r>
              <a:rPr lang="en-US" dirty="0" err="1"/>
              <a:t>Sommer</a:t>
            </a:r>
            <a:r>
              <a:rPr lang="en-US" dirty="0"/>
              <a:t>                        el </a:t>
            </a:r>
            <a:r>
              <a:rPr lang="en-US" dirty="0" err="1"/>
              <a:t>verano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___________________________________________________________________</a:t>
            </a:r>
            <a:endParaRPr lang="ru-RU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 Я </a:t>
            </a:r>
            <a:r>
              <a:rPr lang="ru-RU" dirty="0"/>
              <a:t>учусь в школе </a:t>
            </a:r>
            <a:endParaRPr lang="ru-RU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 err="1" smtClean="0"/>
              <a:t>Okulda</a:t>
            </a:r>
            <a:r>
              <a:rPr lang="en-US" dirty="0" smtClean="0"/>
              <a:t> </a:t>
            </a:r>
            <a:r>
              <a:rPr lang="en-US" dirty="0" err="1" smtClean="0"/>
              <a:t>oldugum</a:t>
            </a:r>
            <a:r>
              <a:rPr lang="en-US" dirty="0" smtClean="0"/>
              <a:t>   </a:t>
            </a:r>
            <a:r>
              <a:rPr lang="ru-RU" dirty="0" smtClean="0"/>
              <a:t>         </a:t>
            </a:r>
            <a:r>
              <a:rPr lang="en-US" dirty="0" smtClean="0"/>
              <a:t>Je </a:t>
            </a:r>
            <a:r>
              <a:rPr lang="en-US" dirty="0" err="1"/>
              <a:t>suis</a:t>
            </a:r>
            <a:r>
              <a:rPr lang="en-US" dirty="0"/>
              <a:t> </a:t>
            </a:r>
            <a:r>
              <a:rPr lang="en-US" dirty="0" smtClean="0"/>
              <a:t>a </a:t>
            </a:r>
            <a:r>
              <a:rPr lang="en-US" dirty="0" err="1" smtClean="0"/>
              <a:t>l’ecole</a:t>
            </a:r>
            <a:r>
              <a:rPr lang="en-US" dirty="0" smtClean="0"/>
              <a:t>     </a:t>
            </a:r>
            <a:r>
              <a:rPr lang="ru-RU" dirty="0" smtClean="0"/>
              <a:t>            </a:t>
            </a:r>
            <a:r>
              <a:rPr lang="en-US" dirty="0" smtClean="0"/>
              <a:t> </a:t>
            </a:r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/>
              <a:t>Lerner   </a:t>
            </a:r>
            <a:r>
              <a:rPr lang="ru-RU" dirty="0" smtClean="0"/>
              <a:t>      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/>
              <a:t>estoy</a:t>
            </a:r>
            <a:r>
              <a:rPr lang="en-US" dirty="0"/>
              <a:t> </a:t>
            </a:r>
            <a:r>
              <a:rPr lang="en-US" dirty="0" err="1"/>
              <a:t>estudiando</a:t>
            </a:r>
            <a:r>
              <a:rPr lang="en-US" dirty="0"/>
              <a:t> </a:t>
            </a:r>
            <a:r>
              <a:rPr lang="ru-RU" dirty="0" smtClean="0"/>
              <a:t>                       				        </a:t>
            </a:r>
            <a:r>
              <a:rPr lang="en-US" dirty="0"/>
              <a:t>in der </a:t>
            </a:r>
            <a:r>
              <a:rPr lang="en-US" dirty="0" err="1"/>
              <a:t>Schule</a:t>
            </a:r>
            <a:r>
              <a:rPr lang="ru-RU" dirty="0"/>
              <a:t>         </a:t>
            </a:r>
            <a:r>
              <a:rPr lang="en-US" dirty="0" smtClean="0"/>
              <a:t>   </a:t>
            </a:r>
            <a:r>
              <a:rPr lang="ru-RU" dirty="0" smtClean="0"/>
              <a:t>  </a:t>
            </a:r>
            <a:r>
              <a:rPr lang="en-US" dirty="0" err="1" smtClean="0"/>
              <a:t>en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en-US" dirty="0"/>
              <a:t>la </a:t>
            </a:r>
            <a:r>
              <a:rPr lang="ru-RU" dirty="0" smtClean="0"/>
              <a:t>  </a:t>
            </a:r>
            <a:r>
              <a:rPr lang="en-US" dirty="0" err="1" smtClean="0"/>
              <a:t>escuela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549275"/>
            <a:ext cx="6985000" cy="5227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8229600" cy="796925"/>
          </a:xfrm>
        </p:spPr>
        <p:txBody>
          <a:bodyPr>
            <a:normAutofit fontScale="90000"/>
          </a:bodyPr>
          <a:lstStyle/>
          <a:p>
            <a:r>
              <a:rPr lang="ru-RU" smtClean="0"/>
              <a:t>Запомнить диалог знакомства: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399087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-</a:t>
            </a:r>
            <a:r>
              <a:rPr lang="ru-RU" dirty="0"/>
              <a:t>Здравствуйте! Как вас зовут?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/>
              <a:t>-Меня зовут Ника. Как у вас дела?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/>
              <a:t>-Хорошо</a:t>
            </a:r>
            <a:r>
              <a:rPr lang="ru-RU" dirty="0" smtClean="0"/>
              <a:t>!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/>
              <a:t>Н</a:t>
            </a:r>
            <a:r>
              <a:rPr lang="en-US" dirty="0" err="1"/>
              <a:t>ola</a:t>
            </a:r>
            <a:r>
              <a:rPr lang="en-US" dirty="0"/>
              <a:t>! -</a:t>
            </a:r>
            <a:r>
              <a:rPr lang="en-US" dirty="0" err="1"/>
              <a:t>Hola</a:t>
            </a:r>
            <a:r>
              <a:rPr lang="en-US" dirty="0"/>
              <a:t>! </a:t>
            </a:r>
            <a:r>
              <a:rPr lang="en-US" dirty="0" err="1"/>
              <a:t>Cuál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tu</a:t>
            </a:r>
            <a:r>
              <a:rPr lang="en-US" dirty="0"/>
              <a:t> </a:t>
            </a:r>
            <a:r>
              <a:rPr lang="en-US" dirty="0" err="1"/>
              <a:t>nombre</a:t>
            </a:r>
            <a:r>
              <a:rPr lang="en-US" dirty="0"/>
              <a:t>?         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/>
              <a:t>Nombre</a:t>
            </a:r>
            <a:r>
              <a:rPr lang="en-US" dirty="0"/>
              <a:t> -I </a:t>
            </a:r>
            <a:r>
              <a:rPr lang="en-US" dirty="0" err="1"/>
              <a:t>es</a:t>
            </a:r>
            <a:r>
              <a:rPr lang="en-US" dirty="0"/>
              <a:t> Nick. </a:t>
            </a:r>
            <a:r>
              <a:rPr lang="en-US" dirty="0" err="1"/>
              <a:t>Cómo</a:t>
            </a:r>
            <a:r>
              <a:rPr lang="en-US" dirty="0"/>
              <a:t> </a:t>
            </a:r>
            <a:r>
              <a:rPr lang="en-US" dirty="0" err="1"/>
              <a:t>estás</a:t>
            </a:r>
            <a:r>
              <a:rPr lang="en-US" dirty="0"/>
              <a:t>?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-Bueno!?  </a:t>
            </a:r>
            <a:r>
              <a:rPr lang="ru-RU" dirty="0" smtClean="0"/>
              <a:t>ИСПАСКИЙ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/>
              <a:t>-</a:t>
            </a:r>
            <a:r>
              <a:rPr lang="en-US" dirty="0" err="1"/>
              <a:t>Merhaba</a:t>
            </a:r>
            <a:r>
              <a:rPr lang="en-US" dirty="0"/>
              <a:t>! </a:t>
            </a:r>
            <a:r>
              <a:rPr lang="en-US" dirty="0" err="1"/>
              <a:t>Adınız</a:t>
            </a:r>
            <a:r>
              <a:rPr lang="en-US" dirty="0"/>
              <a:t> ne?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-Ben </a:t>
            </a:r>
            <a:r>
              <a:rPr lang="en-US" dirty="0" err="1"/>
              <a:t>Adı</a:t>
            </a:r>
            <a:r>
              <a:rPr lang="en-US" dirty="0"/>
              <a:t> Nick. </a:t>
            </a:r>
            <a:r>
              <a:rPr lang="en-US" dirty="0" err="1"/>
              <a:t>N'aber</a:t>
            </a:r>
            <a:r>
              <a:rPr lang="en-US" dirty="0"/>
              <a:t>?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-</a:t>
            </a:r>
            <a:r>
              <a:rPr lang="en-US" dirty="0" err="1"/>
              <a:t>Tamam</a:t>
            </a:r>
            <a:r>
              <a:rPr lang="en-US" dirty="0"/>
              <a:t>!? </a:t>
            </a:r>
            <a:r>
              <a:rPr lang="ru-RU" dirty="0" smtClean="0"/>
              <a:t>ТУРЕЦКИЙ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5624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64991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/>
              <a:t>-Здравствуйте! Как вас зовут?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/>
              <a:t>-Меня зовут Ника. Как у вас дела?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/>
              <a:t>-Хорошо!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/>
              <a:t>-</a:t>
            </a:r>
            <a:r>
              <a:rPr lang="en-US" dirty="0"/>
              <a:t>Hallo! </a:t>
            </a:r>
            <a:r>
              <a:rPr lang="en-US" dirty="0" err="1"/>
              <a:t>Wie</a:t>
            </a:r>
            <a:r>
              <a:rPr lang="en-US" dirty="0"/>
              <a:t> </a:t>
            </a:r>
            <a:r>
              <a:rPr lang="en-US" dirty="0" err="1"/>
              <a:t>heißen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?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de-DE" dirty="0" smtClean="0"/>
              <a:t>Mein Name ist Nick. Wie geht es Ihnen?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de-DE" dirty="0" smtClean="0"/>
              <a:t>gut, danke.</a:t>
            </a:r>
            <a:r>
              <a:rPr lang="en-US" dirty="0" smtClean="0"/>
              <a:t> </a:t>
            </a:r>
            <a:r>
              <a:rPr lang="ru-RU" dirty="0" smtClean="0"/>
              <a:t>НЕМЕЦКИЙ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  <a:p>
            <a:r>
              <a:rPr lang="ru-RU" dirty="0"/>
              <a:t>-</a:t>
            </a:r>
            <a:r>
              <a:rPr lang="en-US" dirty="0"/>
              <a:t>Bonjour! </a:t>
            </a:r>
            <a:r>
              <a:rPr lang="fr-FR" dirty="0" smtClean="0"/>
              <a:t> Quel est votre nom?</a:t>
            </a:r>
            <a:br>
              <a:rPr lang="fr-FR" dirty="0" smtClean="0"/>
            </a:br>
            <a:r>
              <a:rPr lang="fr-FR" dirty="0" smtClean="0"/>
              <a:t>Mon nom est Nick. Comment etes-vous?</a:t>
            </a:r>
            <a:br>
              <a:rPr lang="fr-FR" dirty="0" smtClean="0"/>
            </a:br>
            <a:r>
              <a:rPr lang="fr-FR" dirty="0" smtClean="0"/>
              <a:t>Bien. Merci.</a:t>
            </a:r>
            <a:r>
              <a:rPr lang="en-US" dirty="0" smtClean="0"/>
              <a:t>  </a:t>
            </a:r>
            <a:r>
              <a:rPr lang="ru-RU" dirty="0" smtClean="0"/>
              <a:t>ФРАНЦУЗСКИЙ</a:t>
            </a:r>
            <a:endParaRPr lang="ru-RU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25370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Результаты воспроизведения диалогов</a:t>
            </a:r>
            <a:endParaRPr lang="ru-RU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2952" y="2458453"/>
            <a:ext cx="5038096" cy="3342857"/>
          </a:xfrm>
        </p:spPr>
      </p:pic>
    </p:spTree>
    <p:extLst>
      <p:ext uri="{BB962C8B-B14F-4D97-AF65-F5344CB8AC3E}">
        <p14:creationId xmlns:p14="http://schemas.microsoft.com/office/powerpoint/2010/main" xmlns="" val="105729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 smtClean="0"/>
          </a:p>
        </p:txBody>
      </p:sp>
      <p:sp>
        <p:nvSpPr>
          <p:cNvPr id="29698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363272" cy="5289451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b="1" dirty="0">
                <a:solidFill>
                  <a:srgbClr val="FF0000"/>
                </a:solidFill>
              </a:rPr>
              <a:t>Conclusion</a:t>
            </a:r>
            <a:endParaRPr lang="ru-RU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The problem of bilingualism has always been and is today one of the most interesting problems in modern linguistics.</a:t>
            </a:r>
            <a:endParaRPr lang="ru-RU" sz="2400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The phenomenon of bilingualism - is a complex phenomenon, which is the subject of study of various sciences such as linguistics, psychology, methods of teaching foreign languages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en-CA" sz="2400" dirty="0" smtClean="0">
                <a:solidFill>
                  <a:schemeClr val="accent4">
                    <a:lumMod val="75000"/>
                  </a:schemeClr>
                </a:solidFill>
              </a:rPr>
              <a:t>Both monolinguals and bilinguals have practically equal memorial abilities.</a:t>
            </a:r>
            <a:r>
              <a:rPr lang="en-CA" sz="2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CA" sz="2400" dirty="0" smtClean="0">
                <a:solidFill>
                  <a:schemeClr val="accent4">
                    <a:lumMod val="75000"/>
                  </a:schemeClr>
                </a:solidFill>
              </a:rPr>
              <a:t>Bilinguals students have better language learning skills and overcome language barriers more successfully.</a:t>
            </a:r>
            <a:endParaRPr lang="ru-RU" sz="2400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>
              <a:buFont typeface="Arial" charset="0"/>
              <a:buNone/>
            </a:pPr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78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16813" y="2967335"/>
            <a:ext cx="541686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Thanks for your</a:t>
            </a:r>
          </a:p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attention!  </a:t>
            </a:r>
          </a:p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We live in Republic of Bashkortostan. The population of our Republic is multinational. The pupils of our school are also of different nationalities. Some of them speak </a:t>
            </a:r>
            <a:r>
              <a:rPr lang="en-US" sz="1800" dirty="0" smtClean="0">
                <a:solidFill>
                  <a:srgbClr val="FF0000"/>
                </a:solidFill>
              </a:rPr>
              <a:t>t</a:t>
            </a:r>
            <a:r>
              <a:rPr lang="en-CA" sz="1800" dirty="0" smtClean="0">
                <a:solidFill>
                  <a:srgbClr val="FF0000"/>
                </a:solidFill>
              </a:rPr>
              <a:t>wo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>
                <a:solidFill>
                  <a:srgbClr val="FF0000"/>
                </a:solidFill>
              </a:rPr>
              <a:t>mother tongues – Bashkir and Russian, Tatar and </a:t>
            </a:r>
            <a:r>
              <a:rPr lang="en-US" sz="1800" dirty="0" smtClean="0">
                <a:solidFill>
                  <a:srgbClr val="FF0000"/>
                </a:solidFill>
              </a:rPr>
              <a:t>Russian </a:t>
            </a:r>
            <a:r>
              <a:rPr lang="en-US" sz="1800" dirty="0">
                <a:solidFill>
                  <a:srgbClr val="FF0000"/>
                </a:solidFill>
              </a:rPr>
              <a:t>Chuvash , Bashkir and Russian.</a:t>
            </a: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bashunter.ru/d/209897/d/bashk_300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346704" y="2569305"/>
            <a:ext cx="2450592" cy="312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9457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23888" y="620713"/>
            <a:ext cx="3671887" cy="2941637"/>
          </a:xfrm>
        </p:spPr>
      </p:pic>
      <p:pic>
        <p:nvPicPr>
          <p:cNvPr id="3072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5613" y="620713"/>
            <a:ext cx="4029075" cy="289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5613" y="3517900"/>
            <a:ext cx="4040187" cy="271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4050" y="3546475"/>
            <a:ext cx="3611563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6352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745199"/>
            <a:ext cx="6347714" cy="53270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100" b="1" dirty="0" smtClean="0">
                <a:solidFill>
                  <a:srgbClr val="002060"/>
                </a:solidFill>
              </a:rPr>
              <a:t> </a:t>
            </a:r>
            <a:r>
              <a:rPr lang="en-US" sz="3100" b="1" dirty="0" smtClean="0">
                <a:solidFill>
                  <a:srgbClr val="002060"/>
                </a:solidFill>
              </a:rPr>
              <a:t>Classification of </a:t>
            </a:r>
            <a:r>
              <a:rPr lang="en-US" sz="3100" b="1" dirty="0">
                <a:solidFill>
                  <a:srgbClr val="002060"/>
                </a:solidFill>
              </a:rPr>
              <a:t>different </a:t>
            </a:r>
            <a:r>
              <a:rPr lang="en-US" sz="3100" b="1" dirty="0" smtClean="0">
                <a:solidFill>
                  <a:srgbClr val="002060"/>
                </a:solidFill>
              </a:rPr>
              <a:t> </a:t>
            </a:r>
            <a:r>
              <a:rPr lang="en-US" sz="3100" b="1" dirty="0">
                <a:solidFill>
                  <a:srgbClr val="002060"/>
                </a:solidFill>
              </a:rPr>
              <a:t>language abilities of the English language learners:</a:t>
            </a:r>
          </a:p>
          <a:p>
            <a:r>
              <a:rPr lang="en-US" sz="2800" dirty="0">
                <a:solidFill>
                  <a:srgbClr val="0070C0"/>
                </a:solidFill>
              </a:rPr>
              <a:t>1.	The ability to memorize foreign words. The words of 4 languages on the topic “nature” were chosen for this activity. To my mind they are interesting to learn as we all living on the Earth are a part of nature.</a:t>
            </a:r>
          </a:p>
          <a:p>
            <a:r>
              <a:rPr lang="en-US" sz="2800" dirty="0">
                <a:solidFill>
                  <a:srgbClr val="0070C0"/>
                </a:solidFill>
              </a:rPr>
              <a:t>2.	 The ability to reproduce unknown phrases. </a:t>
            </a:r>
          </a:p>
          <a:p>
            <a:r>
              <a:rPr lang="en-US" sz="2800" dirty="0">
                <a:solidFill>
                  <a:srgbClr val="0070C0"/>
                </a:solidFill>
              </a:rPr>
              <a:t>3.	The ability to overcome a language barrier was checked with the short dialogues in these languages.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033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2050" name="Picture 2" descr="http://flag.kuda.ua/wp-content/uploads/2015/01/%D1%84%D0%BB%D0%B0%D0%B3-%D0%A4%D1%80%D0%B0%D0%BD%D1%86%D0%B8%D0%B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322081">
            <a:off x="483869" y="614670"/>
            <a:ext cx="3835201" cy="239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edia.nazaccent.ru/files/80/74/8074dec5cfd35516cf019c86b793a179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98777">
            <a:off x="4903728" y="574590"/>
            <a:ext cx="4045717" cy="239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im3-tub-ru.yandex.net/i?id=2462b5e334b576d7a415bf3ed40481f9&amp;n=33&amp;h=215&amp;w=29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6667" y="4235943"/>
            <a:ext cx="3106788" cy="2233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boombob.ru/img/picture/Oct/15/cb4d114e144d9f54b6d12946811d2027/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250202"/>
            <a:ext cx="3264297" cy="244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576888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/>
              <a:t>ТУРЕЦКИЙ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/>
              <a:t>doğa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/>
              <a:t>arazi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/>
              <a:t>güneş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ay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/>
              <a:t>gökyüzü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/>
              <a:t>yıldız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/>
              <a:t>okyanus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/>
              <a:t>nehir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/>
              <a:t>göl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/>
              <a:t>dağ</a:t>
            </a:r>
            <a:endParaRPr lang="ru-RU" dirty="0"/>
          </a:p>
        </p:txBody>
      </p:sp>
      <p:pic>
        <p:nvPicPr>
          <p:cNvPr id="22530" name="Picture 2" descr="D:\картинки стран\турция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5100" y="981075"/>
            <a:ext cx="47466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052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649913"/>
          </a:xfrm>
        </p:spPr>
        <p:txBody>
          <a:bodyPr rtlCol="0"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  ИСПАНСКИЙ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/>
              <a:t>Naturaleza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Tierra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Sol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Luna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Cielo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Estrella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/>
              <a:t>Océan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Río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Lag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/>
              <a:t>montaña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pic>
        <p:nvPicPr>
          <p:cNvPr id="21506" name="Picture 2" descr="D:\картинки стран\испания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981075"/>
            <a:ext cx="446405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089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  НЕМЕЦКИЙ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/>
              <a:t>Natur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Land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/>
              <a:t>Sonne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/>
              <a:t>Mond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/>
              <a:t>Himmel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Stern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/>
              <a:t>Ozean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/>
              <a:t>Fluss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See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Berg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pic>
        <p:nvPicPr>
          <p:cNvPr id="20482" name="Picture 2" descr="D:\картинки стран\берли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1052513"/>
            <a:ext cx="6450013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4662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857232"/>
            <a:ext cx="6347714" cy="5184131"/>
          </a:xfrm>
        </p:spPr>
        <p:txBody>
          <a:bodyPr rtlCol="0">
            <a:noAutofit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b="1" dirty="0" smtClean="0"/>
              <a:t>Французский:</a:t>
            </a:r>
            <a:endParaRPr lang="ru-RU" sz="2400" b="1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b="1" dirty="0"/>
              <a:t>Nature</a:t>
            </a:r>
            <a:endParaRPr lang="ru-RU" sz="2400" b="1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b="1" dirty="0"/>
              <a:t>Terre</a:t>
            </a:r>
            <a:endParaRPr lang="ru-RU" sz="2400" b="1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b="1" dirty="0" err="1"/>
              <a:t>soleil</a:t>
            </a:r>
            <a:endParaRPr lang="ru-RU" sz="2400" b="1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b="1" dirty="0"/>
              <a:t>lune</a:t>
            </a:r>
            <a:endParaRPr lang="ru-RU" sz="2400" b="1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b="1" dirty="0" err="1"/>
              <a:t>ciel</a:t>
            </a:r>
            <a:endParaRPr lang="ru-RU" sz="2400" b="1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b="1" dirty="0" err="1"/>
              <a:t>étoile</a:t>
            </a:r>
            <a:endParaRPr lang="ru-RU" sz="2400" b="1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b="1" dirty="0"/>
              <a:t>ocean</a:t>
            </a:r>
            <a:endParaRPr lang="ru-RU" sz="2400" b="1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b="1" dirty="0" err="1"/>
              <a:t>rivière</a:t>
            </a:r>
            <a:endParaRPr lang="ru-RU" sz="2400" b="1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b="1" dirty="0"/>
              <a:t>lac</a:t>
            </a:r>
            <a:endParaRPr lang="ru-RU" sz="2400" b="1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b="1" dirty="0" err="1"/>
              <a:t>montagne</a:t>
            </a:r>
            <a:endParaRPr lang="ru-RU" sz="2400" b="1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b="1" dirty="0"/>
          </a:p>
        </p:txBody>
      </p:sp>
      <p:pic>
        <p:nvPicPr>
          <p:cNvPr id="19459" name="Picture 2" descr="D:\картинки стран\франц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475" y="995363"/>
            <a:ext cx="4608513" cy="556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3904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612</TotalTime>
  <Words>393</Words>
  <Application>Microsoft Office PowerPoint</Application>
  <PresentationFormat>Экран (4:3)</PresentationFormat>
  <Paragraphs>100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Поток</vt:lpstr>
      <vt:lpstr>Слайд 1</vt:lpstr>
      <vt:lpstr>We live in Republic of Bashkortostan. The population of our Republic is multinational. The pupils of our school are also of different nationalities. Some of them speak two mother tongues – Bashkir and Russian, Tatar and Russian Chuvash , Bashkir and Russian.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Прочитать предложения</vt:lpstr>
      <vt:lpstr>Слайд 12</vt:lpstr>
      <vt:lpstr>Запомнить диалог знакомства:</vt:lpstr>
      <vt:lpstr>Слайд 14</vt:lpstr>
      <vt:lpstr>Результаты воспроизведения диалогов</vt:lpstr>
      <vt:lpstr>Слайд 16</vt:lpstr>
      <vt:lpstr>Слайд 17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Лингвистические способности  у учащихся - билингов</dc:title>
  <dc:creator>Пользователь</dc:creator>
  <cp:lastModifiedBy>777</cp:lastModifiedBy>
  <cp:revision>43</cp:revision>
  <dcterms:created xsi:type="dcterms:W3CDTF">2015-01-14T08:05:29Z</dcterms:created>
  <dcterms:modified xsi:type="dcterms:W3CDTF">2017-02-14T16:20:18Z</dcterms:modified>
</cp:coreProperties>
</file>