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6" r:id="rId3"/>
    <p:sldId id="265" r:id="rId4"/>
    <p:sldId id="267" r:id="rId5"/>
    <p:sldId id="268" r:id="rId6"/>
    <p:sldId id="258" r:id="rId7"/>
    <p:sldId id="259" r:id="rId8"/>
    <p:sldId id="260" r:id="rId9"/>
    <p:sldId id="261" r:id="rId10"/>
    <p:sldId id="262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36ED1-E93D-4D3D-93BF-FBACA16BF246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A20B3-45EB-4D4F-9F00-A962F5E847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36ED1-E93D-4D3D-93BF-FBACA16BF246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A20B3-45EB-4D4F-9F00-A962F5E84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36ED1-E93D-4D3D-93BF-FBACA16BF246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A20B3-45EB-4D4F-9F00-A962F5E84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36ED1-E93D-4D3D-93BF-FBACA16BF246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A20B3-45EB-4D4F-9F00-A962F5E84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36ED1-E93D-4D3D-93BF-FBACA16BF246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CBA20B3-45EB-4D4F-9F00-A962F5E84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36ED1-E93D-4D3D-93BF-FBACA16BF246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A20B3-45EB-4D4F-9F00-A962F5E84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36ED1-E93D-4D3D-93BF-FBACA16BF246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A20B3-45EB-4D4F-9F00-A962F5E84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36ED1-E93D-4D3D-93BF-FBACA16BF246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A20B3-45EB-4D4F-9F00-A962F5E84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36ED1-E93D-4D3D-93BF-FBACA16BF246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A20B3-45EB-4D4F-9F00-A962F5E84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36ED1-E93D-4D3D-93BF-FBACA16BF246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A20B3-45EB-4D4F-9F00-A962F5E84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36ED1-E93D-4D3D-93BF-FBACA16BF246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A20B3-45EB-4D4F-9F00-A962F5E84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0036ED1-E93D-4D3D-93BF-FBACA16BF246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CBA20B3-45EB-4D4F-9F00-A962F5E84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9512" y="1916832"/>
            <a:ext cx="8229600" cy="1049288"/>
          </a:xfrm>
        </p:spPr>
        <p:txBody>
          <a:bodyPr>
            <a:noAutofit/>
          </a:bodyPr>
          <a:lstStyle/>
          <a:p>
            <a:r>
              <a:rPr lang="en-US" sz="8800" dirty="0" smtClean="0">
                <a:solidFill>
                  <a:srgbClr val="C00000"/>
                </a:solidFill>
                <a:latin typeface="+mn-lt"/>
              </a:rPr>
              <a:t>Idioms</a:t>
            </a:r>
            <a:endParaRPr lang="ru-RU" sz="88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95936" y="3645024"/>
            <a:ext cx="3776464" cy="1439274"/>
          </a:xfrm>
        </p:spPr>
        <p:txBody>
          <a:bodyPr>
            <a:normAutofit/>
          </a:bodyPr>
          <a:lstStyle/>
          <a:p>
            <a:r>
              <a:rPr lang="en-US" dirty="0" err="1" smtClean="0"/>
              <a:t>Victoriya</a:t>
            </a:r>
            <a:r>
              <a:rPr lang="en-US" dirty="0" smtClean="0"/>
              <a:t> </a:t>
            </a:r>
            <a:r>
              <a:rPr lang="en-US" smtClean="0"/>
              <a:t>Rozhina</a:t>
            </a:r>
            <a:endParaRPr lang="en-US" dirty="0" smtClean="0"/>
          </a:p>
          <a:p>
            <a:r>
              <a:rPr lang="en-US" dirty="0" smtClean="0"/>
              <a:t>School #2, </a:t>
            </a:r>
            <a:r>
              <a:rPr lang="en-US" dirty="0" err="1" smtClean="0"/>
              <a:t>Valuiky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pPr algn="l"/>
            <a:r>
              <a:rPr lang="en-US" u="sng" dirty="0" smtClean="0">
                <a:solidFill>
                  <a:srgbClr val="002060"/>
                </a:solidFill>
              </a:rPr>
              <a:t>Fit idioms in the sentences: </a:t>
            </a:r>
            <a:endParaRPr lang="ru-RU" u="sng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56624"/>
          </a:xfrm>
        </p:spPr>
        <p:txBody>
          <a:bodyPr/>
          <a:lstStyle/>
          <a:p>
            <a:pPr marL="651510" indent="-514350">
              <a:buFont typeface="+mj-lt"/>
              <a:buAutoNum type="arabicPeriod"/>
            </a:pPr>
            <a:r>
              <a:rPr lang="en-US" dirty="0" smtClean="0"/>
              <a:t>Tell me ___________________    what he said.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I’m a little _______________          today.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____________________________, we won.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 ______________________ to the teacher!</a:t>
            </a:r>
          </a:p>
          <a:p>
            <a:pPr marL="651510" indent="-514350">
              <a:buNone/>
            </a:pPr>
            <a:endParaRPr lang="en-US" dirty="0" smtClean="0"/>
          </a:p>
          <a:p>
            <a:pPr marL="651510" indent="-514350">
              <a:buNone/>
            </a:pPr>
            <a:r>
              <a:rPr lang="en-US" dirty="0" smtClean="0">
                <a:solidFill>
                  <a:srgbClr val="C00000"/>
                </a:solidFill>
              </a:rPr>
              <a:t>Don’t talk back</a:t>
            </a:r>
          </a:p>
          <a:p>
            <a:pPr marL="651510" indent="-514350">
              <a:buNone/>
            </a:pPr>
            <a:r>
              <a:rPr lang="en-US" dirty="0" smtClean="0">
                <a:solidFill>
                  <a:srgbClr val="C00000"/>
                </a:solidFill>
              </a:rPr>
              <a:t>under the weather</a:t>
            </a:r>
          </a:p>
          <a:p>
            <a:pPr marL="651510" indent="-514350">
              <a:buNone/>
            </a:pPr>
            <a:r>
              <a:rPr lang="en-US" dirty="0" smtClean="0">
                <a:solidFill>
                  <a:srgbClr val="C00000"/>
                </a:solidFill>
              </a:rPr>
              <a:t> word for word</a:t>
            </a:r>
          </a:p>
          <a:p>
            <a:pPr marL="651510" indent="-514350">
              <a:buNone/>
            </a:pPr>
            <a:r>
              <a:rPr lang="en-US" dirty="0" smtClean="0">
                <a:solidFill>
                  <a:srgbClr val="C00000"/>
                </a:solidFill>
              </a:rPr>
              <a:t>To make a long story short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идиом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32240" y="3861048"/>
            <a:ext cx="1584176" cy="1267341"/>
          </a:xfrm>
          <a:prstGeom prst="ellipse">
            <a:avLst/>
          </a:prstGeom>
          <a:ln w="57150">
            <a:solidFill>
              <a:srgbClr val="92D05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48 -0.02917 L 0.26458 -0.52269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00" y="-2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149 -0.03819 L 0.26979 -0.37431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00" y="-1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42 -0.04097 L 0.05642 -0.45047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0" y="-20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7 -0.0581 L 0.08472 -0.15277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0" y="-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pPr algn="l"/>
            <a:r>
              <a:rPr lang="en-US" b="0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Guess and illustrate these idioms:</a:t>
            </a:r>
            <a:endParaRPr lang="ru-RU" b="0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дождь.jpg"/>
          <p:cNvPicPr>
            <a:picLocks noChangeAspect="1"/>
          </p:cNvPicPr>
          <p:nvPr/>
        </p:nvPicPr>
        <p:blipFill>
          <a:blip r:embed="rId2" cstate="print"/>
          <a:srcRect l="6267" t="5720" r="9135"/>
          <a:stretch>
            <a:fillRect/>
          </a:stretch>
        </p:blipFill>
        <p:spPr>
          <a:xfrm>
            <a:off x="3347864" y="3717032"/>
            <a:ext cx="1944216" cy="2484511"/>
          </a:xfrm>
          <a:prstGeom prst="rect">
            <a:avLst/>
          </a:prstGeom>
        </p:spPr>
      </p:pic>
      <p:pic>
        <p:nvPicPr>
          <p:cNvPr id="7" name="Рисунок 6" descr="be_brok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3356992"/>
            <a:ext cx="1743075" cy="2857500"/>
          </a:xfrm>
          <a:prstGeom prst="rect">
            <a:avLst/>
          </a:prstGeom>
        </p:spPr>
      </p:pic>
      <p:pic>
        <p:nvPicPr>
          <p:cNvPr id="2050" name="Picture 2" descr="&amp;Kcy;&amp;acy;&amp;rcy;&amp;tcy;&amp;icy;&amp;ncy;&amp;kcy;&amp;acy; 14 &amp;icy;&amp;zcy; 64030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3140968"/>
            <a:ext cx="2088232" cy="3096344"/>
          </a:xfrm>
          <a:prstGeom prst="rect">
            <a:avLst/>
          </a:prstGeom>
          <a:noFill/>
        </p:spPr>
      </p:pic>
      <p:pic>
        <p:nvPicPr>
          <p:cNvPr id="1026" name="Picture 2" descr="&amp;Kcy;&amp;acy;&amp;rcy;&amp;tcy;&amp;icy;&amp;ncy;&amp;kcy;&amp;acy; 9 &amp;icy;&amp;zcy; 5978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1196752"/>
            <a:ext cx="3240360" cy="2448273"/>
          </a:xfrm>
          <a:prstGeom prst="rect">
            <a:avLst/>
          </a:prstGeom>
          <a:noFill/>
        </p:spPr>
      </p:pic>
      <p:pic>
        <p:nvPicPr>
          <p:cNvPr id="1028" name="Picture 4" descr="&amp;Kcy;&amp;acy;&amp;rcy;&amp;tcy;&amp;icy;&amp;ncy;&amp;kcy;&amp;acy; 3 &amp;icy;&amp;zcy; 1402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39752" y="1124744"/>
            <a:ext cx="2232248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Positive feelings, moods and states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I’m as happy as the day is long.</a:t>
            </a:r>
          </a:p>
          <a:p>
            <a:r>
              <a:rPr lang="en-US" sz="3200" dirty="0" smtClean="0"/>
              <a:t> Mary seems to be on cloud nine these</a:t>
            </a:r>
            <a:r>
              <a:rPr lang="ru-RU" sz="3200" dirty="0" smtClean="0"/>
              <a:t> </a:t>
            </a:r>
            <a:r>
              <a:rPr lang="en-US" sz="3200" dirty="0" smtClean="0"/>
              <a:t>days.</a:t>
            </a:r>
            <a:endParaRPr lang="ru-RU" sz="3200" dirty="0" smtClean="0"/>
          </a:p>
          <a:p>
            <a:r>
              <a:rPr lang="en-US" sz="3200" dirty="0" smtClean="0"/>
              <a:t> She seems to be keeping her chin up.</a:t>
            </a:r>
          </a:p>
          <a:p>
            <a:r>
              <a:rPr lang="en-US" sz="3200" dirty="0" smtClean="0"/>
              <a:t>Everyone seems to be in high spirits.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Negative feelings, moods and states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sz="3200" dirty="0" smtClean="0"/>
              <a:t>He had a face as long as fiddle.</a:t>
            </a:r>
          </a:p>
          <a:p>
            <a:r>
              <a:rPr lang="en-US" sz="3200" dirty="0" smtClean="0"/>
              <a:t> She certainly looked down in the dumps.</a:t>
            </a:r>
          </a:p>
          <a:p>
            <a:r>
              <a:rPr lang="en-US" sz="3200" dirty="0" smtClean="0"/>
              <a:t> He is in a black mood.</a:t>
            </a:r>
          </a:p>
          <a:p>
            <a:r>
              <a:rPr lang="en-US" sz="3200" dirty="0" smtClean="0"/>
              <a:t> He was like a bear with a sore head.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feelings and states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I could eat a horse.</a:t>
            </a:r>
          </a:p>
          <a:p>
            <a:r>
              <a:rPr lang="en-US" dirty="0" smtClean="0"/>
              <a:t> I’m feeling all in.</a:t>
            </a:r>
          </a:p>
          <a:p>
            <a:r>
              <a:rPr lang="en-US" dirty="0" smtClean="0"/>
              <a:t> You are looking a bit under the weather.</a:t>
            </a:r>
          </a:p>
          <a:p>
            <a:r>
              <a:rPr lang="en-US" dirty="0" smtClean="0"/>
              <a:t> She looked, and felt, on top form.</a:t>
            </a:r>
          </a:p>
          <a:p>
            <a:r>
              <a:rPr lang="en-US" dirty="0" smtClean="0"/>
              <a:t> I suddenly felt as if my head was going round.</a:t>
            </a:r>
          </a:p>
          <a:p>
            <a:r>
              <a:rPr lang="en-US" dirty="0" smtClean="0"/>
              <a:t> I was almost at death’s door last week!</a:t>
            </a:r>
          </a:p>
          <a:p>
            <a:r>
              <a:rPr lang="en-US" dirty="0" smtClean="0"/>
              <a:t> You are as fit as a fiddle.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Fear/fright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sz="3200" dirty="0" smtClean="0"/>
              <a:t>She was scared stiff.</a:t>
            </a:r>
          </a:p>
          <a:p>
            <a:r>
              <a:rPr lang="en-US" sz="3200" dirty="0" smtClean="0"/>
              <a:t> She frightened the life out of him.</a:t>
            </a:r>
          </a:p>
          <a:p>
            <a:r>
              <a:rPr lang="en-US" sz="3200" dirty="0" smtClean="0"/>
              <a:t> We were all shaking in our shoes.</a:t>
            </a:r>
          </a:p>
          <a:p>
            <a:r>
              <a:rPr lang="en-US" sz="3200" dirty="0" smtClean="0"/>
              <a:t> The poor lad was scared out his wits.</a:t>
            </a:r>
          </a:p>
          <a:p>
            <a:r>
              <a:rPr lang="en-US" sz="3200" dirty="0" smtClean="0"/>
              <a:t> I jumped out of my skin when I heard the bang.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179512" y="273050"/>
            <a:ext cx="8280920" cy="851694"/>
          </a:xfrm>
        </p:spPr>
        <p:txBody>
          <a:bodyPr>
            <a:noAutofit/>
            <a:scene3d>
              <a:camera prst="orthographicFront"/>
              <a:lightRig rig="soft" dir="t">
                <a:rot lat="0" lon="0" rev="16800000"/>
              </a:lightRig>
            </a:scene3d>
            <a:sp3d extrusionH="57150" prstMaterial="softEdge">
              <a:bevelT w="38100" h="38100"/>
            </a:sp3d>
          </a:bodyPr>
          <a:lstStyle/>
          <a:p>
            <a:r>
              <a:rPr lang="en-US" sz="3200" u="sng" dirty="0" smtClean="0">
                <a:solidFill>
                  <a:srgbClr val="002060"/>
                </a:solidFill>
              </a:rPr>
              <a:t>Guess the meaning of these idioms:</a:t>
            </a:r>
            <a:endParaRPr lang="ru-RU" sz="3200" u="sng" dirty="0">
              <a:solidFill>
                <a:srgbClr val="002060"/>
              </a:solidFill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19" name="Текст 18"/>
          <p:cNvSpPr>
            <a:spLocks noGrp="1"/>
          </p:cNvSpPr>
          <p:nvPr>
            <p:ph type="body" sz="half" idx="3"/>
          </p:nvPr>
        </p:nvSpPr>
        <p:spPr>
          <a:xfrm>
            <a:off x="5580112" y="1700808"/>
            <a:ext cx="3456384" cy="4392488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4000" b="1" cap="none" dirty="0" smtClean="0">
                <a:ln w="1905">
                  <a:solidFill>
                    <a:srgbClr val="00B0F0"/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Объедаться </a:t>
            </a:r>
          </a:p>
          <a:p>
            <a:endParaRPr lang="ru-RU" sz="1800" b="1" cap="none" dirty="0" smtClean="0">
              <a:ln w="1905">
                <a:solidFill>
                  <a:srgbClr val="00B0F0"/>
                </a:solidFill>
              </a:ln>
              <a:solidFill>
                <a:schemeClr val="accent4">
                  <a:lumMod val="7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4000" b="1" cap="none" dirty="0" smtClean="0">
                <a:ln w="1905">
                  <a:solidFill>
                    <a:srgbClr val="00B0F0"/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Падать замертво</a:t>
            </a:r>
          </a:p>
          <a:p>
            <a:endParaRPr lang="ru-RU" sz="4000" b="1" cap="none" dirty="0" smtClean="0">
              <a:ln w="1905">
                <a:solidFill>
                  <a:srgbClr val="00B0F0"/>
                </a:solidFill>
              </a:ln>
              <a:solidFill>
                <a:schemeClr val="accent4">
                  <a:lumMod val="7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sz="1800" b="1" cap="none" dirty="0" smtClean="0">
              <a:ln w="1905">
                <a:solidFill>
                  <a:srgbClr val="00B0F0"/>
                </a:solidFill>
              </a:ln>
              <a:solidFill>
                <a:schemeClr val="accent4">
                  <a:lumMod val="7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4000" b="1" cap="none" dirty="0" smtClean="0">
                <a:ln w="1905">
                  <a:solidFill>
                    <a:srgbClr val="00B0F0"/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Дурачиться</a:t>
            </a:r>
            <a:endParaRPr lang="ru-RU" sz="4000" b="1" cap="none" dirty="0">
              <a:ln w="1905">
                <a:solidFill>
                  <a:srgbClr val="00B0F0"/>
                </a:solidFill>
              </a:ln>
              <a:solidFill>
                <a:schemeClr val="accent4">
                  <a:lumMod val="7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51520" y="1916832"/>
            <a:ext cx="3744416" cy="417646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Pigging out</a:t>
            </a:r>
          </a:p>
          <a:p>
            <a:pPr>
              <a:buNone/>
            </a:pPr>
            <a:endParaRPr lang="en-US" sz="1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Dropping like flies</a:t>
            </a:r>
          </a:p>
          <a:p>
            <a:pPr>
              <a:buNone/>
            </a:pPr>
            <a:endParaRPr lang="en-US" sz="1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Horsing around</a:t>
            </a:r>
          </a:p>
        </p:txBody>
      </p:sp>
      <p:pic>
        <p:nvPicPr>
          <p:cNvPr id="7" name="Содержимое 6" descr="droppinglikeflies.jpe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3851920" y="3356992"/>
            <a:ext cx="1328280" cy="864096"/>
          </a:xfrm>
          <a:prstGeom prst="cloudCallou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9" name="Рисунок 8" descr="horsing-aroun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5085184"/>
            <a:ext cx="1509514" cy="931894"/>
          </a:xfrm>
          <a:prstGeom prst="cloudCallou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1" name="Рисунок 10" descr="pigging-ou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51920" y="1556792"/>
            <a:ext cx="1283052" cy="792088"/>
          </a:xfrm>
          <a:prstGeom prst="cloudCallou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8229600" cy="706090"/>
          </a:xfrm>
        </p:spPr>
        <p:txBody>
          <a:bodyPr>
            <a:normAutofit/>
          </a:bodyPr>
          <a:lstStyle/>
          <a:p>
            <a:r>
              <a:rPr lang="en-US" sz="3200" u="sng" dirty="0" smtClean="0">
                <a:ln w="6350">
                  <a:solidFill>
                    <a:schemeClr val="bg2">
                      <a:lumMod val="50000"/>
                    </a:schemeClr>
                  </a:solidFill>
                </a:ln>
                <a:solidFill>
                  <a:srgbClr val="002060"/>
                </a:solidFill>
              </a:rPr>
              <a:t>Guess the meaning of these idioms:</a:t>
            </a:r>
            <a:endParaRPr lang="ru-RU" sz="3200" u="sng" dirty="0">
              <a:ln w="6350">
                <a:solidFill>
                  <a:schemeClr val="bg2">
                    <a:lumMod val="50000"/>
                  </a:schemeClr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268760"/>
            <a:ext cx="3744416" cy="532859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When pigs fly</a:t>
            </a:r>
          </a:p>
          <a:p>
            <a:pPr>
              <a:buNone/>
            </a:pPr>
            <a:r>
              <a:rPr lang="en-US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piece of cake</a:t>
            </a:r>
          </a:p>
          <a:p>
            <a:pPr>
              <a:buNone/>
            </a:pPr>
            <a:r>
              <a:rPr lang="en-US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Egg on your face</a:t>
            </a:r>
          </a:p>
          <a:p>
            <a:pPr>
              <a:buNone/>
            </a:pPr>
            <a:r>
              <a:rPr lang="en-US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Make do with less</a:t>
            </a:r>
            <a:endParaRPr lang="ru-RU" sz="4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6056" y="1340768"/>
            <a:ext cx="4067944" cy="5112568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buNone/>
            </a:pPr>
            <a:r>
              <a:rPr lang="ru-RU" sz="3600" b="1" dirty="0" smtClean="0">
                <a:ln w="1905">
                  <a:solidFill>
                    <a:srgbClr val="00B0F0"/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Маловероятное событие</a:t>
            </a:r>
          </a:p>
          <a:p>
            <a:pPr>
              <a:buNone/>
            </a:pPr>
            <a:r>
              <a:rPr lang="ru-RU" sz="3600" b="1" dirty="0" smtClean="0">
                <a:ln w="1905">
                  <a:solidFill>
                    <a:srgbClr val="00B0F0"/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Проще простого</a:t>
            </a:r>
          </a:p>
          <a:p>
            <a:pPr>
              <a:buNone/>
            </a:pPr>
            <a:endParaRPr lang="ru-RU" sz="3600" b="1" dirty="0" smtClean="0">
              <a:ln w="1905">
                <a:solidFill>
                  <a:srgbClr val="00B0F0"/>
                </a:solidFill>
              </a:ln>
              <a:solidFill>
                <a:schemeClr val="accent4">
                  <a:lumMod val="7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3600" b="1" dirty="0" smtClean="0">
                <a:ln w="1905">
                  <a:solidFill>
                    <a:srgbClr val="00B0F0"/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Выглядеть глупо</a:t>
            </a:r>
          </a:p>
          <a:p>
            <a:pPr>
              <a:buNone/>
            </a:pPr>
            <a:endParaRPr lang="ru-RU" sz="3600" b="1" dirty="0" smtClean="0">
              <a:ln w="1905">
                <a:solidFill>
                  <a:srgbClr val="00B0F0"/>
                </a:solidFill>
              </a:ln>
              <a:solidFill>
                <a:schemeClr val="accent4">
                  <a:lumMod val="7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3600" b="1" dirty="0" smtClean="0">
                <a:ln w="1905">
                  <a:solidFill>
                    <a:srgbClr val="00B0F0"/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Экономить</a:t>
            </a:r>
          </a:p>
          <a:p>
            <a:endParaRPr lang="ru-RU" sz="3600" dirty="0"/>
          </a:p>
        </p:txBody>
      </p:sp>
      <p:pic>
        <p:nvPicPr>
          <p:cNvPr id="8" name="Рисунок 7" descr="WhenPigsFl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63888" y="1124744"/>
            <a:ext cx="1368152" cy="844624"/>
          </a:xfrm>
          <a:prstGeom prst="cloudCallou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2" name="Рисунок 11" descr="peaceofcake.jpg"/>
          <p:cNvPicPr>
            <a:picLocks noChangeAspect="1"/>
          </p:cNvPicPr>
          <p:nvPr/>
        </p:nvPicPr>
        <p:blipFill>
          <a:blip r:embed="rId3" cstate="print"/>
          <a:srcRect l="50000" t="22222"/>
          <a:stretch>
            <a:fillRect/>
          </a:stretch>
        </p:blipFill>
        <p:spPr>
          <a:xfrm>
            <a:off x="3707904" y="2420888"/>
            <a:ext cx="1124753" cy="1080120"/>
          </a:xfrm>
          <a:prstGeom prst="cloudCallou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3" name="Рисунок 12" descr="moneybox_00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79911" y="5229200"/>
            <a:ext cx="1296145" cy="938985"/>
          </a:xfrm>
          <a:prstGeom prst="cloudCallou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4" name="Рисунок 13" descr="eggonherfac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51920" y="3861048"/>
            <a:ext cx="1368152" cy="844624"/>
          </a:xfrm>
          <a:prstGeom prst="cloudCallou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288032"/>
          </a:xfrm>
        </p:spPr>
        <p:txBody>
          <a:bodyPr>
            <a:noAutofit/>
            <a:scene3d>
              <a:camera prst="orthographicFront"/>
              <a:lightRig rig="soft" dir="t">
                <a:rot lat="0" lon="0" rev="16800000"/>
              </a:lightRig>
            </a:scene3d>
            <a:sp3d extrusionH="57150" prstMaterial="softEdge">
              <a:bevelT w="38100" h="38100"/>
            </a:sp3d>
          </a:bodyPr>
          <a:lstStyle/>
          <a:p>
            <a:pPr algn="l"/>
            <a:r>
              <a:rPr lang="en-US" sz="3200" dirty="0" smtClean="0">
                <a:ln w="1905"/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en-US" sz="3200" dirty="0" smtClean="0">
                <a:ln w="1905"/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2400" u="sng" dirty="0" smtClean="0">
                <a:ln w="1905"/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Match the “dog” idioms with their Russian equivalents.</a:t>
            </a:r>
            <a:endParaRPr lang="ru-RU" sz="2400" u="sng" dirty="0">
              <a:ln w="1905"/>
              <a:solidFill>
                <a:schemeClr val="accent4">
                  <a:lumMod val="7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84616"/>
          </a:xfrm>
        </p:spPr>
        <p:txBody>
          <a:bodyPr>
            <a:normAutofit fontScale="92500" lnSpcReduction="10000"/>
          </a:bodyPr>
          <a:lstStyle/>
          <a:p>
            <a:pPr marL="651510" indent="-514350">
              <a:buNone/>
            </a:pPr>
            <a:r>
              <a:rPr lang="en-US" sz="2000" b="1" dirty="0" smtClean="0">
                <a:solidFill>
                  <a:srgbClr val="C00000"/>
                </a:solidFill>
              </a:rPr>
              <a:t>1.  Every dog has its day</a:t>
            </a:r>
          </a:p>
          <a:p>
            <a:pPr marL="651510" indent="-514350">
              <a:buNone/>
            </a:pPr>
            <a:r>
              <a:rPr lang="en-US" sz="2000" b="1" dirty="0" smtClean="0">
                <a:solidFill>
                  <a:srgbClr val="C00000"/>
                </a:solidFill>
              </a:rPr>
              <a:t>2.  Every dog is a lion at home</a:t>
            </a:r>
          </a:p>
          <a:p>
            <a:pPr marL="651510" indent="-514350">
              <a:buNone/>
            </a:pPr>
            <a:r>
              <a:rPr lang="en-US" sz="2000" b="1" dirty="0" smtClean="0">
                <a:solidFill>
                  <a:srgbClr val="C00000"/>
                </a:solidFill>
              </a:rPr>
              <a:t>3.  A good dog deserves </a:t>
            </a:r>
          </a:p>
          <a:p>
            <a:pPr marL="651510" indent="-514350">
              <a:buNone/>
            </a:pPr>
            <a:r>
              <a:rPr lang="en-US" sz="2000" b="1" dirty="0" smtClean="0">
                <a:solidFill>
                  <a:srgbClr val="C00000"/>
                </a:solidFill>
              </a:rPr>
              <a:t>        a good bone</a:t>
            </a:r>
          </a:p>
          <a:p>
            <a:pPr marL="651510" indent="-514350">
              <a:buNone/>
            </a:pPr>
            <a:r>
              <a:rPr lang="en-US" sz="2000" b="1" dirty="0" smtClean="0">
                <a:solidFill>
                  <a:srgbClr val="C00000"/>
                </a:solidFill>
              </a:rPr>
              <a:t>4.  A dog in the manger</a:t>
            </a:r>
          </a:p>
          <a:p>
            <a:pPr marL="651510" indent="-514350">
              <a:buNone/>
            </a:pPr>
            <a:r>
              <a:rPr lang="en-US" sz="2000" b="1" dirty="0" smtClean="0">
                <a:solidFill>
                  <a:srgbClr val="C00000"/>
                </a:solidFill>
              </a:rPr>
              <a:t>5.  The dogs bark, but </a:t>
            </a:r>
          </a:p>
          <a:p>
            <a:pPr marL="651510" indent="-514350">
              <a:buNone/>
            </a:pPr>
            <a:r>
              <a:rPr lang="en-US" sz="2000" b="1" dirty="0" smtClean="0">
                <a:solidFill>
                  <a:srgbClr val="C00000"/>
                </a:solidFill>
              </a:rPr>
              <a:t>         the caravan goes on</a:t>
            </a:r>
          </a:p>
          <a:p>
            <a:pPr marL="651510" indent="-514350">
              <a:buNone/>
            </a:pPr>
            <a:r>
              <a:rPr lang="en-US" sz="2000" b="1" dirty="0" smtClean="0">
                <a:solidFill>
                  <a:srgbClr val="C00000"/>
                </a:solidFill>
              </a:rPr>
              <a:t>6.  Let sleeping dogs lie</a:t>
            </a:r>
          </a:p>
          <a:p>
            <a:pPr marL="651510" indent="-514350">
              <a:buNone/>
            </a:pPr>
            <a:endParaRPr lang="en-US" sz="2000" dirty="0" smtClean="0"/>
          </a:p>
          <a:p>
            <a:pPr marL="651510" indent="-514350">
              <a:buNone/>
            </a:pPr>
            <a:endParaRPr lang="en-US" sz="2000" dirty="0" smtClean="0"/>
          </a:p>
          <a:p>
            <a:pPr marL="651510" indent="-514350">
              <a:buFont typeface="+mj-lt"/>
              <a:buAutoNum type="alphaLcParenR"/>
            </a:pPr>
            <a:r>
              <a:rPr lang="ru-RU" sz="2000" b="1" dirty="0" smtClean="0">
                <a:solidFill>
                  <a:srgbClr val="7030A0"/>
                </a:solidFill>
              </a:rPr>
              <a:t>Собака на сене  </a:t>
            </a:r>
          </a:p>
          <a:p>
            <a:pPr marL="651510" indent="-514350">
              <a:buFont typeface="+mj-lt"/>
              <a:buAutoNum type="alphaLcParenR"/>
            </a:pPr>
            <a:r>
              <a:rPr lang="ru-RU" sz="2000" b="1" dirty="0" smtClean="0">
                <a:solidFill>
                  <a:srgbClr val="7030A0"/>
                </a:solidFill>
              </a:rPr>
              <a:t> По заслугам и честь</a:t>
            </a:r>
          </a:p>
          <a:p>
            <a:pPr marL="651510" indent="-514350">
              <a:buFont typeface="+mj-lt"/>
              <a:buAutoNum type="alphaLcParenR"/>
            </a:pPr>
            <a:r>
              <a:rPr lang="ru-RU" sz="2000" b="1" dirty="0" smtClean="0">
                <a:solidFill>
                  <a:srgbClr val="7030A0"/>
                </a:solidFill>
              </a:rPr>
              <a:t>Будет и на вашей улице праздник</a:t>
            </a:r>
          </a:p>
          <a:p>
            <a:pPr marL="651510" indent="-514350">
              <a:buFont typeface="+mj-lt"/>
              <a:buAutoNum type="alphaLcParenR"/>
            </a:pPr>
            <a:r>
              <a:rPr lang="ru-RU" sz="2000" b="1" dirty="0" smtClean="0">
                <a:solidFill>
                  <a:srgbClr val="7030A0"/>
                </a:solidFill>
              </a:rPr>
              <a:t>Собака лает, ветер носит</a:t>
            </a:r>
          </a:p>
          <a:p>
            <a:pPr marL="651510" indent="-514350">
              <a:buFont typeface="+mj-lt"/>
              <a:buAutoNum type="alphaLcParenR"/>
            </a:pPr>
            <a:r>
              <a:rPr lang="ru-RU" sz="2000" b="1" dirty="0" smtClean="0">
                <a:solidFill>
                  <a:srgbClr val="7030A0"/>
                </a:solidFill>
              </a:rPr>
              <a:t>Не буди лихо, пока оно спит</a:t>
            </a:r>
          </a:p>
          <a:p>
            <a:pPr marL="651510" indent="-514350">
              <a:buFont typeface="+mj-lt"/>
              <a:buAutoNum type="alphaLcParenR"/>
            </a:pPr>
            <a:r>
              <a:rPr lang="ru-RU" sz="2000" b="1" dirty="0" smtClean="0">
                <a:solidFill>
                  <a:srgbClr val="7030A0"/>
                </a:solidFill>
              </a:rPr>
              <a:t>Всяк кулик в своём болоте велик</a:t>
            </a:r>
          </a:p>
          <a:p>
            <a:pPr marL="651510" indent="-514350">
              <a:buNone/>
            </a:pPr>
            <a:endParaRPr lang="ru-RU" dirty="0" smtClean="0"/>
          </a:p>
          <a:p>
            <a:pPr marL="651510" indent="-514350">
              <a:buNone/>
            </a:pPr>
            <a:endParaRPr lang="ru-RU" dirty="0"/>
          </a:p>
        </p:txBody>
      </p:sp>
      <p:pic>
        <p:nvPicPr>
          <p:cNvPr id="5" name="Рисунок 4" descr="собака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32240" y="4293096"/>
            <a:ext cx="1787616" cy="1898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535 -0.23495 L 0.37535 -0.5682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149 -0.31135 L 0.39149 -0.6446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907 -0.04144 L 0.38907 -0.3747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098 0.04676 L 0.39098 -0.2865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792 0.00209 L 0.39792 -0.3312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174 0.0081 L 0.40174 -0.3252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  <a:scene3d>
              <a:camera prst="orthographicFront"/>
              <a:lightRig rig="soft" dir="t">
                <a:rot lat="0" lon="0" rev="16800000"/>
              </a:lightRig>
            </a:scene3d>
            <a:sp3d extrusionH="57150" prstMaterial="softEdge">
              <a:bevelT w="38100" h="38100"/>
            </a:sp3d>
          </a:bodyPr>
          <a:lstStyle/>
          <a:p>
            <a:pPr algn="l"/>
            <a:r>
              <a:rPr lang="en-US" sz="2800" u="sng" dirty="0" smtClean="0">
                <a:ln w="1905"/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Match the idioms with the phrases explaining them</a:t>
            </a:r>
            <a:endParaRPr lang="ru-RU" sz="2800" u="sng" dirty="0">
              <a:ln w="1905"/>
              <a:solidFill>
                <a:srgbClr val="00206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2"/>
            <a:ext cx="8712968" cy="5400600"/>
          </a:xfrm>
        </p:spPr>
        <p:txBody>
          <a:bodyPr>
            <a:normAutofit/>
          </a:bodyPr>
          <a:lstStyle/>
          <a:p>
            <a:pPr marL="651510" indent="-514350">
              <a:buNone/>
            </a:pPr>
            <a:r>
              <a:rPr lang="en-US" sz="1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a) Very pleased about something.</a:t>
            </a:r>
          </a:p>
          <a:p>
            <a:pPr marL="651510" indent="-514350">
              <a:buNone/>
            </a:pPr>
            <a:r>
              <a:rPr lang="en-US" sz="1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b) To do something that makes people angry.</a:t>
            </a:r>
          </a:p>
          <a:p>
            <a:pPr marL="651510" indent="-514350">
              <a:buNone/>
            </a:pPr>
            <a:r>
              <a:rPr lang="en-US" sz="1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c) Last your tongue?</a:t>
            </a:r>
          </a:p>
          <a:p>
            <a:pPr marL="651510" indent="-514350">
              <a:buNone/>
            </a:pPr>
            <a:r>
              <a:rPr lang="en-US" sz="1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d) In a nervous or excited way.</a:t>
            </a:r>
          </a:p>
          <a:p>
            <a:pPr marL="651510" indent="-514350">
              <a:buNone/>
            </a:pPr>
            <a:r>
              <a:rPr lang="en-US" sz="1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e) Fighting badly.</a:t>
            </a:r>
          </a:p>
          <a:p>
            <a:pPr marL="651510" indent="-514350">
              <a:buNone/>
            </a:pPr>
            <a:r>
              <a:rPr lang="en-US" sz="1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f) Somebody rich and powerful.</a:t>
            </a:r>
          </a:p>
          <a:p>
            <a:pPr marL="651510" indent="-514350">
              <a:buNone/>
            </a:pPr>
            <a:r>
              <a:rPr lang="en-US" sz="1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h) To tell people a secret.</a:t>
            </a:r>
          </a:p>
          <a:p>
            <a:pPr marL="651510" indent="-514350">
              <a:buAutoNum type="alphaLcParenR"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651510" indent="-514350">
              <a:buAutoNum type="alphaLcParenR"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651510" indent="-514350">
              <a:buAutoNum type="alphaLcParenR"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651510" indent="-514350">
              <a:buNone/>
            </a:pPr>
            <a:r>
              <a:rPr lang="en-US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1.  A fat cat</a:t>
            </a:r>
          </a:p>
          <a:p>
            <a:pPr marL="651510" indent="-514350">
              <a:buNone/>
            </a:pPr>
            <a:r>
              <a:rPr lang="en-US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2.  To let the cat out of the bag</a:t>
            </a:r>
          </a:p>
          <a:p>
            <a:pPr marL="651510" indent="-514350">
              <a:buNone/>
            </a:pPr>
            <a:r>
              <a:rPr lang="en-US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3.  Like cat and dog.</a:t>
            </a:r>
          </a:p>
          <a:p>
            <a:pPr marL="651510" indent="-514350">
              <a:buNone/>
            </a:pPr>
            <a:r>
              <a:rPr lang="en-US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4.  Like a cat on hot bricks.</a:t>
            </a:r>
          </a:p>
          <a:p>
            <a:pPr marL="651510" indent="-514350">
              <a:buNone/>
            </a:pPr>
            <a:r>
              <a:rPr lang="en-US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5.  Like the cat that got the cream.</a:t>
            </a:r>
          </a:p>
          <a:p>
            <a:pPr marL="651510" indent="-514350">
              <a:buNone/>
            </a:pPr>
            <a:r>
              <a:rPr lang="en-US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6.  Put the cat among the pigeons.</a:t>
            </a:r>
          </a:p>
          <a:p>
            <a:pPr marL="651510" indent="-514350">
              <a:buNone/>
            </a:pPr>
            <a:r>
              <a:rPr lang="en-US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7.  Has the cat got your tongue?</a:t>
            </a:r>
          </a:p>
          <a:p>
            <a:pPr marL="651510" indent="-514350">
              <a:buNone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2 кота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3933056"/>
            <a:ext cx="2880320" cy="2160240"/>
          </a:xfrm>
          <a:prstGeom prst="round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61 0.0095 L 0.55122 -0.2004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00" y="-10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56702 -0.19953 " pathEditMode="relative" ptsTypes="AA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56 -0.01273 L 0.55868 -0.33819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700" y="-1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208 0.00741 L 0.55434 -0.43356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00" y="-2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865 -0.00371 L 0.54861 -0.63357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900" y="-3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5434 -0.61967 " pathEditMode="relative" ptsTypes="AA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278 -0.00509 L 0.55086 -0.60347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700" y="-29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427</TotalTime>
  <Words>513</Words>
  <Application>Microsoft Office PowerPoint</Application>
  <PresentationFormat>Экран (4:3)</PresentationFormat>
  <Paragraphs>96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Idioms</vt:lpstr>
      <vt:lpstr>Positive feelings, moods and states</vt:lpstr>
      <vt:lpstr>Negative feelings, moods and states</vt:lpstr>
      <vt:lpstr>Physical feelings and states</vt:lpstr>
      <vt:lpstr>Fear/fright</vt:lpstr>
      <vt:lpstr>Guess the meaning of these idioms:</vt:lpstr>
      <vt:lpstr>Guess the meaning of these idioms:</vt:lpstr>
      <vt:lpstr> Match the “dog” idioms with their Russian equivalents.</vt:lpstr>
      <vt:lpstr>Match the idioms with the phrases explaining them</vt:lpstr>
      <vt:lpstr>Fit idioms in the sentences: </vt:lpstr>
      <vt:lpstr>Guess and illustrate these idioms:</vt:lpstr>
    </vt:vector>
  </TitlesOfParts>
  <Company>WORKGROUP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UserXP</dc:creator>
  <cp:lastModifiedBy>Irina</cp:lastModifiedBy>
  <cp:revision>50</cp:revision>
  <dcterms:created xsi:type="dcterms:W3CDTF">2011-12-21T20:36:15Z</dcterms:created>
  <dcterms:modified xsi:type="dcterms:W3CDTF">2017-02-15T12:53:59Z</dcterms:modified>
</cp:coreProperties>
</file>