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59" r:id="rId6"/>
    <p:sldId id="260" r:id="rId7"/>
    <p:sldId id="267" r:id="rId8"/>
    <p:sldId id="265" r:id="rId9"/>
    <p:sldId id="261" r:id="rId10"/>
    <p:sldId id="268" r:id="rId11"/>
    <p:sldId id="262" r:id="rId12"/>
    <p:sldId id="269" r:id="rId13"/>
    <p:sldId id="274" r:id="rId14"/>
    <p:sldId id="263" r:id="rId15"/>
    <p:sldId id="270" r:id="rId16"/>
    <p:sldId id="275" r:id="rId17"/>
    <p:sldId id="264" r:id="rId18"/>
    <p:sldId id="271" r:id="rId19"/>
    <p:sldId id="272" r:id="rId20"/>
    <p:sldId id="273"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b5b43fe5490c.png"/>
          <p:cNvPicPr>
            <a:picLocks noChangeAspect="1"/>
          </p:cNvPicPr>
          <p:nvPr userDrawn="1"/>
        </p:nvPicPr>
        <p:blipFill>
          <a:blip r:embed="rId2" cstate="screen"/>
          <a:srcRect/>
          <a:stretch>
            <a:fillRect/>
          </a:stretch>
        </p:blipFill>
        <p:spPr bwMode="auto">
          <a:xfrm>
            <a:off x="179388" y="188913"/>
            <a:ext cx="1616075" cy="1368425"/>
          </a:xfrm>
          <a:prstGeom prst="rect">
            <a:avLst/>
          </a:prstGeom>
          <a:noFill/>
          <a:ln w="9525">
            <a:noFill/>
            <a:miter lim="800000"/>
            <a:headEnd/>
            <a:tailEnd/>
          </a:ln>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lstStyle/>
          <a:p>
            <a:r>
              <a:rPr lang="ru-RU" smtClean="0"/>
              <a:t>Образец заголовка</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cstate="screen">
            <a:lum/>
          </a:blip>
          <a:srcRect/>
          <a:stretch>
            <a:fillRect t="-36000" b="-36000"/>
          </a:stretch>
        </a:blipFill>
        <a:effectLst/>
      </p:bgPr>
    </p:bg>
    <p:spTree>
      <p:nvGrpSpPr>
        <p:cNvPr id="1" name=""/>
        <p:cNvGrpSpPr/>
        <p:nvPr/>
      </p:nvGrpSpPr>
      <p:grpSpPr>
        <a:xfrm>
          <a:off x="0" y="0"/>
          <a:ext cx="0" cy="0"/>
          <a:chOff x="0" y="0"/>
          <a:chExt cx="0" cy="0"/>
        </a:xfrm>
      </p:grpSpPr>
      <p:sp>
        <p:nvSpPr>
          <p:cNvPr id="8" name="Скругленный прямоугольник 7"/>
          <p:cNvSpPr/>
          <p:nvPr/>
        </p:nvSpPr>
        <p:spPr>
          <a:xfrm>
            <a:off x="323850" y="333375"/>
            <a:ext cx="8496300" cy="619125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ru-RU"/>
          </a:p>
        </p:txBody>
      </p:sp>
      <p:sp>
        <p:nvSpPr>
          <p:cNvPr id="1027"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0655A66-3A06-4798-988B-3AFBC5D1FA9C}" type="datetimeFigureOut">
              <a:rPr lang="ru-RU"/>
              <a:pPr>
                <a:defRPr/>
              </a:pPr>
              <a:t>15.02.2017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C7A69CB4-DCE1-4CF5-9C7A-5676A558FBE6}" type="slidenum">
              <a:rPr lang="ru-RU"/>
              <a:pPr>
                <a:defRPr/>
              </a:pPr>
              <a:t>‹#›</a:t>
            </a:fld>
            <a:endParaRPr lang="ru-RU"/>
          </a:p>
        </p:txBody>
      </p:sp>
      <p:pic>
        <p:nvPicPr>
          <p:cNvPr id="1032" name="Рисунок 9" descr="b5b43fe5490c.png"/>
          <p:cNvPicPr>
            <a:picLocks noChangeAspect="1"/>
          </p:cNvPicPr>
          <p:nvPr/>
        </p:nvPicPr>
        <p:blipFill>
          <a:blip r:embed="rId6" cstate="screen"/>
          <a:srcRect/>
          <a:stretch>
            <a:fillRect/>
          </a:stretch>
        </p:blipFill>
        <p:spPr bwMode="auto">
          <a:xfrm>
            <a:off x="6732588" y="5005388"/>
            <a:ext cx="2189162" cy="1852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3.xml"/><Relationship Id="rId5" Type="http://schemas.openxmlformats.org/officeDocument/2006/relationships/image" Target="../media/image22.jpeg"/><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Заголовок 1"/>
          <p:cNvSpPr>
            <a:spLocks noGrp="1"/>
          </p:cNvSpPr>
          <p:nvPr>
            <p:ph type="ctrTitle"/>
          </p:nvPr>
        </p:nvSpPr>
        <p:spPr>
          <a:xfrm>
            <a:off x="755576" y="692696"/>
            <a:ext cx="7772400" cy="2808312"/>
          </a:xfrm>
        </p:spPr>
        <p:txBody>
          <a:bodyPr/>
          <a:lstStyle/>
          <a:p>
            <a:r>
              <a:rPr lang="ru-RU" sz="3600" dirty="0" smtClean="0">
                <a:solidFill>
                  <a:srgbClr val="009900"/>
                </a:solidFill>
                <a:latin typeface="Arial Black" pitchFamily="34" charset="0"/>
              </a:rPr>
              <a:t>Презентация:</a:t>
            </a:r>
            <a:br>
              <a:rPr lang="ru-RU" sz="3600" dirty="0" smtClean="0">
                <a:solidFill>
                  <a:srgbClr val="009900"/>
                </a:solidFill>
                <a:latin typeface="Arial Black" pitchFamily="34" charset="0"/>
              </a:rPr>
            </a:br>
            <a:r>
              <a:rPr lang="ru-RU" sz="3600" dirty="0" smtClean="0">
                <a:solidFill>
                  <a:srgbClr val="009900"/>
                </a:solidFill>
                <a:latin typeface="Arial Black" pitchFamily="34" charset="0"/>
              </a:rPr>
              <a:t/>
            </a:r>
            <a:br>
              <a:rPr lang="ru-RU" sz="3600" dirty="0" smtClean="0">
                <a:solidFill>
                  <a:srgbClr val="009900"/>
                </a:solidFill>
                <a:latin typeface="Arial Black" pitchFamily="34" charset="0"/>
              </a:rPr>
            </a:br>
            <a:r>
              <a:rPr lang="ru-RU" sz="3600" dirty="0" smtClean="0">
                <a:solidFill>
                  <a:srgbClr val="009900"/>
                </a:solidFill>
                <a:latin typeface="Arial Black" pitchFamily="34" charset="0"/>
              </a:rPr>
              <a:t>«Игра в жизни ребёнка»</a:t>
            </a:r>
          </a:p>
        </p:txBody>
      </p:sp>
      <p:sp>
        <p:nvSpPr>
          <p:cNvPr id="3" name="Подзаголовок 2"/>
          <p:cNvSpPr>
            <a:spLocks noGrp="1"/>
          </p:cNvSpPr>
          <p:nvPr>
            <p:ph type="subTitle" idx="1"/>
          </p:nvPr>
        </p:nvSpPr>
        <p:spPr>
          <a:xfrm>
            <a:off x="827584" y="3717032"/>
            <a:ext cx="7344816" cy="2664296"/>
          </a:xfrm>
        </p:spPr>
        <p:txBody>
          <a:bodyPr rtlCol="0">
            <a:normAutofit/>
          </a:bodyPr>
          <a:lstStyle/>
          <a:p>
            <a:pPr fontAlgn="auto">
              <a:spcAft>
                <a:spcPts val="0"/>
              </a:spcAft>
              <a:buFont typeface="Arial" pitchFamily="34" charset="0"/>
              <a:buNone/>
              <a:defRPr/>
            </a:pPr>
            <a:r>
              <a:rPr lang="ru-RU" sz="2400" dirty="0" smtClean="0">
                <a:solidFill>
                  <a:schemeClr val="accent4">
                    <a:lumMod val="50000"/>
                  </a:schemeClr>
                </a:solidFill>
              </a:rPr>
              <a:t>Презентацию выполнила: </a:t>
            </a:r>
          </a:p>
          <a:p>
            <a:pPr fontAlgn="auto">
              <a:spcAft>
                <a:spcPts val="0"/>
              </a:spcAft>
              <a:buFont typeface="Arial" pitchFamily="34" charset="0"/>
              <a:buNone/>
              <a:defRPr/>
            </a:pPr>
            <a:r>
              <a:rPr lang="ru-RU" sz="2400" dirty="0" smtClean="0">
                <a:solidFill>
                  <a:schemeClr val="accent4">
                    <a:lumMod val="50000"/>
                  </a:schemeClr>
                </a:solidFill>
              </a:rPr>
              <a:t>воспитатель высшей квалификационной категории</a:t>
            </a:r>
          </a:p>
          <a:p>
            <a:pPr fontAlgn="auto">
              <a:spcAft>
                <a:spcPts val="0"/>
              </a:spcAft>
              <a:buFont typeface="Arial" pitchFamily="34" charset="0"/>
              <a:buNone/>
              <a:defRPr/>
            </a:pPr>
            <a:r>
              <a:rPr lang="ru-RU" sz="2400" dirty="0" smtClean="0">
                <a:solidFill>
                  <a:schemeClr val="accent4">
                    <a:lumMod val="50000"/>
                  </a:schemeClr>
                </a:solidFill>
              </a:rPr>
              <a:t>Дмитриева Марина Владимировна</a:t>
            </a:r>
          </a:p>
          <a:p>
            <a:pPr fontAlgn="auto">
              <a:spcAft>
                <a:spcPts val="0"/>
              </a:spcAft>
              <a:buFont typeface="Arial" pitchFamily="34" charset="0"/>
              <a:buNone/>
              <a:defRPr/>
            </a:pPr>
            <a:r>
              <a:rPr lang="ru-RU" sz="2400" dirty="0" smtClean="0">
                <a:solidFill>
                  <a:schemeClr val="accent4">
                    <a:lumMod val="50000"/>
                  </a:schemeClr>
                </a:solidFill>
              </a:rPr>
              <a:t>МБДОУ детский сад № 103</a:t>
            </a:r>
          </a:p>
          <a:p>
            <a:pPr fontAlgn="auto">
              <a:spcAft>
                <a:spcPts val="0"/>
              </a:spcAft>
              <a:buFont typeface="Arial" pitchFamily="34" charset="0"/>
              <a:buNone/>
              <a:defRPr/>
            </a:pPr>
            <a:r>
              <a:rPr lang="ru-RU" sz="2400" dirty="0" smtClean="0">
                <a:solidFill>
                  <a:schemeClr val="accent4">
                    <a:lumMod val="50000"/>
                  </a:schemeClr>
                </a:solidFill>
              </a:rPr>
              <a:t>Г. Владимира</a:t>
            </a:r>
          </a:p>
          <a:p>
            <a:pPr fontAlgn="auto">
              <a:spcAft>
                <a:spcPts val="0"/>
              </a:spcAft>
              <a:buFont typeface="Arial" pitchFamily="34" charset="0"/>
              <a:buNone/>
              <a:defRPr/>
            </a:pPr>
            <a:r>
              <a:rPr lang="ru-RU" sz="2400" dirty="0" smtClean="0">
                <a:solidFill>
                  <a:schemeClr val="accent4">
                    <a:lumMod val="50000"/>
                  </a:schemeClr>
                </a:solidFill>
              </a:rPr>
              <a:t>2015 г.</a:t>
            </a:r>
          </a:p>
          <a:p>
            <a:pPr fontAlgn="auto">
              <a:spcAft>
                <a:spcPts val="0"/>
              </a:spcAft>
              <a:buFont typeface="Arial" pitchFamily="34" charset="0"/>
              <a:buNone/>
              <a:defRPr/>
            </a:pPr>
            <a:endParaRPr lang="ru-RU" sz="2400" dirty="0" smtClean="0">
              <a:solidFill>
                <a:schemeClr val="accent4">
                  <a:lumMod val="50000"/>
                </a:schemeClr>
              </a:solidFill>
            </a:endParaRPr>
          </a:p>
          <a:p>
            <a:pPr fontAlgn="auto">
              <a:spcAft>
                <a:spcPts val="0"/>
              </a:spcAft>
              <a:buFont typeface="Arial" pitchFamily="34" charset="0"/>
              <a:buNone/>
              <a:defRPr/>
            </a:pPr>
            <a:endParaRPr lang="ru-RU" sz="2400" dirty="0" smtClean="0">
              <a:solidFill>
                <a:schemeClr val="accent4">
                  <a:lumMod val="50000"/>
                </a:schemeClr>
              </a:solidFill>
            </a:endParaRPr>
          </a:p>
          <a:p>
            <a:pPr fontAlgn="auto">
              <a:spcAft>
                <a:spcPts val="0"/>
              </a:spcAft>
              <a:buFont typeface="Arial" pitchFamily="34" charset="0"/>
              <a:buNone/>
              <a:defRPr/>
            </a:pPr>
            <a:endParaRPr lang="ru-RU" sz="24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88641"/>
            <a:ext cx="7772400" cy="648072"/>
          </a:xfrm>
        </p:spPr>
        <p:txBody>
          <a:bodyPr/>
          <a:lstStyle/>
          <a:p>
            <a:r>
              <a:rPr lang="ru-RU" sz="3600" b="1" dirty="0" smtClean="0">
                <a:solidFill>
                  <a:srgbClr val="00B050"/>
                </a:solidFill>
              </a:rPr>
              <a:t>Подвижные игры.</a:t>
            </a:r>
            <a:endParaRPr lang="ru-RU" sz="3600" b="1" dirty="0">
              <a:solidFill>
                <a:srgbClr val="00B050"/>
              </a:solidFill>
            </a:endParaRPr>
          </a:p>
        </p:txBody>
      </p:sp>
      <p:sp>
        <p:nvSpPr>
          <p:cNvPr id="3" name="Подзаголовок 2"/>
          <p:cNvSpPr>
            <a:spLocks noGrp="1"/>
          </p:cNvSpPr>
          <p:nvPr>
            <p:ph type="subTitle" idx="1"/>
          </p:nvPr>
        </p:nvSpPr>
        <p:spPr>
          <a:xfrm>
            <a:off x="251520" y="836712"/>
            <a:ext cx="4608512" cy="5688632"/>
          </a:xfrm>
        </p:spPr>
        <p:txBody>
          <a:bodyPr/>
          <a:lstStyle/>
          <a:p>
            <a:pPr algn="l"/>
            <a:r>
              <a:rPr lang="ru-RU" sz="1600" b="1" dirty="0" smtClean="0">
                <a:solidFill>
                  <a:schemeClr val="tx1"/>
                </a:solidFill>
              </a:rPr>
              <a:t>Педагоги дошкольного учреждения огромное внимание уделяют физическому развитию и оздоровлению своих воспитанников. И среди многообразия игр, используемых в детском саду, особое место отводится подвижным играм. Важнейшее достоинство подвижных игр состоит в том, что в своей совокупности они, по существу, исчерпывают все виды свойственных человеку естественных движений: ходьбу, бег, прыжки, борьбу, лазание, метание, бросание и ловлю, упражнения с предметами – и поэтому являются самые универсальным и незаменимым средством физического воспитания детей.</a:t>
            </a:r>
          </a:p>
          <a:p>
            <a:pPr algn="l"/>
            <a:r>
              <a:rPr lang="ru-RU" sz="1600" b="1" dirty="0" smtClean="0">
                <a:solidFill>
                  <a:schemeClr val="tx1"/>
                </a:solidFill>
              </a:rPr>
              <a:t>Характерной чертой подвижных игр является не только богатство и разнообразие движений, но и свобода их применения в разнообразных игровых ситуациях, что создает возможности для проявления инициативы и творчества. Подвижные игры имеют ярко выраженный эмоциональный характер. Играя, ребенок испытывает радость от напряжения физических и умственных сил, необходимых для достижения успеха.</a:t>
            </a:r>
          </a:p>
          <a:p>
            <a:endParaRPr lang="ru-RU" sz="2000" dirty="0"/>
          </a:p>
        </p:txBody>
      </p:sp>
      <p:pic>
        <p:nvPicPr>
          <p:cNvPr id="4" name="Рисунок 3" descr="CAM00711.jpg"/>
          <p:cNvPicPr>
            <a:picLocks noChangeAspect="1"/>
          </p:cNvPicPr>
          <p:nvPr/>
        </p:nvPicPr>
        <p:blipFill>
          <a:blip r:embed="rId2" cstate="screen"/>
          <a:stretch>
            <a:fillRect/>
          </a:stretch>
        </p:blipFill>
        <p:spPr>
          <a:xfrm>
            <a:off x="4860032" y="764704"/>
            <a:ext cx="3705876" cy="494116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AM00771.jpg"/>
          <p:cNvPicPr>
            <a:picLocks noChangeAspect="1"/>
          </p:cNvPicPr>
          <p:nvPr/>
        </p:nvPicPr>
        <p:blipFill>
          <a:blip r:embed="rId2" cstate="screen"/>
          <a:stretch>
            <a:fillRect/>
          </a:stretch>
        </p:blipFill>
        <p:spPr>
          <a:xfrm>
            <a:off x="665566" y="620688"/>
            <a:ext cx="3543858" cy="4725144"/>
          </a:xfrm>
          <a:prstGeom prst="rect">
            <a:avLst/>
          </a:prstGeom>
        </p:spPr>
      </p:pic>
      <p:pic>
        <p:nvPicPr>
          <p:cNvPr id="4" name="Рисунок 3" descr="CAM00764.jpg"/>
          <p:cNvPicPr>
            <a:picLocks noChangeAspect="1"/>
          </p:cNvPicPr>
          <p:nvPr/>
        </p:nvPicPr>
        <p:blipFill>
          <a:blip r:embed="rId3" cstate="screen"/>
          <a:stretch>
            <a:fillRect/>
          </a:stretch>
        </p:blipFill>
        <p:spPr>
          <a:xfrm>
            <a:off x="4644008" y="620688"/>
            <a:ext cx="3543858" cy="472514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404665"/>
            <a:ext cx="7772400" cy="936103"/>
          </a:xfrm>
        </p:spPr>
        <p:txBody>
          <a:bodyPr/>
          <a:lstStyle/>
          <a:p>
            <a:r>
              <a:rPr lang="ru-RU" sz="4000" b="1" dirty="0" smtClean="0">
                <a:solidFill>
                  <a:srgbClr val="009900"/>
                </a:solidFill>
                <a:latin typeface="Comic Sans MS" pitchFamily="66" charset="0"/>
              </a:rPr>
              <a:t>Театрализованные игры.</a:t>
            </a:r>
            <a:endParaRPr lang="ru-RU" sz="4000" b="1" dirty="0">
              <a:solidFill>
                <a:srgbClr val="009900"/>
              </a:solidFill>
            </a:endParaRPr>
          </a:p>
        </p:txBody>
      </p:sp>
      <p:sp>
        <p:nvSpPr>
          <p:cNvPr id="3" name="Подзаголовок 2"/>
          <p:cNvSpPr>
            <a:spLocks noGrp="1"/>
          </p:cNvSpPr>
          <p:nvPr>
            <p:ph type="subTitle" idx="1"/>
          </p:nvPr>
        </p:nvSpPr>
        <p:spPr>
          <a:xfrm>
            <a:off x="971600" y="1412776"/>
            <a:ext cx="6912768" cy="4608512"/>
          </a:xfrm>
        </p:spPr>
        <p:txBody>
          <a:bodyPr/>
          <a:lstStyle/>
          <a:p>
            <a:r>
              <a:rPr lang="ru-RU" sz="2000" dirty="0" smtClean="0">
                <a:solidFill>
                  <a:schemeClr val="tx1"/>
                </a:solidFill>
              </a:rPr>
              <a:t>Воспитательные возможности театрализованных игр, используемых в работе с дошколятами огромны: их тематика не ограничена и может удовлетворить любые интересы и желания ребенка. Участвуя в играх, дети знакомятся с окружающим миром во всем его многообразии – через образы, краски, звуки, музыку, а умело поставленные воспитателем вопросы побуждают думать, анализировать, делать выводы и обобщения.</a:t>
            </a:r>
          </a:p>
          <a:p>
            <a:r>
              <a:rPr lang="ru-RU" sz="2000" dirty="0" smtClean="0">
                <a:solidFill>
                  <a:schemeClr val="tx1"/>
                </a:solidFill>
              </a:rPr>
              <a:t>Именно театрализованные игры позволяют решать многие педагогические задачи, касающиеся формирования выразительности речи ребенка, интеллектуального и художественно-эстетического воспитания. Они – неисчерпаемый источник развития чувств, переживаний и эмоциональных открытий, способ приобщения к духовному богатству.</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_1053.JPG"/>
          <p:cNvPicPr>
            <a:picLocks noChangeAspect="1"/>
          </p:cNvPicPr>
          <p:nvPr/>
        </p:nvPicPr>
        <p:blipFill>
          <a:blip r:embed="rId2" cstate="screen"/>
          <a:stretch>
            <a:fillRect/>
          </a:stretch>
        </p:blipFill>
        <p:spPr>
          <a:xfrm>
            <a:off x="4095019" y="692696"/>
            <a:ext cx="3898801" cy="2592288"/>
          </a:xfrm>
          <a:prstGeom prst="rect">
            <a:avLst/>
          </a:prstGeom>
          <a:ln>
            <a:noFill/>
          </a:ln>
          <a:effectLst>
            <a:softEdge rad="112500"/>
          </a:effectLst>
        </p:spPr>
      </p:pic>
      <p:pic>
        <p:nvPicPr>
          <p:cNvPr id="3" name="Рисунок 2" descr="DSC_1047.JPG"/>
          <p:cNvPicPr>
            <a:picLocks noChangeAspect="1"/>
          </p:cNvPicPr>
          <p:nvPr/>
        </p:nvPicPr>
        <p:blipFill>
          <a:blip r:embed="rId3" cstate="screen"/>
          <a:stretch>
            <a:fillRect/>
          </a:stretch>
        </p:blipFill>
        <p:spPr>
          <a:xfrm rot="16200000" flipH="1">
            <a:off x="295951" y="2016417"/>
            <a:ext cx="4032447" cy="2681149"/>
          </a:xfrm>
          <a:prstGeom prst="rect">
            <a:avLst/>
          </a:prstGeom>
          <a:ln>
            <a:noFill/>
          </a:ln>
          <a:effectLst>
            <a:softEdge rad="112500"/>
          </a:effectLst>
        </p:spPr>
      </p:pic>
      <p:pic>
        <p:nvPicPr>
          <p:cNvPr id="7" name="Рисунок 6" descr="DSC_1067.JPG"/>
          <p:cNvPicPr>
            <a:picLocks noChangeAspect="1"/>
          </p:cNvPicPr>
          <p:nvPr/>
        </p:nvPicPr>
        <p:blipFill>
          <a:blip r:embed="rId4" cstate="screen"/>
          <a:stretch>
            <a:fillRect/>
          </a:stretch>
        </p:blipFill>
        <p:spPr>
          <a:xfrm>
            <a:off x="4211960" y="3478027"/>
            <a:ext cx="3672408" cy="244176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DSC_1065.JPG"/>
          <p:cNvPicPr>
            <a:picLocks noChangeAspect="1"/>
          </p:cNvPicPr>
          <p:nvPr/>
        </p:nvPicPr>
        <p:blipFill>
          <a:blip r:embed="rId2" cstate="screen"/>
          <a:stretch>
            <a:fillRect/>
          </a:stretch>
        </p:blipFill>
        <p:spPr>
          <a:xfrm>
            <a:off x="4860032" y="3429000"/>
            <a:ext cx="3898801" cy="2592288"/>
          </a:xfrm>
          <a:prstGeom prst="rect">
            <a:avLst/>
          </a:prstGeom>
          <a:ln>
            <a:noFill/>
          </a:ln>
          <a:effectLst>
            <a:softEdge rad="112500"/>
          </a:effectLst>
        </p:spPr>
      </p:pic>
      <p:pic>
        <p:nvPicPr>
          <p:cNvPr id="4" name="Рисунок 3" descr="DSC_1055.JPG"/>
          <p:cNvPicPr>
            <a:picLocks noChangeAspect="1"/>
          </p:cNvPicPr>
          <p:nvPr/>
        </p:nvPicPr>
        <p:blipFill>
          <a:blip r:embed="rId3" cstate="screen"/>
          <a:stretch>
            <a:fillRect/>
          </a:stretch>
        </p:blipFill>
        <p:spPr>
          <a:xfrm>
            <a:off x="611560" y="548680"/>
            <a:ext cx="4007101" cy="2664296"/>
          </a:xfrm>
          <a:prstGeom prst="rect">
            <a:avLst/>
          </a:prstGeom>
          <a:ln>
            <a:noFill/>
          </a:ln>
          <a:effectLst>
            <a:softEdge rad="112500"/>
          </a:effectLst>
        </p:spPr>
      </p:pic>
      <p:pic>
        <p:nvPicPr>
          <p:cNvPr id="6" name="Рисунок 5" descr="DSC_1056.JPG"/>
          <p:cNvPicPr>
            <a:picLocks noChangeAspect="1"/>
          </p:cNvPicPr>
          <p:nvPr/>
        </p:nvPicPr>
        <p:blipFill>
          <a:blip r:embed="rId4" cstate="screen"/>
          <a:stretch>
            <a:fillRect/>
          </a:stretch>
        </p:blipFill>
        <p:spPr>
          <a:xfrm>
            <a:off x="4716016" y="620688"/>
            <a:ext cx="3744416" cy="2489639"/>
          </a:xfrm>
          <a:prstGeom prst="rect">
            <a:avLst/>
          </a:prstGeom>
          <a:ln>
            <a:noFill/>
          </a:ln>
          <a:effectLst>
            <a:softEdge rad="112500"/>
          </a:effectLst>
        </p:spPr>
      </p:pic>
      <p:pic>
        <p:nvPicPr>
          <p:cNvPr id="7" name="Рисунок 6" descr="DSC_1062.JPG"/>
          <p:cNvPicPr>
            <a:picLocks noChangeAspect="1"/>
          </p:cNvPicPr>
          <p:nvPr/>
        </p:nvPicPr>
        <p:blipFill>
          <a:blip r:embed="rId5" cstate="screen"/>
          <a:stretch>
            <a:fillRect/>
          </a:stretch>
        </p:blipFill>
        <p:spPr>
          <a:xfrm>
            <a:off x="683568" y="3429000"/>
            <a:ext cx="3922199" cy="260784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332657"/>
            <a:ext cx="7772400" cy="576063"/>
          </a:xfrm>
        </p:spPr>
        <p:txBody>
          <a:bodyPr/>
          <a:lstStyle/>
          <a:p>
            <a:r>
              <a:rPr lang="ru-RU" sz="3200" b="1" dirty="0" smtClean="0">
                <a:solidFill>
                  <a:srgbClr val="009900"/>
                </a:solidFill>
                <a:latin typeface="Comic Sans MS" pitchFamily="66" charset="0"/>
              </a:rPr>
              <a:t>Дидактические игры.</a:t>
            </a:r>
            <a:endParaRPr lang="ru-RU" sz="3200" b="1" dirty="0">
              <a:solidFill>
                <a:srgbClr val="009900"/>
              </a:solidFill>
            </a:endParaRPr>
          </a:p>
        </p:txBody>
      </p:sp>
      <p:sp>
        <p:nvSpPr>
          <p:cNvPr id="3" name="Подзаголовок 2"/>
          <p:cNvSpPr>
            <a:spLocks noGrp="1"/>
          </p:cNvSpPr>
          <p:nvPr>
            <p:ph type="subTitle" idx="1"/>
          </p:nvPr>
        </p:nvSpPr>
        <p:spPr>
          <a:xfrm>
            <a:off x="179512" y="908720"/>
            <a:ext cx="4608512" cy="5616624"/>
          </a:xfrm>
        </p:spPr>
        <p:txBody>
          <a:bodyPr/>
          <a:lstStyle/>
          <a:p>
            <a:pPr algn="l"/>
            <a:r>
              <a:rPr lang="ru-RU" sz="1600" dirty="0" smtClean="0">
                <a:solidFill>
                  <a:schemeClr val="tx1"/>
                </a:solidFill>
                <a:latin typeface="Comic Sans MS" pitchFamily="66" charset="0"/>
              </a:rPr>
              <a:t>Среди многообразия игр для дошкольников особое место принадлежит дидактическим играм. Эти игры направлены на решение конкретных задач обучения детей, но в то же время в них </a:t>
            </a:r>
            <a:r>
              <a:rPr lang="ru-RU" sz="1600" dirty="0" smtClean="0">
                <a:solidFill>
                  <a:schemeClr val="tx1"/>
                </a:solidFill>
              </a:rPr>
              <a:t>проявляется</a:t>
            </a:r>
            <a:r>
              <a:rPr lang="ru-RU" sz="1600" dirty="0" smtClean="0">
                <a:solidFill>
                  <a:schemeClr val="tx1"/>
                </a:solidFill>
                <a:latin typeface="Comic Sans MS" pitchFamily="66" charset="0"/>
              </a:rPr>
              <a:t> воспитательное и развивающее влияние игровой деятельности. Дидактические игры разнообразны по своему содержанию, игровому материалу, игровым действиям, познавательной деятельности. В дидактических играх дети уточняют, закрепляют, расширяют имеющиеся представления о предметах и явлениях природы, растениях и животных. Многие игры подводят детей к обобщению и классификации. Дидактические игры способствуют развитию памяти, внимания, наблюдательности, учат применять имеющиеся знания в новых условиях, активизируют разнообразные умственные процессы, обогащают словарь, способствуют воспитанию у детей умения играть вместе.</a:t>
            </a:r>
          </a:p>
          <a:p>
            <a:pPr algn="l"/>
            <a:endParaRPr lang="ru-RU" sz="1800" dirty="0">
              <a:solidFill>
                <a:schemeClr val="tx1"/>
              </a:solidFill>
            </a:endParaRPr>
          </a:p>
        </p:txBody>
      </p:sp>
      <p:pic>
        <p:nvPicPr>
          <p:cNvPr id="4" name="Рисунок 3" descr="CAM00717.jpg"/>
          <p:cNvPicPr>
            <a:picLocks noChangeAspect="1"/>
          </p:cNvPicPr>
          <p:nvPr/>
        </p:nvPicPr>
        <p:blipFill>
          <a:blip r:embed="rId2" cstate="screen"/>
          <a:stretch>
            <a:fillRect/>
          </a:stretch>
        </p:blipFill>
        <p:spPr>
          <a:xfrm>
            <a:off x="4860032" y="980728"/>
            <a:ext cx="3651870" cy="486916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AM00783.jpg"/>
          <p:cNvPicPr>
            <a:picLocks noChangeAspect="1"/>
          </p:cNvPicPr>
          <p:nvPr/>
        </p:nvPicPr>
        <p:blipFill>
          <a:blip r:embed="rId2" cstate="screen"/>
          <a:stretch>
            <a:fillRect/>
          </a:stretch>
        </p:blipFill>
        <p:spPr>
          <a:xfrm>
            <a:off x="1763688" y="1268760"/>
            <a:ext cx="5688632" cy="426647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AM00718.jpg"/>
          <p:cNvPicPr>
            <a:picLocks noChangeAspect="1"/>
          </p:cNvPicPr>
          <p:nvPr/>
        </p:nvPicPr>
        <p:blipFill>
          <a:blip r:embed="rId2" cstate="screen"/>
          <a:stretch>
            <a:fillRect/>
          </a:stretch>
        </p:blipFill>
        <p:spPr>
          <a:xfrm>
            <a:off x="971600" y="1628800"/>
            <a:ext cx="3327834" cy="4437112"/>
          </a:xfrm>
          <a:prstGeom prst="rect">
            <a:avLst/>
          </a:prstGeom>
        </p:spPr>
      </p:pic>
      <p:pic>
        <p:nvPicPr>
          <p:cNvPr id="3" name="Рисунок 2" descr="CAM00782.jpg"/>
          <p:cNvPicPr>
            <a:picLocks noChangeAspect="1"/>
          </p:cNvPicPr>
          <p:nvPr/>
        </p:nvPicPr>
        <p:blipFill>
          <a:blip r:embed="rId3" cstate="screen"/>
          <a:stretch>
            <a:fillRect/>
          </a:stretch>
        </p:blipFill>
        <p:spPr>
          <a:xfrm>
            <a:off x="4572000" y="689314"/>
            <a:ext cx="3384376" cy="451250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88640"/>
            <a:ext cx="7772400" cy="720080"/>
          </a:xfrm>
        </p:spPr>
        <p:txBody>
          <a:bodyPr/>
          <a:lstStyle/>
          <a:p>
            <a:r>
              <a:rPr lang="ru-RU" sz="2800" b="1" dirty="0" smtClean="0">
                <a:solidFill>
                  <a:srgbClr val="009900"/>
                </a:solidFill>
                <a:latin typeface="Comic Sans MS" pitchFamily="66" charset="0"/>
              </a:rPr>
              <a:t>Игры с природным материалом.</a:t>
            </a:r>
            <a:endParaRPr lang="ru-RU" sz="2800" b="1" dirty="0">
              <a:solidFill>
                <a:srgbClr val="009900"/>
              </a:solidFill>
            </a:endParaRPr>
          </a:p>
        </p:txBody>
      </p:sp>
      <p:sp>
        <p:nvSpPr>
          <p:cNvPr id="3" name="Подзаголовок 2"/>
          <p:cNvSpPr>
            <a:spLocks noGrp="1"/>
          </p:cNvSpPr>
          <p:nvPr>
            <p:ph type="subTitle" idx="1"/>
          </p:nvPr>
        </p:nvSpPr>
        <p:spPr>
          <a:xfrm>
            <a:off x="323528" y="1196752"/>
            <a:ext cx="3816424" cy="5112568"/>
          </a:xfrm>
        </p:spPr>
        <p:txBody>
          <a:bodyPr/>
          <a:lstStyle/>
          <a:p>
            <a:pPr algn="l"/>
            <a:r>
              <a:rPr lang="ru-RU" sz="1800" dirty="0" smtClean="0">
                <a:solidFill>
                  <a:schemeClr val="tx1"/>
                </a:solidFill>
              </a:rPr>
              <a:t>Игры с природным материалом имеют неограниченный диапазон влияния на развитие личности ребенка. Они обеспечивают чувственный опыт ребенка, развивают анализаторы, сенсорные способности. Способы чувственного познания, умение выделять те или иные качества предметов развиваются в процессе содержательной интересной деятельности, прежде всего в игре. Развивается мышление, логические операции, умение обобщать, делать выводы. Развивается наблюдательность и интерес к естественным факторам.</a:t>
            </a:r>
          </a:p>
          <a:p>
            <a:endParaRPr lang="ru-RU" sz="1600" dirty="0"/>
          </a:p>
        </p:txBody>
      </p:sp>
      <p:pic>
        <p:nvPicPr>
          <p:cNvPr id="4" name="Рисунок 3" descr="CAM00424.jpg"/>
          <p:cNvPicPr>
            <a:picLocks noChangeAspect="1"/>
          </p:cNvPicPr>
          <p:nvPr/>
        </p:nvPicPr>
        <p:blipFill>
          <a:blip r:embed="rId2" cstate="screen"/>
          <a:stretch>
            <a:fillRect/>
          </a:stretch>
        </p:blipFill>
        <p:spPr>
          <a:xfrm>
            <a:off x="5303573" y="836712"/>
            <a:ext cx="3648405" cy="2736304"/>
          </a:xfrm>
          <a:prstGeom prst="rect">
            <a:avLst/>
          </a:prstGeom>
        </p:spPr>
      </p:pic>
      <p:pic>
        <p:nvPicPr>
          <p:cNvPr id="5" name="Рисунок 4" descr="CAM00686.jpg"/>
          <p:cNvPicPr>
            <a:picLocks noChangeAspect="1"/>
          </p:cNvPicPr>
          <p:nvPr/>
        </p:nvPicPr>
        <p:blipFill>
          <a:blip r:embed="rId3" cstate="screen"/>
          <a:stretch>
            <a:fillRect/>
          </a:stretch>
        </p:blipFill>
        <p:spPr>
          <a:xfrm>
            <a:off x="4139952" y="3645024"/>
            <a:ext cx="3984443" cy="298833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5976664"/>
          </a:xfrm>
        </p:spPr>
        <p:txBody>
          <a:bodyPr/>
          <a:lstStyle/>
          <a:p>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1600" b="1" dirty="0" smtClean="0">
                <a:latin typeface="Comic Sans MS" pitchFamily="66" charset="0"/>
              </a:rPr>
              <a:t/>
            </a:r>
            <a:br>
              <a:rPr lang="ru-RU" sz="1600" b="1" dirty="0" smtClean="0">
                <a:latin typeface="Comic Sans MS" pitchFamily="66" charset="0"/>
              </a:rPr>
            </a:br>
            <a:r>
              <a:rPr lang="ru-RU" sz="2400" b="1" dirty="0" smtClean="0">
                <a:latin typeface="Comic Sans MS" pitchFamily="66" charset="0"/>
              </a:rPr>
              <a:t>Берегите своих детей, </a:t>
            </a:r>
            <a:br>
              <a:rPr lang="ru-RU" sz="2400" b="1" dirty="0" smtClean="0">
                <a:latin typeface="Comic Sans MS" pitchFamily="66" charset="0"/>
              </a:rPr>
            </a:br>
            <a:r>
              <a:rPr lang="ru-RU" sz="2400" b="1" dirty="0" smtClean="0">
                <a:latin typeface="Comic Sans MS" pitchFamily="66" charset="0"/>
              </a:rPr>
              <a:t>Их за шалости не ругайте. </a:t>
            </a:r>
            <a:br>
              <a:rPr lang="ru-RU" sz="2400" b="1" dirty="0" smtClean="0">
                <a:latin typeface="Comic Sans MS" pitchFamily="66" charset="0"/>
              </a:rPr>
            </a:br>
            <a:r>
              <a:rPr lang="ru-RU" sz="2400" b="1" dirty="0" smtClean="0">
                <a:latin typeface="Comic Sans MS" pitchFamily="66" charset="0"/>
              </a:rPr>
              <a:t>Зло своих неудачных дней </a:t>
            </a:r>
            <a:br>
              <a:rPr lang="ru-RU" sz="2400" b="1" dirty="0" smtClean="0">
                <a:latin typeface="Comic Sans MS" pitchFamily="66" charset="0"/>
              </a:rPr>
            </a:br>
            <a:r>
              <a:rPr lang="ru-RU" sz="2400" b="1" dirty="0" smtClean="0">
                <a:latin typeface="Comic Sans MS" pitchFamily="66" charset="0"/>
              </a:rPr>
              <a:t>Никогда на них не срывайте. </a:t>
            </a:r>
            <a:br>
              <a:rPr lang="ru-RU" sz="2400" b="1" dirty="0" smtClean="0">
                <a:latin typeface="Comic Sans MS" pitchFamily="66" charset="0"/>
              </a:rPr>
            </a:br>
            <a:r>
              <a:rPr lang="ru-RU" sz="2400" b="1" dirty="0" smtClean="0">
                <a:latin typeface="Comic Sans MS" pitchFamily="66" charset="0"/>
              </a:rPr>
              <a:t>Не сердитесь на них всерьез, </a:t>
            </a:r>
            <a:br>
              <a:rPr lang="ru-RU" sz="2400" b="1" dirty="0" smtClean="0">
                <a:latin typeface="Comic Sans MS" pitchFamily="66" charset="0"/>
              </a:rPr>
            </a:br>
            <a:r>
              <a:rPr lang="ru-RU" sz="2400" b="1" dirty="0" smtClean="0">
                <a:latin typeface="Comic Sans MS" pitchFamily="66" charset="0"/>
              </a:rPr>
              <a:t>Даже если они провинились, </a:t>
            </a:r>
            <a:br>
              <a:rPr lang="ru-RU" sz="2400" b="1" dirty="0" smtClean="0">
                <a:latin typeface="Comic Sans MS" pitchFamily="66" charset="0"/>
              </a:rPr>
            </a:br>
            <a:r>
              <a:rPr lang="ru-RU" sz="2400" b="1" dirty="0" smtClean="0">
                <a:latin typeface="Comic Sans MS" pitchFamily="66" charset="0"/>
              </a:rPr>
              <a:t>Ничего нет дороже слез, </a:t>
            </a:r>
            <a:br>
              <a:rPr lang="ru-RU" sz="2400" b="1" dirty="0" smtClean="0">
                <a:latin typeface="Comic Sans MS" pitchFamily="66" charset="0"/>
              </a:rPr>
            </a:br>
            <a:r>
              <a:rPr lang="ru-RU" sz="2400" b="1" dirty="0" smtClean="0">
                <a:latin typeface="Comic Sans MS" pitchFamily="66" charset="0"/>
              </a:rPr>
              <a:t>Что с ресничек родных скатились. </a:t>
            </a:r>
            <a:br>
              <a:rPr lang="ru-RU" sz="2400" b="1" dirty="0" smtClean="0">
                <a:latin typeface="Comic Sans MS" pitchFamily="66" charset="0"/>
              </a:rPr>
            </a:br>
            <a:r>
              <a:rPr lang="ru-RU" sz="2400" b="1" dirty="0" smtClean="0">
                <a:latin typeface="Comic Sans MS" pitchFamily="66" charset="0"/>
              </a:rPr>
              <a:t>Если валит усталость с ног </a:t>
            </a:r>
            <a:br>
              <a:rPr lang="ru-RU" sz="2400" b="1" dirty="0" smtClean="0">
                <a:latin typeface="Comic Sans MS" pitchFamily="66" charset="0"/>
              </a:rPr>
            </a:br>
            <a:r>
              <a:rPr lang="ru-RU" sz="2400" b="1" dirty="0" smtClean="0">
                <a:latin typeface="Comic Sans MS" pitchFamily="66" charset="0"/>
              </a:rPr>
              <a:t>Совладать с нею нету мочи, </a:t>
            </a:r>
            <a:br>
              <a:rPr lang="ru-RU" sz="2400" b="1" dirty="0" smtClean="0">
                <a:latin typeface="Comic Sans MS" pitchFamily="66" charset="0"/>
              </a:rPr>
            </a:br>
            <a:r>
              <a:rPr lang="ru-RU" sz="2400" b="1" dirty="0" smtClean="0">
                <a:latin typeface="Comic Sans MS" pitchFamily="66" charset="0"/>
              </a:rPr>
              <a:t>Ну а к Вам подойдет сынок </a:t>
            </a:r>
            <a:br>
              <a:rPr lang="ru-RU" sz="2400" b="1" dirty="0" smtClean="0">
                <a:latin typeface="Comic Sans MS" pitchFamily="66" charset="0"/>
              </a:rPr>
            </a:br>
            <a:r>
              <a:rPr lang="ru-RU" sz="2400" b="1" dirty="0" smtClean="0">
                <a:latin typeface="Comic Sans MS" pitchFamily="66" charset="0"/>
              </a:rPr>
              <a:t>Или руки протянет дочка. </a:t>
            </a:r>
            <a:br>
              <a:rPr lang="ru-RU" sz="2400" b="1" dirty="0" smtClean="0">
                <a:latin typeface="Comic Sans MS" pitchFamily="66" charset="0"/>
              </a:rPr>
            </a:br>
            <a:r>
              <a:rPr lang="ru-RU" sz="2400" b="1" dirty="0" smtClean="0">
                <a:latin typeface="Comic Sans MS" pitchFamily="66" charset="0"/>
              </a:rPr>
              <a:t>Обнимите покрепче их, </a:t>
            </a:r>
            <a:br>
              <a:rPr lang="ru-RU" sz="2400" b="1" dirty="0" smtClean="0">
                <a:latin typeface="Comic Sans MS" pitchFamily="66" charset="0"/>
              </a:rPr>
            </a:br>
            <a:r>
              <a:rPr lang="ru-RU" sz="2400" b="1" dirty="0" smtClean="0">
                <a:latin typeface="Comic Sans MS" pitchFamily="66" charset="0"/>
              </a:rPr>
              <a:t>Детской ласкою дорожите </a:t>
            </a:r>
            <a:br>
              <a:rPr lang="ru-RU" sz="2400" b="1" dirty="0" smtClean="0">
                <a:latin typeface="Comic Sans MS" pitchFamily="66" charset="0"/>
              </a:rPr>
            </a:br>
            <a:r>
              <a:rPr lang="ru-RU" sz="2400" b="1" dirty="0" smtClean="0">
                <a:latin typeface="Comic Sans MS" pitchFamily="66" charset="0"/>
              </a:rPr>
              <a:t>Это счастья короткий миг, </a:t>
            </a:r>
            <a:br>
              <a:rPr lang="ru-RU" sz="2400" b="1" dirty="0" smtClean="0">
                <a:latin typeface="Comic Sans MS" pitchFamily="66" charset="0"/>
              </a:rPr>
            </a:br>
            <a:r>
              <a:rPr lang="ru-RU" sz="2400" b="1" dirty="0" smtClean="0">
                <a:latin typeface="Comic Sans MS" pitchFamily="66" charset="0"/>
              </a:rPr>
              <a:t>Быть счастливыми поспешите. </a:t>
            </a:r>
            <a:br>
              <a:rPr lang="ru-RU" sz="2400" b="1" dirty="0" smtClean="0">
                <a:latin typeface="Comic Sans MS" pitchFamily="66" charset="0"/>
              </a:rPr>
            </a:br>
            <a:r>
              <a:rPr lang="ru-RU" b="1" dirty="0" smtClean="0">
                <a:latin typeface="Comic Sans MS" pitchFamily="66" charset="0"/>
              </a:rPr>
              <a:t/>
            </a:r>
            <a:br>
              <a:rPr lang="ru-RU" b="1" dirty="0" smtClean="0">
                <a:latin typeface="Comic Sans MS" pitchFamily="66" charset="0"/>
              </a:rPr>
            </a:br>
            <a:r>
              <a:rPr lang="ru-RU" b="1" dirty="0" smtClean="0">
                <a:latin typeface="Comic Sans MS" pitchFamily="66" charset="0"/>
              </a:rPr>
              <a:t/>
            </a:r>
            <a:br>
              <a:rPr lang="ru-RU" b="1" dirty="0" smtClean="0">
                <a:latin typeface="Comic Sans MS" pitchFamily="66" charset="0"/>
              </a:rPr>
            </a:br>
            <a:r>
              <a:rPr lang="ru-RU" b="1" dirty="0" smtClean="0">
                <a:latin typeface="Comic Sans MS" pitchFamily="66" charset="0"/>
              </a:rPr>
              <a:t/>
            </a:r>
            <a:br>
              <a:rPr lang="ru-RU" b="1" dirty="0" smtClean="0">
                <a:latin typeface="Comic Sans MS" pitchFamily="66" charset="0"/>
              </a:rPr>
            </a:br>
            <a:r>
              <a:rPr lang="ru-RU" b="1" dirty="0" smtClean="0">
                <a:latin typeface="Comic Sans MS" pitchFamily="66" charset="0"/>
              </a:rPr>
              <a:t/>
            </a:r>
            <a:br>
              <a:rPr lang="ru-RU" b="1" dirty="0" smtClean="0">
                <a:latin typeface="Comic Sans MS" pitchFamily="66" charset="0"/>
              </a:rPr>
            </a:b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p:cNvSpPr>
          <p:nvPr>
            <p:ph type="title" idx="4294967295"/>
          </p:nvPr>
        </p:nvSpPr>
        <p:spPr/>
        <p:txBody>
          <a:bodyPr/>
          <a:lstStyle/>
          <a:p>
            <a:endParaRPr lang="ru-RU" dirty="0" smtClean="0"/>
          </a:p>
        </p:txBody>
      </p:sp>
      <p:sp>
        <p:nvSpPr>
          <p:cNvPr id="9219" name="Rectangle 3"/>
          <p:cNvSpPr>
            <a:spLocks noGrp="1"/>
          </p:cNvSpPr>
          <p:nvPr>
            <p:ph type="body" idx="4294967295"/>
          </p:nvPr>
        </p:nvSpPr>
        <p:spPr/>
        <p:txBody>
          <a:bodyPr/>
          <a:lstStyle/>
          <a:p>
            <a:r>
              <a:rPr lang="ru-RU" b="1" dirty="0" smtClean="0"/>
              <a:t> Игра</a:t>
            </a:r>
            <a:r>
              <a:rPr lang="ru-RU" dirty="0" smtClean="0"/>
              <a:t> — это огромное светлое окно, через которое в духовный мир ребенка вливается живительный поток представлений, понятий об окружающем мире. Игра — это искра, зажигающая огонек пытливости и любознательности. </a:t>
            </a:r>
            <a:br>
              <a:rPr lang="ru-RU" dirty="0" smtClean="0"/>
            </a:br>
            <a:r>
              <a:rPr lang="ru-RU" dirty="0" smtClean="0"/>
              <a:t>                                        </a:t>
            </a:r>
            <a:r>
              <a:rPr lang="ru-RU" i="1" dirty="0" smtClean="0"/>
              <a:t>Сухомлинский В. А. </a:t>
            </a:r>
            <a:endParaRPr lang="ru-RU"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260648"/>
            <a:ext cx="7704856" cy="6001643"/>
          </a:xfrm>
          <a:prstGeom prst="rect">
            <a:avLst/>
          </a:prstGeom>
        </p:spPr>
        <p:txBody>
          <a:bodyPr wrap="square">
            <a:spAutoFit/>
          </a:bodyPr>
          <a:lstStyle/>
          <a:p>
            <a:pPr algn="ctr"/>
            <a:r>
              <a:rPr lang="ru-RU" sz="2400" b="1" dirty="0" smtClean="0">
                <a:latin typeface="Comic Sans MS" pitchFamily="66" charset="0"/>
              </a:rPr>
              <a:t>Ведь растают как снег весной, </a:t>
            </a:r>
            <a:br>
              <a:rPr lang="ru-RU" sz="2400" b="1" dirty="0" smtClean="0">
                <a:latin typeface="Comic Sans MS" pitchFamily="66" charset="0"/>
              </a:rPr>
            </a:br>
            <a:r>
              <a:rPr lang="ru-RU" sz="2400" b="1" dirty="0" smtClean="0">
                <a:latin typeface="Comic Sans MS" pitchFamily="66" charset="0"/>
              </a:rPr>
              <a:t>Промелькнут дни златые эти </a:t>
            </a:r>
            <a:br>
              <a:rPr lang="ru-RU" sz="2400" b="1" dirty="0" smtClean="0">
                <a:latin typeface="Comic Sans MS" pitchFamily="66" charset="0"/>
              </a:rPr>
            </a:br>
            <a:r>
              <a:rPr lang="ru-RU" sz="2400" b="1" dirty="0" smtClean="0">
                <a:latin typeface="Comic Sans MS" pitchFamily="66" charset="0"/>
              </a:rPr>
              <a:t>И покинут очаг родной </a:t>
            </a:r>
            <a:br>
              <a:rPr lang="ru-RU" sz="2400" b="1" dirty="0" smtClean="0">
                <a:latin typeface="Comic Sans MS" pitchFamily="66" charset="0"/>
              </a:rPr>
            </a:br>
            <a:r>
              <a:rPr lang="ru-RU" sz="2400" b="1" dirty="0" smtClean="0">
                <a:latin typeface="Comic Sans MS" pitchFamily="66" charset="0"/>
              </a:rPr>
              <a:t>Повзрослевшие Ваши дети. </a:t>
            </a:r>
            <a:br>
              <a:rPr lang="ru-RU" sz="2400" b="1" dirty="0" smtClean="0">
                <a:latin typeface="Comic Sans MS" pitchFamily="66" charset="0"/>
              </a:rPr>
            </a:br>
            <a:r>
              <a:rPr lang="ru-RU" sz="2400" b="1" dirty="0" smtClean="0">
                <a:latin typeface="Comic Sans MS" pitchFamily="66" charset="0"/>
              </a:rPr>
              <a:t>Перелистывая альбом </a:t>
            </a:r>
            <a:br>
              <a:rPr lang="ru-RU" sz="2400" b="1" dirty="0" smtClean="0">
                <a:latin typeface="Comic Sans MS" pitchFamily="66" charset="0"/>
              </a:rPr>
            </a:br>
            <a:r>
              <a:rPr lang="ru-RU" sz="2400" b="1" dirty="0" smtClean="0">
                <a:latin typeface="Comic Sans MS" pitchFamily="66" charset="0"/>
              </a:rPr>
              <a:t>С фотографиями детства, </a:t>
            </a:r>
            <a:br>
              <a:rPr lang="ru-RU" sz="2400" b="1" dirty="0" smtClean="0">
                <a:latin typeface="Comic Sans MS" pitchFamily="66" charset="0"/>
              </a:rPr>
            </a:br>
            <a:r>
              <a:rPr lang="ru-RU" sz="2400" b="1" dirty="0" smtClean="0">
                <a:latin typeface="Comic Sans MS" pitchFamily="66" charset="0"/>
              </a:rPr>
              <a:t>С грустью вспомните о былом </a:t>
            </a:r>
            <a:br>
              <a:rPr lang="ru-RU" sz="2400" b="1" dirty="0" smtClean="0">
                <a:latin typeface="Comic Sans MS" pitchFamily="66" charset="0"/>
              </a:rPr>
            </a:br>
            <a:r>
              <a:rPr lang="ru-RU" sz="2400" b="1" dirty="0" smtClean="0">
                <a:latin typeface="Comic Sans MS" pitchFamily="66" charset="0"/>
              </a:rPr>
              <a:t>О тех днях, когда были вместе. </a:t>
            </a:r>
            <a:br>
              <a:rPr lang="ru-RU" sz="2400" b="1" dirty="0" smtClean="0">
                <a:latin typeface="Comic Sans MS" pitchFamily="66" charset="0"/>
              </a:rPr>
            </a:br>
            <a:r>
              <a:rPr lang="ru-RU" sz="2400" b="1" dirty="0" smtClean="0">
                <a:latin typeface="Comic Sans MS" pitchFamily="66" charset="0"/>
              </a:rPr>
              <a:t>Как же будете Вы хотеть </a:t>
            </a:r>
            <a:br>
              <a:rPr lang="ru-RU" sz="2400" b="1" dirty="0" smtClean="0">
                <a:latin typeface="Comic Sans MS" pitchFamily="66" charset="0"/>
              </a:rPr>
            </a:br>
            <a:r>
              <a:rPr lang="ru-RU" sz="2400" b="1" dirty="0" smtClean="0">
                <a:latin typeface="Comic Sans MS" pitchFamily="66" charset="0"/>
              </a:rPr>
              <a:t>В это время опять вернуться </a:t>
            </a:r>
            <a:br>
              <a:rPr lang="ru-RU" sz="2400" b="1" dirty="0" smtClean="0">
                <a:latin typeface="Comic Sans MS" pitchFamily="66" charset="0"/>
              </a:rPr>
            </a:br>
            <a:r>
              <a:rPr lang="ru-RU" sz="2400" b="1" dirty="0" smtClean="0">
                <a:latin typeface="Comic Sans MS" pitchFamily="66" charset="0"/>
              </a:rPr>
              <a:t>Чтоб им маленьким песню спеть, </a:t>
            </a:r>
            <a:br>
              <a:rPr lang="ru-RU" sz="2400" b="1" dirty="0" smtClean="0">
                <a:latin typeface="Comic Sans MS" pitchFamily="66" charset="0"/>
              </a:rPr>
            </a:br>
            <a:r>
              <a:rPr lang="ru-RU" sz="2400" b="1" dirty="0" smtClean="0">
                <a:latin typeface="Comic Sans MS" pitchFamily="66" charset="0"/>
              </a:rPr>
              <a:t>Щечки нежной губами коснуться. </a:t>
            </a:r>
            <a:br>
              <a:rPr lang="ru-RU" sz="2400" b="1" dirty="0" smtClean="0">
                <a:latin typeface="Comic Sans MS" pitchFamily="66" charset="0"/>
              </a:rPr>
            </a:br>
            <a:r>
              <a:rPr lang="ru-RU" sz="2400" b="1" dirty="0" smtClean="0">
                <a:latin typeface="Comic Sans MS" pitchFamily="66" charset="0"/>
              </a:rPr>
              <a:t>И пока в доме детский смех, </a:t>
            </a:r>
            <a:br>
              <a:rPr lang="ru-RU" sz="2400" b="1" dirty="0" smtClean="0">
                <a:latin typeface="Comic Sans MS" pitchFamily="66" charset="0"/>
              </a:rPr>
            </a:br>
            <a:r>
              <a:rPr lang="ru-RU" sz="2400" b="1" dirty="0" smtClean="0">
                <a:latin typeface="Comic Sans MS" pitchFamily="66" charset="0"/>
              </a:rPr>
              <a:t>От игрушек некуда деться, </a:t>
            </a:r>
            <a:br>
              <a:rPr lang="ru-RU" sz="2400" b="1" dirty="0" smtClean="0">
                <a:latin typeface="Comic Sans MS" pitchFamily="66" charset="0"/>
              </a:rPr>
            </a:br>
            <a:r>
              <a:rPr lang="ru-RU" sz="2400" b="1" dirty="0" smtClean="0">
                <a:latin typeface="Comic Sans MS" pitchFamily="66" charset="0"/>
              </a:rPr>
              <a:t>Вы на свете счастливей всех, </a:t>
            </a:r>
            <a:br>
              <a:rPr lang="ru-RU" sz="2400" b="1" dirty="0" smtClean="0">
                <a:latin typeface="Comic Sans MS" pitchFamily="66" charset="0"/>
              </a:rPr>
            </a:br>
            <a:r>
              <a:rPr lang="ru-RU" sz="2400" b="1" dirty="0" smtClean="0">
                <a:latin typeface="Comic Sans MS" pitchFamily="66" charset="0"/>
              </a:rPr>
              <a:t>Берегите , пожалуйста, детство</a:t>
            </a: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idx="4294967295"/>
          </p:nvPr>
        </p:nvSpPr>
        <p:spPr>
          <a:xfrm>
            <a:off x="457200" y="548680"/>
            <a:ext cx="8229600" cy="1440160"/>
          </a:xfrm>
        </p:spPr>
        <p:txBody>
          <a:bodyPr/>
          <a:lstStyle/>
          <a:p>
            <a:r>
              <a:rPr lang="ru-RU" sz="3200" b="1" dirty="0" smtClean="0">
                <a:solidFill>
                  <a:schemeClr val="tx2">
                    <a:lumMod val="75000"/>
                  </a:schemeClr>
                </a:solidFill>
                <a:latin typeface="Comic Sans MS" pitchFamily="66" charset="0"/>
              </a:rPr>
              <a:t>Образовательная область «Социально-коммуникативное развитие»</a:t>
            </a:r>
            <a:endParaRPr lang="ru-RU" sz="3200" dirty="0" smtClean="0">
              <a:solidFill>
                <a:schemeClr val="tx2">
                  <a:lumMod val="75000"/>
                </a:schemeClr>
              </a:solidFill>
            </a:endParaRPr>
          </a:p>
        </p:txBody>
      </p:sp>
      <p:sp>
        <p:nvSpPr>
          <p:cNvPr id="10243" name="Rectangle 3"/>
          <p:cNvSpPr>
            <a:spLocks noGrp="1"/>
          </p:cNvSpPr>
          <p:nvPr>
            <p:ph type="body" idx="4294967295"/>
          </p:nvPr>
        </p:nvSpPr>
        <p:spPr>
          <a:xfrm>
            <a:off x="457200" y="2060848"/>
            <a:ext cx="8229600" cy="4065315"/>
          </a:xfrm>
        </p:spPr>
        <p:txBody>
          <a:bodyPr/>
          <a:lstStyle/>
          <a:p>
            <a:pPr>
              <a:buNone/>
            </a:pPr>
            <a:r>
              <a:rPr lang="ru-RU" sz="2000" dirty="0" smtClean="0"/>
              <a:t>  Содержание образовательной области „Социализация" направлено на достижение целей освоения первоначальных представлений социального характера и включения детей в систему социальных отношений через решение следующих задач:</a:t>
            </a:r>
          </a:p>
          <a:p>
            <a:pPr>
              <a:buNone/>
            </a:pPr>
            <a:r>
              <a:rPr lang="ru-RU" sz="2000" dirty="0" smtClean="0"/>
              <a:t>-  развитие игровой деятельности детей;</a:t>
            </a:r>
          </a:p>
          <a:p>
            <a:pPr>
              <a:buNone/>
            </a:pPr>
            <a:r>
              <a:rPr lang="ru-RU" sz="2000" dirty="0" smtClean="0"/>
              <a:t>-  приобщение к элементарным общепринятым нормам и правилам</a:t>
            </a:r>
          </a:p>
          <a:p>
            <a:pPr>
              <a:buFontTx/>
              <a:buChar char="-"/>
            </a:pPr>
            <a:r>
              <a:rPr lang="ru-RU" sz="2000" dirty="0" smtClean="0"/>
              <a:t>взаимоотношения со сверстниками и взрослыми (в том числе моральным);</a:t>
            </a:r>
          </a:p>
          <a:p>
            <a:pPr>
              <a:buFontTx/>
              <a:buChar char="-"/>
            </a:pPr>
            <a:r>
              <a:rPr lang="ru-RU" sz="2000" dirty="0" smtClean="0"/>
              <a:t>формирование </a:t>
            </a:r>
            <a:r>
              <a:rPr lang="ru-RU" sz="2000" dirty="0" err="1" smtClean="0"/>
              <a:t>гендерной</a:t>
            </a:r>
            <a:r>
              <a:rPr lang="ru-RU" sz="2000" dirty="0" smtClean="0"/>
              <a:t>, семейной, гражданской принадлежности,</a:t>
            </a:r>
          </a:p>
          <a:p>
            <a:pPr>
              <a:buNone/>
            </a:pPr>
            <a:r>
              <a:rPr lang="ru-RU" sz="2000" dirty="0" smtClean="0"/>
              <a:t>- патриотических чувств, чувства принадлежности к мировому сообществу.</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476672"/>
            <a:ext cx="7772400" cy="1470025"/>
          </a:xfrm>
        </p:spPr>
        <p:txBody>
          <a:bodyPr/>
          <a:lstStyle/>
          <a:p>
            <a:r>
              <a:rPr lang="ru-RU" sz="3200" b="1" dirty="0" smtClean="0">
                <a:solidFill>
                  <a:srgbClr val="009900"/>
                </a:solidFill>
                <a:latin typeface="Comic Sans MS" pitchFamily="66" charset="0"/>
              </a:rPr>
              <a:t>Игровая деятельность включает в себя:</a:t>
            </a:r>
            <a:endParaRPr lang="ru-RU" sz="3200" dirty="0">
              <a:solidFill>
                <a:srgbClr val="009900"/>
              </a:solidFill>
            </a:endParaRPr>
          </a:p>
        </p:txBody>
      </p:sp>
      <p:sp>
        <p:nvSpPr>
          <p:cNvPr id="3" name="Подзаголовок 2"/>
          <p:cNvSpPr>
            <a:spLocks noGrp="1"/>
          </p:cNvSpPr>
          <p:nvPr>
            <p:ph type="subTitle" idx="1"/>
          </p:nvPr>
        </p:nvSpPr>
        <p:spPr>
          <a:xfrm>
            <a:off x="683568" y="2060848"/>
            <a:ext cx="7920880" cy="3577952"/>
          </a:xfrm>
        </p:spPr>
        <p:txBody>
          <a:bodyPr/>
          <a:lstStyle/>
          <a:p>
            <a:pPr marL="457200" indent="-457200" algn="l" fontAlgn="t"/>
            <a:r>
              <a:rPr lang="ru-RU" sz="2400" b="1" dirty="0" smtClean="0">
                <a:solidFill>
                  <a:schemeClr val="tx1"/>
                </a:solidFill>
              </a:rPr>
              <a:t>1.  Сюжетно-ролевая игра.</a:t>
            </a:r>
          </a:p>
          <a:p>
            <a:pPr marL="457200" indent="-457200" algn="l" fontAlgn="t"/>
            <a:r>
              <a:rPr lang="ru-RU" sz="2400" b="1" dirty="0" smtClean="0">
                <a:solidFill>
                  <a:schemeClr val="tx1"/>
                </a:solidFill>
              </a:rPr>
              <a:t>2.  Подвижная игра.   </a:t>
            </a:r>
          </a:p>
          <a:p>
            <a:pPr marL="457200" indent="-457200" algn="l" fontAlgn="t"/>
            <a:r>
              <a:rPr lang="ru-RU" sz="2400" b="1" dirty="0" smtClean="0">
                <a:solidFill>
                  <a:schemeClr val="tx1"/>
                </a:solidFill>
              </a:rPr>
              <a:t>3.  Дидактическая игра.</a:t>
            </a:r>
          </a:p>
          <a:p>
            <a:pPr marL="457200" indent="-457200" algn="l" fontAlgn="t"/>
            <a:r>
              <a:rPr lang="ru-RU" sz="2400" b="1" dirty="0" smtClean="0">
                <a:solidFill>
                  <a:schemeClr val="tx1"/>
                </a:solidFill>
              </a:rPr>
              <a:t>4. Театрализованная игра.</a:t>
            </a:r>
          </a:p>
          <a:p>
            <a:pPr marL="457200" indent="-457200" algn="l" fontAlgn="t"/>
            <a:r>
              <a:rPr lang="ru-RU" sz="2400" b="1" dirty="0" smtClean="0">
                <a:solidFill>
                  <a:schemeClr val="tx1"/>
                </a:solidFill>
              </a:rPr>
              <a:t>5.  Экологическая игра.</a:t>
            </a:r>
          </a:p>
          <a:p>
            <a:pPr marL="457200" indent="-457200" algn="l" fontAlgn="t"/>
            <a:r>
              <a:rPr lang="ru-RU" sz="2400" b="1" dirty="0" smtClean="0">
                <a:solidFill>
                  <a:schemeClr val="tx1"/>
                </a:solidFill>
              </a:rPr>
              <a:t>6.  Игры с природным материалом.</a:t>
            </a:r>
          </a:p>
          <a:p>
            <a:pPr fontAlgn="t"/>
            <a:endParaRPr lang="ru-RU" b="1" dirty="0" smtClean="0"/>
          </a:p>
          <a:p>
            <a:endParaRPr lang="ru-RU"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AM00719.jpg"/>
          <p:cNvPicPr>
            <a:picLocks noChangeAspect="1"/>
          </p:cNvPicPr>
          <p:nvPr/>
        </p:nvPicPr>
        <p:blipFill>
          <a:blip r:embed="rId2" cstate="screen"/>
          <a:stretch>
            <a:fillRect/>
          </a:stretch>
        </p:blipFill>
        <p:spPr>
          <a:xfrm>
            <a:off x="755576" y="1412776"/>
            <a:ext cx="3510390" cy="4680520"/>
          </a:xfrm>
          <a:prstGeom prst="rect">
            <a:avLst/>
          </a:prstGeom>
        </p:spPr>
      </p:pic>
      <p:pic>
        <p:nvPicPr>
          <p:cNvPr id="3" name="Рисунок 2" descr="CAM00723.jpg"/>
          <p:cNvPicPr>
            <a:picLocks noChangeAspect="1"/>
          </p:cNvPicPr>
          <p:nvPr/>
        </p:nvPicPr>
        <p:blipFill>
          <a:blip r:embed="rId3" cstate="screen"/>
          <a:stretch>
            <a:fillRect/>
          </a:stretch>
        </p:blipFill>
        <p:spPr>
          <a:xfrm>
            <a:off x="4572000" y="548680"/>
            <a:ext cx="3471850" cy="4629133"/>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AM00709.jpg"/>
          <p:cNvPicPr>
            <a:picLocks noChangeAspect="1"/>
          </p:cNvPicPr>
          <p:nvPr/>
        </p:nvPicPr>
        <p:blipFill>
          <a:blip r:embed="rId2" cstate="screen"/>
          <a:stretch>
            <a:fillRect/>
          </a:stretch>
        </p:blipFill>
        <p:spPr>
          <a:xfrm>
            <a:off x="755576" y="1340768"/>
            <a:ext cx="3618402" cy="4824536"/>
          </a:xfrm>
          <a:prstGeom prst="rect">
            <a:avLst/>
          </a:prstGeom>
        </p:spPr>
      </p:pic>
      <p:pic>
        <p:nvPicPr>
          <p:cNvPr id="4" name="Рисунок 3" descr="CAM00678.jpg"/>
          <p:cNvPicPr>
            <a:picLocks noChangeAspect="1"/>
          </p:cNvPicPr>
          <p:nvPr/>
        </p:nvPicPr>
        <p:blipFill>
          <a:blip r:embed="rId3" cstate="screen"/>
          <a:stretch>
            <a:fillRect/>
          </a:stretch>
        </p:blipFill>
        <p:spPr>
          <a:xfrm>
            <a:off x="4860032" y="620688"/>
            <a:ext cx="3438382" cy="458450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260649"/>
            <a:ext cx="7772400" cy="792087"/>
          </a:xfrm>
        </p:spPr>
        <p:txBody>
          <a:bodyPr/>
          <a:lstStyle/>
          <a:p>
            <a:r>
              <a:rPr lang="ru-RU" sz="2800" b="1" dirty="0" smtClean="0">
                <a:solidFill>
                  <a:srgbClr val="009900"/>
                </a:solidFill>
              </a:rPr>
              <a:t>Сюжетно-ролевые игры.</a:t>
            </a:r>
            <a:endParaRPr lang="ru-RU" sz="2800" b="1" dirty="0">
              <a:solidFill>
                <a:srgbClr val="009900"/>
              </a:solidFill>
            </a:endParaRPr>
          </a:p>
        </p:txBody>
      </p:sp>
      <p:sp>
        <p:nvSpPr>
          <p:cNvPr id="3" name="Подзаголовок 2"/>
          <p:cNvSpPr>
            <a:spLocks noGrp="1"/>
          </p:cNvSpPr>
          <p:nvPr>
            <p:ph type="subTitle" idx="1"/>
          </p:nvPr>
        </p:nvSpPr>
        <p:spPr>
          <a:xfrm>
            <a:off x="467544" y="1124744"/>
            <a:ext cx="3384376" cy="5184576"/>
          </a:xfrm>
        </p:spPr>
        <p:txBody>
          <a:bodyPr/>
          <a:lstStyle/>
          <a:p>
            <a:pPr algn="l"/>
            <a:r>
              <a:rPr lang="ru-RU" sz="1800" b="1" dirty="0" smtClean="0">
                <a:solidFill>
                  <a:schemeClr val="tx1"/>
                </a:solidFill>
              </a:rPr>
              <a:t>Особой формой общественной жизни дошкольников является игра, в которой они по желанию объединяются, самостоятельно действуют, осуществляют свои замыслы, познают мир. Самостоятельная игровая деятельность способствует физическому и психическому развитию ребенка, воспитанию нравственно-деловых качеств, творческих способностей. К 5-ти годам у детей сформированы такие способы построения сюжетной игры, как условные действия с игрушками, ролевое поведение. </a:t>
            </a:r>
          </a:p>
          <a:p>
            <a:endParaRPr lang="ru-RU" dirty="0"/>
          </a:p>
        </p:txBody>
      </p:sp>
      <p:pic>
        <p:nvPicPr>
          <p:cNvPr id="4" name="Рисунок 3" descr="CAM00700.jpg"/>
          <p:cNvPicPr>
            <a:picLocks noChangeAspect="1"/>
          </p:cNvPicPr>
          <p:nvPr/>
        </p:nvPicPr>
        <p:blipFill>
          <a:blip r:embed="rId2" cstate="screen"/>
          <a:stretch>
            <a:fillRect/>
          </a:stretch>
        </p:blipFill>
        <p:spPr>
          <a:xfrm>
            <a:off x="4211960" y="1052736"/>
            <a:ext cx="3615866" cy="482115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AM00685.jpg"/>
          <p:cNvPicPr>
            <a:picLocks noChangeAspect="1"/>
          </p:cNvPicPr>
          <p:nvPr/>
        </p:nvPicPr>
        <p:blipFill>
          <a:blip r:embed="rId2" cstate="screen"/>
          <a:stretch>
            <a:fillRect/>
          </a:stretch>
        </p:blipFill>
        <p:spPr>
          <a:xfrm>
            <a:off x="4644008" y="1412776"/>
            <a:ext cx="4224469" cy="3168352"/>
          </a:xfrm>
          <a:prstGeom prst="rect">
            <a:avLst/>
          </a:prstGeom>
        </p:spPr>
      </p:pic>
      <p:pic>
        <p:nvPicPr>
          <p:cNvPr id="3" name="Рисунок 2" descr="CAM00698.jpg"/>
          <p:cNvPicPr>
            <a:picLocks noChangeAspect="1"/>
          </p:cNvPicPr>
          <p:nvPr/>
        </p:nvPicPr>
        <p:blipFill>
          <a:blip r:embed="rId3" cstate="screen"/>
          <a:stretch>
            <a:fillRect/>
          </a:stretch>
        </p:blipFill>
        <p:spPr>
          <a:xfrm>
            <a:off x="611560" y="692696"/>
            <a:ext cx="3975906" cy="530120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AM00684.jpg"/>
          <p:cNvPicPr>
            <a:picLocks noChangeAspect="1"/>
          </p:cNvPicPr>
          <p:nvPr/>
        </p:nvPicPr>
        <p:blipFill>
          <a:blip r:embed="rId2" cstate="screen"/>
          <a:stretch>
            <a:fillRect/>
          </a:stretch>
        </p:blipFill>
        <p:spPr>
          <a:xfrm>
            <a:off x="4355976" y="404664"/>
            <a:ext cx="4464496" cy="3348372"/>
          </a:xfrm>
          <a:prstGeom prst="rect">
            <a:avLst/>
          </a:prstGeom>
        </p:spPr>
      </p:pic>
      <p:pic>
        <p:nvPicPr>
          <p:cNvPr id="3" name="Рисунок 2" descr="CAM00675.jpg"/>
          <p:cNvPicPr>
            <a:picLocks noChangeAspect="1"/>
          </p:cNvPicPr>
          <p:nvPr/>
        </p:nvPicPr>
        <p:blipFill>
          <a:blip r:embed="rId3" cstate="screen"/>
          <a:stretch>
            <a:fillRect/>
          </a:stretch>
        </p:blipFill>
        <p:spPr>
          <a:xfrm>
            <a:off x="467544" y="2708920"/>
            <a:ext cx="4475989" cy="335699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Презентация2">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Презентация2</Template>
  <TotalTime>137</TotalTime>
  <Words>652</Words>
  <Application>Microsoft Office PowerPoint</Application>
  <PresentationFormat>Экран (4:3)</PresentationFormat>
  <Paragraphs>37</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Презентация2</vt:lpstr>
      <vt:lpstr>Презентация:  «Игра в жизни ребёнка»</vt:lpstr>
      <vt:lpstr>Слайд 2</vt:lpstr>
      <vt:lpstr>Образовательная область «Социально-коммуникативное развитие»</vt:lpstr>
      <vt:lpstr>Игровая деятельность включает в себя:</vt:lpstr>
      <vt:lpstr>Слайд 5</vt:lpstr>
      <vt:lpstr>Слайд 6</vt:lpstr>
      <vt:lpstr>Сюжетно-ролевые игры.</vt:lpstr>
      <vt:lpstr>Слайд 8</vt:lpstr>
      <vt:lpstr>Слайд 9</vt:lpstr>
      <vt:lpstr>Подвижные игры.</vt:lpstr>
      <vt:lpstr>Слайд 11</vt:lpstr>
      <vt:lpstr>Театрализованные игры.</vt:lpstr>
      <vt:lpstr>Слайд 13</vt:lpstr>
      <vt:lpstr>Слайд 14</vt:lpstr>
      <vt:lpstr>Дидактические игры.</vt:lpstr>
      <vt:lpstr>Слайд 16</vt:lpstr>
      <vt:lpstr>Слайд 17</vt:lpstr>
      <vt:lpstr>Игры с природным материалом.</vt:lpstr>
      <vt:lpstr>             Берегите своих детей,  Их за шалости не ругайте.  Зло своих неудачных дней  Никогда на них не срывайте.  Не сердитесь на них всерьез,  Даже если они провинились,  Ничего нет дороже слез,  Что с ресничек родных скатились.  Если валит усталость с ног  Совладать с нею нету мочи,  Ну а к Вам подойдет сынок  Или руки протянет дочка.  Обнимите покрепче их,  Детской ласкою дорожите  Это счастья короткий миг,  Быть счастливыми поспешите.      </vt:lpstr>
      <vt:lpstr>Слайд 20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«Игра в жизни ребёнка»</dc:title>
  <dc:creator>Алексей</dc:creator>
  <cp:lastModifiedBy>Zverdvd.org</cp:lastModifiedBy>
  <cp:revision>41</cp:revision>
  <dcterms:created xsi:type="dcterms:W3CDTF">2015-01-29T12:09:19Z</dcterms:created>
  <dcterms:modified xsi:type="dcterms:W3CDTF">2017-02-14T22:48:55Z</dcterms:modified>
</cp:coreProperties>
</file>