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3" r:id="rId3"/>
    <p:sldId id="257" r:id="rId4"/>
    <p:sldId id="273" r:id="rId5"/>
    <p:sldId id="264" r:id="rId6"/>
    <p:sldId id="259" r:id="rId7"/>
    <p:sldId id="266" r:id="rId8"/>
    <p:sldId id="260" r:id="rId9"/>
    <p:sldId id="262" r:id="rId10"/>
    <p:sldId id="271" r:id="rId11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9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0 w 372"/>
              <a:gd name="T1" fmla="*/ 0 h 166"/>
              <a:gd name="T2" fmla="*/ 372 w 372"/>
              <a:gd name="T3" fmla="*/ 166 h 166"/>
            </a:gdLst>
            <a:ahLst/>
            <a:cxnLst>
              <a:cxn ang="0">
                <a:pos x="287" y="166"/>
              </a:cxn>
              <a:cxn ang="0">
                <a:pos x="293" y="164"/>
              </a:cxn>
              <a:cxn ang="0">
                <a:pos x="294" y="163"/>
              </a:cxn>
              <a:cxn ang="0">
                <a:pos x="370" y="87"/>
              </a:cxn>
              <a:cxn ang="0">
                <a:pos x="370" y="78"/>
              </a:cxn>
              <a:cxn ang="0">
                <a:pos x="294" y="3"/>
              </a:cxn>
              <a:cxn ang="0">
                <a:pos x="293" y="2"/>
              </a:cxn>
              <a:cxn ang="0">
                <a:pos x="287" y="0"/>
              </a:cxn>
              <a:cxn ang="0">
                <a:pos x="0" y="0"/>
              </a:cxn>
              <a:cxn ang="0">
                <a:pos x="0" y="166"/>
              </a:cxn>
              <a:cxn ang="0">
                <a:pos x="287" y="166"/>
              </a:cxn>
            </a:cxnLst>
            <a:rect l="T0" t="T1" r="T2" b="T3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3564F-B29D-42A5-B39B-AAA22E833FB6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DDA88-D9E4-4FE7-A510-2CB3F7EC9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6232D-719D-4A6B-8D3F-69FE40BD843C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2E98F-F642-47DC-9BBB-713D5B99E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B9BCD-9BCD-43CC-9B7F-705840C08D9B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62000-64D3-405B-97E2-7B9876600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00D79-913A-46AA-BAAB-D2E13CABA4F4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96AEB-493A-4505-A42B-86B901EF1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</a:p>
        </p:txBody>
      </p:sp>
      <p:sp>
        <p:nvSpPr>
          <p:cNvPr id="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C8D18-C840-4C00-897B-6B25D544AC1C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3AF29-F02C-4518-A160-A01301B78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09016-A69E-419D-A80B-9123DE2750FF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5A46C-6369-4F42-9B5C-D5D913EBF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086E2-8FBC-41E8-B327-D5C9C2489DCA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88DBF-131C-41B6-9A5D-0C9DFDCCA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E91C4-4D3F-4BD5-834C-F03273EA2F5A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24BBF-1C85-4C75-8458-6B4627C80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8F6AE-EA2C-46F9-A2B6-B3D7E56D89B4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F5692-649D-4210-B861-7EC2C83D1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40FB-DB9E-4596-A190-EEEB705B6C6E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DFCEA-3435-4A4D-9B3A-29121910D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4ED51-AF24-48ED-A9EF-DFB76AAFC606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5FED4-9CAE-4345-AC65-6C3E11CEB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1B6E8-31D0-4E22-A5F4-A6F9F7F907DA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7C75E-3533-4E53-AAE9-44AE7BA53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1FCE0-3E8D-44D5-9203-A0580C92D1A2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300F1-3860-47BD-81F8-277C0DD69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A7D08-7FC8-41C2-B74C-D8E15A6522AF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F1A44-607A-489E-9C7F-F59C0EE3F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48DB9-C9FC-402D-91A5-09F331FE11A6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50A65-1ABC-4E2E-9651-4F87A4DEB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D2237-1FA5-493C-A69B-E4A7164F4985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5E108-7174-461E-9E5F-25BD057FB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93050-393E-40A9-A1E7-3AB054FF6B70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rgbClr val="FEFFFF"/>
                </a:solidFill>
                <a:latin typeface="+mn-lt"/>
              </a:defRPr>
            </a:lvl1pPr>
          </a:lstStyle>
          <a:p>
            <a:pPr>
              <a:defRPr/>
            </a:pPr>
            <a:fld id="{9C3A66B7-64EC-44D4-9EC5-57B536AE0C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322263" y="153988"/>
            <a:ext cx="11469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«Детский сад №4 «Морозко»</a:t>
            </a:r>
          </a:p>
        </p:txBody>
      </p:sp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2311400" y="1433513"/>
            <a:ext cx="7551738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latin typeface="Times New Roman" pitchFamily="18" charset="0"/>
                <a:cs typeface="Times New Roman" pitchFamily="18" charset="0"/>
              </a:rPr>
              <a:t>Использование сказкотерапии в работе педагога-психолога </a:t>
            </a:r>
          </a:p>
          <a:p>
            <a:pPr algn="ctr"/>
            <a:r>
              <a:rPr lang="ru-RU" sz="5400">
                <a:latin typeface="Times New Roman" pitchFamily="18" charset="0"/>
                <a:cs typeface="Times New Roman" pitchFamily="18" charset="0"/>
              </a:rPr>
              <a:t>ДОУ</a:t>
            </a:r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8299450" y="4883150"/>
            <a:ext cx="3892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>
                <a:latin typeface="Century Gothic" pitchFamily="34" charset="0"/>
              </a:rPr>
              <a:t/>
            </a:r>
            <a:br>
              <a:rPr lang="ru-RU">
                <a:latin typeface="Century Gothic" pitchFamily="34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подготовила: педагог-психолог, Магомедова З.И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>
                <a:latin typeface="Century Gothic" pitchFamily="34" charset="0"/>
              </a:rPr>
              <a:t/>
            </a:r>
            <a:br>
              <a:rPr lang="ru-RU">
                <a:latin typeface="Century Gothic" pitchFamily="34" charset="0"/>
              </a:rPr>
            </a:br>
            <a:endParaRPr lang="ru-RU">
              <a:latin typeface="Century Gothic" pitchFamily="34" charset="0"/>
            </a:endParaRPr>
          </a:p>
        </p:txBody>
      </p:sp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3040063" y="5995988"/>
            <a:ext cx="6096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entury Gothic" pitchFamily="34" charset="0"/>
              </a:rPr>
              <a:t/>
            </a:r>
            <a:br>
              <a:rPr lang="ru-RU">
                <a:latin typeface="Century Gothic" pitchFamily="34" charset="0"/>
              </a:rPr>
            </a:br>
            <a:r>
              <a:rPr lang="ru-RU" sz="1400">
                <a:latin typeface="Times New Roman" pitchFamily="18" charset="0"/>
                <a:cs typeface="Times New Roman" pitchFamily="18" charset="0"/>
              </a:rPr>
              <a:t>г.Мегион, 2016г.</a:t>
            </a:r>
            <a:r>
              <a:rPr lang="ru-RU">
                <a:latin typeface="Century Gothic" pitchFamily="34" charset="0"/>
              </a:rPr>
              <a:t/>
            </a:r>
            <a:br>
              <a:rPr lang="ru-RU">
                <a:latin typeface="Century Gothic" pitchFamily="34" charset="0"/>
              </a:rPr>
            </a:br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2228850" y="254000"/>
            <a:ext cx="9850438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3200" b="1" i="1"/>
              <a:t>«Сказка развивает внутренние силы ребенка,</a:t>
            </a:r>
            <a:endParaRPr lang="ru-RU" sz="3200"/>
          </a:p>
          <a:p>
            <a:pPr algn="r"/>
            <a:r>
              <a:rPr lang="ru-RU" sz="3200" b="1" i="1"/>
              <a:t> благодаря которым человек не может не делать добра, то есть учит сопереживать.»</a:t>
            </a:r>
            <a:endParaRPr lang="ru-RU" sz="3200"/>
          </a:p>
          <a:p>
            <a:pPr algn="r"/>
            <a:r>
              <a:rPr lang="ru-RU" sz="3200" b="1" i="1"/>
              <a:t/>
            </a:r>
            <a:br>
              <a:rPr lang="ru-RU" sz="3200" b="1" i="1"/>
            </a:br>
            <a:r>
              <a:rPr lang="ru-RU" sz="3200" b="1" i="1"/>
              <a:t>В.А.Сухомлинский</a:t>
            </a:r>
            <a:endParaRPr lang="ru-RU" sz="3200"/>
          </a:p>
          <a:p>
            <a:r>
              <a:rPr lang="ru-RU" sz="3200">
                <a:latin typeface="Century Gothic" pitchFamily="34" charset="0"/>
              </a:rPr>
              <a:t/>
            </a:r>
            <a:br>
              <a:rPr lang="ru-RU" sz="3200">
                <a:latin typeface="Century Gothic" pitchFamily="34" charset="0"/>
              </a:rPr>
            </a:br>
            <a:endParaRPr lang="ru-RU" sz="3200">
              <a:latin typeface="Century Gothic" pitchFamily="34" charset="0"/>
            </a:endParaRPr>
          </a:p>
        </p:txBody>
      </p:sp>
      <p:pic>
        <p:nvPicPr>
          <p:cNvPr id="19458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9225" y="2106613"/>
            <a:ext cx="5935663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985838" y="434975"/>
            <a:ext cx="10109200" cy="444500"/>
          </a:xfrm>
        </p:spPr>
        <p:txBody>
          <a:bodyPr/>
          <a:lstStyle/>
          <a:p>
            <a:pPr algn="ctr"/>
            <a:r>
              <a:rPr lang="ru-RU" sz="400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1323975" y="1141413"/>
            <a:ext cx="1076325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/>
            <a:r>
              <a:rPr lang="ru-RU" sz="2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Дети, как и взрослые, все разные. К каждому нужно подобрать свой ключик. Э.Фромм отмечал: «Способность ребенка удивляться  познавать, умение находить решение в нестандартных ситуациях – это нацеленность на открытие нового и способность к глубокому осознанию своего опыта». Один ребенок более склонен сочинять и рассказывать, другой не может усидеть на месте, и с ним необходимо постоянно двигаться. Третий любит что-то мастерить своими руками; четвертый обожает рисовать…. То, как человек рисует, лепит, рассказывает, сочиняет, является ключом к познанию его внутреннего мира. Комбинируя различные приемы сказкотерапии, можно помочь каждому ребенку прожить многие ситуации, с аналогами которых он столкнется во взрослой жизни, и значительно расширить его мировосприятие и способы взаимодействия с миром и другими людьми.</a:t>
            </a:r>
          </a:p>
          <a:p>
            <a:pPr indent="449263" algn="just"/>
            <a:r>
              <a:rPr lang="ru-RU" sz="2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 служит для ребенка посредником между реальностью и окружающим миром. Она приобщает его и к жизни, и к тысячелетней человеческой культуре. На примерах сказочных героев дети учатся разбираться в людских характерах. Ведь в сказочных ситуациях, при всей их фантастичности, много весьма жизненных, легко распознаваемых ребенком моментов.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1331913" y="1314450"/>
            <a:ext cx="10860087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</a:pPr>
            <a:r>
              <a:rPr lang="ru-RU" sz="5400" b="1" u="sng">
                <a:solidFill>
                  <a:srgbClr val="0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Сказкотерапия</a:t>
            </a:r>
            <a:r>
              <a:rPr lang="ru-RU" sz="5400">
                <a:solidFill>
                  <a:srgbClr val="0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– это нaбop cпocoбoв пepeдaчи знaний o дyхoвнoм пyти дyши и coциaльнoй peaлизaции чeлoвeкa, кaк вocпитaтeльнaя cиcтeмy, cooбpaзнyю дyхoвнoй пpиpoдe чeлoвeкa. </a:t>
            </a:r>
            <a:endParaRPr lang="ru-RU" sz="54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2"/>
          <p:cNvSpPr>
            <a:spLocks noGrp="1"/>
          </p:cNvSpPr>
          <p:nvPr>
            <p:ph type="title"/>
          </p:nvPr>
        </p:nvSpPr>
        <p:spPr>
          <a:xfrm>
            <a:off x="2390775" y="153988"/>
            <a:ext cx="8164513" cy="690562"/>
          </a:xfrm>
        </p:spPr>
        <p:txBody>
          <a:bodyPr/>
          <a:lstStyle/>
          <a:p>
            <a:pPr algn="ctr"/>
            <a:r>
              <a:rPr lang="ru-RU" sz="6000" smtClean="0">
                <a:solidFill>
                  <a:srgbClr val="002060"/>
                </a:solidFill>
                <a:latin typeface="Monotype Corsiva" pitchFamily="66" charset="0"/>
              </a:rPr>
              <a:t>Цели и задачи: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06563" y="696913"/>
            <a:ext cx="10485437" cy="5203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2563">
              <a:lnSpc>
                <a:spcPct val="107000"/>
              </a:lnSpc>
            </a:pPr>
            <a:r>
              <a:rPr lang="ru-RU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182563">
              <a:lnSpc>
                <a:spcPct val="107000"/>
              </a:lnSpc>
            </a:pPr>
            <a:r>
              <a:rPr lang="ru-RU" sz="2400" b="1" u="sng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 сказкотерапии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активизация в ребенке творческого, созидающего начала, раскрытие глубин собственного внутреннего мира, развитие его самосознания.</a:t>
            </a:r>
            <a:endParaRPr lang="ru-RU" sz="2400">
              <a:latin typeface="Calibri" pitchFamily="34" charset="0"/>
            </a:endParaRPr>
          </a:p>
          <a:p>
            <a:pPr marL="182563">
              <a:lnSpc>
                <a:spcPct val="107000"/>
              </a:lnSpc>
            </a:pPr>
            <a:endParaRPr lang="ru-RU" sz="1000" b="1" u="sng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563">
              <a:lnSpc>
                <a:spcPct val="107000"/>
              </a:lnSpc>
            </a:pPr>
            <a:r>
              <a:rPr lang="ru-RU" sz="24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Задачи сказкотерапии:</a:t>
            </a:r>
            <a:endParaRPr lang="ru-RU" sz="2400">
              <a:latin typeface="Calibri" pitchFamily="34" charset="0"/>
            </a:endParaRPr>
          </a:p>
          <a:p>
            <a:pPr marL="182563">
              <a:lnSpc>
                <a:spcPct val="107000"/>
              </a:lnSpc>
              <a:buFont typeface="Wingdings" pitchFamily="2" charset="2"/>
              <a:buChar char="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Создать условия для развития творческого воображения, оригинальности мышления.</a:t>
            </a:r>
            <a:endParaRPr lang="ru-RU" sz="2400">
              <a:latin typeface="Calibri" pitchFamily="34" charset="0"/>
            </a:endParaRPr>
          </a:p>
          <a:p>
            <a:pPr marL="182563">
              <a:lnSpc>
                <a:spcPct val="107000"/>
              </a:lnSpc>
              <a:buFont typeface="Wingdings" pitchFamily="2" charset="2"/>
              <a:buChar char="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Формировать позитивное отношение ребенка к своему «Я».</a:t>
            </a:r>
            <a:endParaRPr lang="ru-RU" sz="2400">
              <a:latin typeface="Calibri" pitchFamily="34" charset="0"/>
            </a:endParaRPr>
          </a:p>
          <a:p>
            <a:pPr marL="182563">
              <a:lnSpc>
                <a:spcPct val="107000"/>
              </a:lnSpc>
              <a:buFont typeface="Wingdings" pitchFamily="2" charset="2"/>
              <a:buChar char=""/>
            </a:pP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Развивать саморегуляцию, умение снимать эмоциональное напряжение</a:t>
            </a:r>
          </a:p>
          <a:p>
            <a:pPr marL="182563">
              <a:lnSpc>
                <a:spcPct val="107000"/>
              </a:lnSpc>
              <a:buFont typeface="Wingdings" pitchFamily="2" charset="2"/>
              <a:buChar char="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Развивать умения преодолевать трудности и страхи.</a:t>
            </a:r>
            <a:endParaRPr lang="ru-RU" sz="2400">
              <a:latin typeface="Calibri" pitchFamily="34" charset="0"/>
            </a:endParaRPr>
          </a:p>
          <a:p>
            <a:pPr marL="182563">
              <a:lnSpc>
                <a:spcPct val="107000"/>
              </a:lnSpc>
              <a:buFont typeface="Wingdings" pitchFamily="2" charset="2"/>
              <a:buChar char=""/>
            </a:pP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Развивать воображение, творческие способности, речь</a:t>
            </a:r>
          </a:p>
          <a:p>
            <a:pPr marL="182563">
              <a:lnSpc>
                <a:spcPct val="107000"/>
              </a:lnSpc>
              <a:buFont typeface="Wingdings" pitchFamily="2" charset="2"/>
              <a:buChar char="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Формировать навыки конструктивного выражения эмоций.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755775" y="17463"/>
            <a:ext cx="8534400" cy="931862"/>
          </a:xfrm>
        </p:spPr>
        <p:txBody>
          <a:bodyPr/>
          <a:lstStyle/>
          <a:p>
            <a:pPr algn="ctr"/>
            <a:r>
              <a:rPr lang="ru-RU" sz="600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Виды сказок:</a:t>
            </a:r>
          </a:p>
        </p:txBody>
      </p:sp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1454150" y="1044575"/>
            <a:ext cx="10737850" cy="551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600" u="sng">
                <a:latin typeface="Times New Roman" pitchFamily="18" charset="0"/>
                <a:cs typeface="Times New Roman" pitchFamily="18" charset="0"/>
              </a:rPr>
              <a:t>художественные сказки </a:t>
            </a:r>
            <a:r>
              <a:rPr lang="ru-RU" sz="2600">
                <a:latin typeface="Times New Roman" pitchFamily="18" charset="0"/>
                <a:cs typeface="Times New Roman" pitchFamily="18" charset="0"/>
              </a:rPr>
              <a:t>– это народные и авторские;</a:t>
            </a:r>
          </a:p>
          <a:p>
            <a:pPr algn="just"/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sz="2600" u="sng">
                <a:latin typeface="Times New Roman" pitchFamily="18" charset="0"/>
                <a:cs typeface="Times New Roman" pitchFamily="18" charset="0"/>
              </a:rPr>
              <a:t>дидактические сказки</a:t>
            </a:r>
            <a:r>
              <a:rPr lang="ru-RU" sz="2600">
                <a:latin typeface="Times New Roman" pitchFamily="18" charset="0"/>
                <a:cs typeface="Times New Roman" pitchFamily="18" charset="0"/>
              </a:rPr>
              <a:t> создаются педагогом для подачи учебного материала, при этом абстрактные символы (цифры, буквы, звуки, арифметические действия и пр.) одушевляются;</a:t>
            </a:r>
          </a:p>
          <a:p>
            <a:pPr algn="just"/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sz="2600" u="sng">
                <a:latin typeface="Times New Roman" pitchFamily="18" charset="0"/>
                <a:cs typeface="Times New Roman" pitchFamily="18" charset="0"/>
              </a:rPr>
              <a:t>психокоррекционные сказки </a:t>
            </a:r>
            <a:r>
              <a:rPr lang="ru-RU" sz="2600">
                <a:latin typeface="Times New Roman" pitchFamily="18" charset="0"/>
                <a:cs typeface="Times New Roman" pitchFamily="18" charset="0"/>
              </a:rPr>
              <a:t>создаются для мягкого влияния на поведение ребёнка, имеют ограничение по возрасту. Под коррекцией здесь понимается «замещение» неэффективного стиля поведения на более продуктивный, а также объяснение ребенку смысла происходящего;</a:t>
            </a:r>
          </a:p>
          <a:p>
            <a:pPr algn="just"/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sz="2600" u="sng">
                <a:latin typeface="Times New Roman" pitchFamily="18" charset="0"/>
                <a:cs typeface="Times New Roman" pitchFamily="18" charset="0"/>
              </a:rPr>
              <a:t>психотерапевтические сказки</a:t>
            </a:r>
            <a:r>
              <a:rPr lang="ru-RU" sz="2600">
                <a:latin typeface="Times New Roman" pitchFamily="18" charset="0"/>
                <a:cs typeface="Times New Roman" pitchFamily="18" charset="0"/>
              </a:rPr>
              <a:t> раскрывают глубинный смысл происходящих событий;</a:t>
            </a:r>
          </a:p>
          <a:p>
            <a:pPr algn="just"/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ru-RU" sz="2600" u="sng">
                <a:latin typeface="Times New Roman" pitchFamily="18" charset="0"/>
                <a:cs typeface="Times New Roman" pitchFamily="18" charset="0"/>
              </a:rPr>
              <a:t>медитативные сказки</a:t>
            </a:r>
            <a:r>
              <a:rPr lang="ru-RU" sz="2600">
                <a:latin typeface="Times New Roman" pitchFamily="18" charset="0"/>
                <a:cs typeface="Times New Roman" pitchFamily="18" charset="0"/>
              </a:rPr>
              <a:t> создаются для накопления положительного образного опыта, снятия психоэмоционального напряжения.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2875" y="241300"/>
            <a:ext cx="10779125" cy="5975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60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Основные методы сказкотерапии:</a:t>
            </a:r>
          </a:p>
          <a:p>
            <a:pPr algn="ctr"/>
            <a:endParaRPr lang="ru-RU" sz="100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Рассказывание и сочинительство</a:t>
            </a:r>
          </a:p>
          <a:p>
            <a:pPr>
              <a:buFont typeface="Wingdings" pitchFamily="2" charset="2"/>
              <a:buChar char="Ø"/>
            </a:pPr>
            <a:r>
              <a:rPr lang="ru-RU" sz="40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Сказкотерапевтическая диагностика.</a:t>
            </a:r>
          </a:p>
          <a:p>
            <a:pPr>
              <a:buFont typeface="Wingdings" pitchFamily="2" charset="2"/>
              <a:buChar char="Ø"/>
            </a:pPr>
            <a:r>
              <a:rPr lang="ru-RU" sz="40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Рисование сказки (нарисовать, слепить или выразить сказку в виде аппликации);</a:t>
            </a:r>
          </a:p>
          <a:p>
            <a:pPr>
              <a:buFont typeface="Wingdings" pitchFamily="2" charset="2"/>
              <a:buChar char="Ø"/>
            </a:pPr>
            <a:r>
              <a:rPr lang="ru-RU" sz="40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Изготовить своими руками куклу по мотивам сказки;</a:t>
            </a:r>
          </a:p>
          <a:p>
            <a:pPr>
              <a:buFont typeface="Wingdings" pitchFamily="2" charset="2"/>
              <a:buChar char="Ø"/>
            </a:pPr>
            <a:r>
              <a:rPr lang="ru-RU" sz="40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Сделать постановку сказки в виде настольного театра.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41" name="Group 41"/>
          <p:cNvGraphicFramePr>
            <a:graphicFrameLocks noGrp="1"/>
          </p:cNvGraphicFramePr>
          <p:nvPr/>
        </p:nvGraphicFramePr>
        <p:xfrm>
          <a:off x="1908175" y="95250"/>
          <a:ext cx="10206038" cy="6729413"/>
        </p:xfrm>
        <a:graphic>
          <a:graphicData uri="http://schemas.openxmlformats.org/drawingml/2006/table">
            <a:tbl>
              <a:tblPr/>
              <a:tblGrid>
                <a:gridCol w="1558925"/>
                <a:gridCol w="2509838"/>
                <a:gridCol w="6137275"/>
              </a:tblGrid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Этап</a:t>
                      </a: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Назначение этапа</a:t>
                      </a: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этапа</a:t>
                      </a: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Ритуал "входа" в сказку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Создать настрой на совместную работу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Коллективное упражнение. Например, взявшись за руки в кругу, все смотрят на свечу, или передают друг другу мячик; или совершается иное "сплачивающее" действие.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57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Повторение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Вспомнить то, что делали в прошлый раз и какие выводы для себя сделали, какой опыт приобрели, чему научились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задает детям вопросы о том, что было в прошлый раз; что они помнят; использовали ли они новый опыт в течение тех дней, пока не было занятий; как им помогло в жизни то, чему они научились в прошлый раз, и пр.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Расширение 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Расширить представления ребенка о чем-либо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рассказывает или показывает детям новую сказку. Спрашивает, хотят ли они этому научиться, попробовать, помочь какому-либо существу из сказки и пр.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Закрепление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Помочь детям в приобретении нового опыта, проявлении новых качеств личности ребенка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проводит игры, позволяющие детям приобрести новый опыт; совершаются символические путешествия, превращения и пр.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Интеграция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Связать новый опыт с реальной жизнью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обсуждает и анализирует вместе с детьми, в каких ситуациях их жизни они могут использовать тот опыт, что приобрели сегодня.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1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Резюмирование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Обобщить приобретенный опыт, связать его с уже имеющимся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подводит итоги занятия. Четко проговаривает последовательность происходившего на занятии, отмечает отдельных детей за их заслуги, подчеркивает значимость приобретенного опыта, проговаривает конкретные ситуации реальной жизни, в которых дети могут использовать новый опыт.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223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Ритуал "выхода" из сказки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Закрепить новый опыт, подготовить ребенка к взаимодействию в привычной социальной среде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Повторение ритуала "входа" в занятие с дополнением. Ведущий говорит: "Мы берем с собой все важное, что было сегодня с нами, все, чему мы научились".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5639" name="Прямоугольник 4"/>
          <p:cNvSpPr>
            <a:spLocks noChangeArrowheads="1"/>
          </p:cNvSpPr>
          <p:nvPr/>
        </p:nvSpPr>
        <p:spPr bwMode="auto">
          <a:xfrm>
            <a:off x="-74613" y="1344613"/>
            <a:ext cx="250983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Структура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коррекционно-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развивающего 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сказкотерапевтического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занятия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6238" y="269875"/>
            <a:ext cx="11601450" cy="63817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>
                <a:solidFill>
                  <a:srgbClr val="002060"/>
                </a:solidFill>
                <a:latin typeface="Monotype Corsiva" pitchFamily="66" charset="0"/>
              </a:rPr>
              <a:t>Вывод:</a:t>
            </a:r>
          </a:p>
          <a:p>
            <a:pPr>
              <a:lnSpc>
                <a:spcPct val="107000"/>
              </a:lnSpc>
            </a:pPr>
            <a:r>
              <a:rPr lang="ru-RU" sz="2400">
                <a:solidFill>
                  <a:srgbClr val="0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	Сказкотерапия вводит ребенка в мир тех героев, которые ему встречаются в сказках. Дети переживают за героев, входят в их роль, вживаются в образы персонажей.</a:t>
            </a:r>
            <a:endParaRPr lang="ru-RU" sz="240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400">
                <a:solidFill>
                  <a:srgbClr val="0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Сказка выводит ребенка за рамки обыденной жизни и помогает преодолеть расстояние между житейскими и жизненными смыслами. Этот внутренний переход возможен только тогда, когда содержание сказки прошло через сопереживание другому лицу. В процессе этого переживания формируется механизм эмоционального предвосхищения, который помогает не только представить, но и пережить отдаленные последствия человеческих действий. </a:t>
            </a:r>
            <a:r>
              <a:rPr lang="ru-RU" sz="2400">
                <a:latin typeface="Monotype Corsiva" pitchFamily="66" charset="0"/>
              </a:rPr>
              <a:t>Путешествуя по сказочным сюжетам, пробуждается фантазия и образное мышление, мышление освобождается от стереотипов и шаблонов, даются простор творчеству. Эмоционально разряжаясь, сбрасывая зажимы, «отыгрывая» глубоко спрятанные в подсознании страх, беспокойство, агрессию или чувство вины, дети становятся мягче, добрее, увереннее в себе, восприимчивее к людям и окружающему миру. У них формируется положительный образ своего тела и принятие себя таким, какой он есть.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518</TotalTime>
  <Words>786</Words>
  <Application>Microsoft Office PowerPoint</Application>
  <PresentationFormat>Произвольный</PresentationFormat>
  <Paragraphs>76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17</vt:i4>
      </vt:variant>
      <vt:variant>
        <vt:lpstr>Заголовки слайдов</vt:lpstr>
      </vt:variant>
      <vt:variant>
        <vt:i4>10</vt:i4>
      </vt:variant>
    </vt:vector>
  </HeadingPairs>
  <TitlesOfParts>
    <vt:vector size="35" baseType="lpstr">
      <vt:lpstr>Century Gothic</vt:lpstr>
      <vt:lpstr>Arial</vt:lpstr>
      <vt:lpstr>Wingdings 3</vt:lpstr>
      <vt:lpstr>Calibri</vt:lpstr>
      <vt:lpstr>Times New Roman</vt:lpstr>
      <vt:lpstr>Monotype Corsiva</vt:lpstr>
      <vt:lpstr>Georgia</vt:lpstr>
      <vt:lpstr>Wingdings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Слайд 1</vt:lpstr>
      <vt:lpstr>Слайд 2</vt:lpstr>
      <vt:lpstr>Актуальность</vt:lpstr>
      <vt:lpstr>Слайд 4</vt:lpstr>
      <vt:lpstr>Цели и задачи:</vt:lpstr>
      <vt:lpstr>Виды сказок: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Магомедов</dc:creator>
  <cp:lastModifiedBy>Морозко</cp:lastModifiedBy>
  <cp:revision>34</cp:revision>
  <dcterms:created xsi:type="dcterms:W3CDTF">2016-10-23T07:41:04Z</dcterms:created>
  <dcterms:modified xsi:type="dcterms:W3CDTF">2017-02-15T07:00:49Z</dcterms:modified>
</cp:coreProperties>
</file>