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57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270D69"/>
    <a:srgbClr val="009136"/>
    <a:srgbClr val="6ED8EF"/>
    <a:srgbClr val="E87B0E"/>
    <a:srgbClr val="FF9900"/>
    <a:srgbClr val="5D5454"/>
    <a:srgbClr val="E6E6E6"/>
    <a:srgbClr val="FF99FF"/>
    <a:srgbClr val="37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3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solidFill>
                  <a:srgbClr val="270D69"/>
                </a:solidFill>
              </a:ln>
              <a:effectLst/>
              <a:sp3d>
                <a:contourClr>
                  <a:srgbClr val="270D69"/>
                </a:contourClr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solidFill>
                  <a:srgbClr val="270D69"/>
                </a:solidFill>
              </a:ln>
              <a:effectLst/>
              <a:sp3d>
                <a:contourClr>
                  <a:srgbClr val="270D69"/>
                </a:contourClr>
              </a:sp3d>
            </c:spPr>
          </c:dPt>
          <c:dPt>
            <c:idx val="2"/>
            <c:bubble3D val="0"/>
            <c:spPr>
              <a:solidFill>
                <a:srgbClr val="00B050"/>
              </a:solidFill>
              <a:ln>
                <a:solidFill>
                  <a:srgbClr val="270D69"/>
                </a:solidFill>
              </a:ln>
              <a:effectLst/>
              <a:sp3d>
                <a:contourClr>
                  <a:srgbClr val="270D69"/>
                </a:contourClr>
              </a:sp3d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270D69"/>
                </a:solidFill>
              </a:ln>
              <a:effectLst/>
              <a:sp3d>
                <a:contourClr>
                  <a:srgbClr val="270D69"/>
                </a:contourClr>
              </a:sp3d>
            </c:spPr>
          </c:dPt>
          <c:dPt>
            <c:idx val="4"/>
            <c:bubble3D val="0"/>
            <c:spPr>
              <a:solidFill>
                <a:srgbClr val="CC99FF"/>
              </a:soli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Основные сведения</c:v>
                </c:pt>
                <c:pt idx="1">
                  <c:v>Экскурсия по саду</c:v>
                </c:pt>
                <c:pt idx="2">
                  <c:v>Рекомендации специалистов</c:v>
                </c:pt>
                <c:pt idx="3">
                  <c:v>Мероприятия детского сада</c:v>
                </c:pt>
                <c:pt idx="4">
                  <c:v>Материально-техническое обеспечение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</c:v>
                </c:pt>
                <c:pt idx="1">
                  <c:v>15</c:v>
                </c:pt>
                <c:pt idx="2">
                  <c:v>28</c:v>
                </c:pt>
                <c:pt idx="3">
                  <c:v>30</c:v>
                </c:pt>
                <c:pt idx="4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rgbClr val="E5EA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" b="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 userDrawn="1"/>
        </p:nvSpPr>
        <p:spPr>
          <a:xfrm>
            <a:off x="685800" y="3699308"/>
            <a:ext cx="7772400" cy="2876059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  <a:alpha val="25000"/>
                  <a:lumMod val="70000"/>
                  <a:lumOff val="3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99308"/>
            <a:ext cx="7772400" cy="2855912"/>
          </a:xfrm>
        </p:spPr>
        <p:txBody>
          <a:bodyPr anchor="ctr" anchorCtr="0">
            <a:normAutofit/>
          </a:bodyPr>
          <a:lstStyle>
            <a:lvl1pPr algn="ctr">
              <a:defRPr sz="56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0102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2492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" r="1335" b="17212"/>
          <a:stretch/>
        </p:blipFill>
        <p:spPr>
          <a:xfrm>
            <a:off x="0" y="1"/>
            <a:ext cx="4192510" cy="43059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4305993"/>
            <a:ext cx="6858000" cy="1820486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Объект 14"/>
          <p:cNvSpPr>
            <a:spLocks noGrp="1"/>
          </p:cNvSpPr>
          <p:nvPr>
            <p:ph sz="quarter" idx="13"/>
          </p:nvPr>
        </p:nvSpPr>
        <p:spPr>
          <a:xfrm>
            <a:off x="4538749" y="423949"/>
            <a:ext cx="4189326" cy="3425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481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63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52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95796"/>
            <a:ext cx="3886200" cy="44811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95796"/>
            <a:ext cx="3886200" cy="44811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98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90946"/>
            <a:ext cx="7886700" cy="13399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5930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136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58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5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98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C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Багетная рамка 21"/>
          <p:cNvSpPr/>
          <p:nvPr userDrawn="1"/>
        </p:nvSpPr>
        <p:spPr>
          <a:xfrm rot="19210274">
            <a:off x="8619811" y="62696"/>
            <a:ext cx="244177" cy="244177"/>
          </a:xfrm>
          <a:prstGeom prst="bevel">
            <a:avLst>
              <a:gd name="adj" fmla="val 15530"/>
            </a:avLst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/>
              <a:t>2</a:t>
            </a:r>
            <a:endParaRPr lang="ru-RU" sz="800" dirty="0"/>
          </a:p>
        </p:txBody>
      </p:sp>
      <p:sp>
        <p:nvSpPr>
          <p:cNvPr id="19" name="Багетная рамка 18"/>
          <p:cNvSpPr/>
          <p:nvPr userDrawn="1"/>
        </p:nvSpPr>
        <p:spPr>
          <a:xfrm rot="549100">
            <a:off x="4591415" y="29953"/>
            <a:ext cx="440668" cy="279400"/>
          </a:xfrm>
          <a:prstGeom prst="bevel">
            <a:avLst>
              <a:gd name="adj" fmla="val 15530"/>
            </a:avLst>
          </a:prstGeom>
          <a:solidFill>
            <a:srgbClr val="CC99FF"/>
          </a:solidFill>
          <a:ln>
            <a:solidFill>
              <a:srgbClr val="CC99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/>
              <a:t>Tab</a:t>
            </a:r>
            <a:endParaRPr lang="ru-RU" sz="900" dirty="0"/>
          </a:p>
        </p:txBody>
      </p:sp>
      <p:sp>
        <p:nvSpPr>
          <p:cNvPr id="18" name="Багетная рамка 17"/>
          <p:cNvSpPr/>
          <p:nvPr userDrawn="1"/>
        </p:nvSpPr>
        <p:spPr>
          <a:xfrm rot="21354383">
            <a:off x="6466242" y="55501"/>
            <a:ext cx="1318003" cy="279400"/>
          </a:xfrm>
          <a:prstGeom prst="bevel">
            <a:avLst>
              <a:gd name="adj" fmla="val 15768"/>
            </a:avLst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 userDrawn="1"/>
        </p:nvSpPr>
        <p:spPr>
          <a:xfrm rot="1019198">
            <a:off x="8869482" y="179172"/>
            <a:ext cx="244177" cy="244177"/>
          </a:xfrm>
          <a:prstGeom prst="bevel">
            <a:avLst>
              <a:gd name="adj" fmla="val 15530"/>
            </a:avLst>
          </a:prstGeom>
          <a:solidFill>
            <a:srgbClr val="37CBFF"/>
          </a:solidFill>
          <a:ln>
            <a:solidFill>
              <a:srgbClr val="37CB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/>
              <a:t>9</a:t>
            </a:r>
            <a:endParaRPr lang="ru-RU" sz="800" dirty="0"/>
          </a:p>
        </p:txBody>
      </p:sp>
      <p:sp>
        <p:nvSpPr>
          <p:cNvPr id="14" name="Багетная рамка 13"/>
          <p:cNvSpPr/>
          <p:nvPr userDrawn="1"/>
        </p:nvSpPr>
        <p:spPr>
          <a:xfrm rot="474543">
            <a:off x="8810294" y="6518640"/>
            <a:ext cx="279400" cy="279400"/>
          </a:xfrm>
          <a:prstGeom prst="bevel">
            <a:avLst>
              <a:gd name="adj" fmla="val 1553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Alt</a:t>
            </a:r>
            <a:endParaRPr lang="ru-RU" sz="800" dirty="0"/>
          </a:p>
        </p:txBody>
      </p:sp>
      <p:sp>
        <p:nvSpPr>
          <p:cNvPr id="13" name="Багетная рамка 12"/>
          <p:cNvSpPr/>
          <p:nvPr userDrawn="1"/>
        </p:nvSpPr>
        <p:spPr>
          <a:xfrm rot="5113579">
            <a:off x="338109" y="11141"/>
            <a:ext cx="279400" cy="279400"/>
          </a:xfrm>
          <a:prstGeom prst="bevel">
            <a:avLst>
              <a:gd name="adj" fmla="val 1553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Ins</a:t>
            </a:r>
            <a:endParaRPr lang="ru-RU" sz="800" dirty="0"/>
          </a:p>
        </p:txBody>
      </p:sp>
      <p:sp>
        <p:nvSpPr>
          <p:cNvPr id="12" name="Багетная рамка 11"/>
          <p:cNvSpPr/>
          <p:nvPr userDrawn="1"/>
        </p:nvSpPr>
        <p:spPr>
          <a:xfrm rot="1019198">
            <a:off x="59961" y="36839"/>
            <a:ext cx="279400" cy="279400"/>
          </a:xfrm>
          <a:prstGeom prst="bevel">
            <a:avLst>
              <a:gd name="adj" fmla="val 15530"/>
            </a:avLst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Esc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1" name="Багетная рамка 10"/>
          <p:cNvSpPr/>
          <p:nvPr userDrawn="1"/>
        </p:nvSpPr>
        <p:spPr>
          <a:xfrm rot="20696560">
            <a:off x="31974" y="332756"/>
            <a:ext cx="279400" cy="279400"/>
          </a:xfrm>
          <a:prstGeom prst="bevel">
            <a:avLst>
              <a:gd name="adj" fmla="val 1553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End</a:t>
            </a:r>
            <a:endParaRPr lang="ru-RU" sz="800" dirty="0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199505" y="191193"/>
            <a:ext cx="8744990" cy="6475614"/>
          </a:xfrm>
          <a:prstGeom prst="roundRect">
            <a:avLst>
              <a:gd name="adj" fmla="val 6000"/>
            </a:avLst>
          </a:prstGeom>
          <a:solidFill>
            <a:srgbClr val="E5EAF0"/>
          </a:solidFill>
          <a:ln w="5715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031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14990"/>
            <a:ext cx="7886700" cy="4461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2399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3997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2399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Багетная рамка 14"/>
          <p:cNvSpPr/>
          <p:nvPr userDrawn="1"/>
        </p:nvSpPr>
        <p:spPr>
          <a:xfrm rot="4193504">
            <a:off x="109104" y="6458160"/>
            <a:ext cx="279400" cy="279400"/>
          </a:xfrm>
          <a:prstGeom prst="bevel">
            <a:avLst>
              <a:gd name="adj" fmla="val 155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l"/>
            <a:r>
              <a:rPr lang="en-US" sz="800" b="1" dirty="0" smtClean="0"/>
              <a:t>O</a:t>
            </a:r>
          </a:p>
          <a:p>
            <a:pPr algn="r"/>
            <a:r>
              <a:rPr lang="ru-RU" sz="800" b="1" dirty="0" smtClean="0">
                <a:solidFill>
                  <a:srgbClr val="FF0000"/>
                </a:solidFill>
              </a:rPr>
              <a:t>Щ</a:t>
            </a:r>
            <a:endParaRPr lang="ru-RU" sz="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4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ln>
            <a:noFill/>
          </a:ln>
          <a:solidFill>
            <a:srgbClr val="002060"/>
          </a:solidFill>
          <a:effectLst>
            <a:glow rad="63500">
              <a:schemeClr val="bg1"/>
            </a:glow>
          </a:effectLst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«Сайт дошкольной образовательной организации – как инструмент повышения педагогической компетентности родительской общественности»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296871" y="423949"/>
            <a:ext cx="4431204" cy="342516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Муниципальное бюджетное дошкольное образовательное учреждение муниципального образования город Краснодар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«Детский сад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общеразвивающего вида № 91»</a:t>
            </a:r>
            <a:endParaRPr lang="ru-RU" sz="18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9651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13" y="700707"/>
            <a:ext cx="8634202" cy="555443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62079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Анализ анкетирования родительской общественности </a:t>
            </a:r>
            <a:br>
              <a:rPr lang="ru-RU" sz="2000" dirty="0" smtClean="0"/>
            </a:br>
            <a:r>
              <a:rPr lang="ru-RU" sz="2000" dirty="0" smtClean="0"/>
              <a:t>«Какие разделы сайта детского сада вызывают у Вас наибольший интерес?»</a:t>
            </a:r>
            <a:endParaRPr lang="ru-RU" sz="20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3159461"/>
              </p:ext>
            </p:extLst>
          </p:nvPr>
        </p:nvGraphicFramePr>
        <p:xfrm>
          <a:off x="628650" y="1714500"/>
          <a:ext cx="7886700" cy="4462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5038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38" y="469338"/>
            <a:ext cx="8642294" cy="54944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609" y="784927"/>
            <a:ext cx="6794830" cy="478912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832305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629150" y="2506305"/>
            <a:ext cx="3649340" cy="249113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15550" y="2570130"/>
            <a:ext cx="2999616" cy="242731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270D69"/>
                </a:solidFill>
              </a:rPr>
              <a:t>Электронный журнал </a:t>
            </a:r>
            <a:r>
              <a:rPr lang="ru-RU" dirty="0" smtClean="0">
                <a:solidFill>
                  <a:srgbClr val="CC99FF"/>
                </a:solidFill>
              </a:rPr>
              <a:t>«</a:t>
            </a:r>
            <a:r>
              <a:rPr lang="ru-RU" dirty="0" smtClean="0">
                <a:solidFill>
                  <a:srgbClr val="FF0000"/>
                </a:solidFill>
              </a:rPr>
              <a:t>Д</a:t>
            </a:r>
            <a:r>
              <a:rPr lang="ru-RU" dirty="0" smtClean="0">
                <a:solidFill>
                  <a:srgbClr val="0070C0"/>
                </a:solidFill>
              </a:rPr>
              <a:t>е</a:t>
            </a:r>
            <a:r>
              <a:rPr lang="ru-RU" dirty="0" smtClean="0">
                <a:solidFill>
                  <a:srgbClr val="00B050"/>
                </a:solidFill>
              </a:rPr>
              <a:t>т</a:t>
            </a:r>
            <a:r>
              <a:rPr lang="ru-RU" dirty="0" smtClean="0">
                <a:solidFill>
                  <a:srgbClr val="CC99FF"/>
                </a:solidFill>
              </a:rPr>
              <a:t>с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</a:t>
            </a:r>
            <a:r>
              <a:rPr lang="ru-RU" dirty="0" smtClean="0">
                <a:solidFill>
                  <a:srgbClr val="7030A0"/>
                </a:solidFill>
              </a:rPr>
              <a:t>и</a:t>
            </a:r>
            <a:r>
              <a:rPr lang="ru-RU" dirty="0" smtClean="0">
                <a:solidFill>
                  <a:srgbClr val="C00000"/>
                </a:solidFill>
              </a:rPr>
              <a:t>й</a:t>
            </a:r>
            <a:r>
              <a:rPr lang="ru-RU" dirty="0" smtClean="0">
                <a:solidFill>
                  <a:srgbClr val="270D69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к</a:t>
            </a:r>
            <a:r>
              <a:rPr lang="ru-RU" dirty="0" smtClean="0">
                <a:solidFill>
                  <a:srgbClr val="FF9900"/>
                </a:solidFill>
              </a:rPr>
              <a:t>а</a:t>
            </a:r>
            <a:r>
              <a:rPr lang="ru-RU" dirty="0" smtClean="0">
                <a:solidFill>
                  <a:srgbClr val="0070C0"/>
                </a:solidFill>
              </a:rPr>
              <a:t>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>
                <a:solidFill>
                  <a:srgbClr val="FFC000"/>
                </a:solidFill>
              </a:rPr>
              <a:t>й</a:t>
            </a:r>
            <a:r>
              <a:rPr lang="ru-RU" dirty="0" smtClean="0">
                <a:solidFill>
                  <a:srgbClr val="7030A0"/>
                </a:solidFill>
              </a:rPr>
              <a:t>д</a:t>
            </a:r>
            <a:r>
              <a:rPr lang="ru-RU" dirty="0" smtClean="0">
                <a:solidFill>
                  <a:srgbClr val="E87B0E"/>
                </a:solidFill>
              </a:rPr>
              <a:t>о</a:t>
            </a:r>
            <a:r>
              <a:rPr lang="ru-RU" dirty="0" smtClean="0">
                <a:solidFill>
                  <a:srgbClr val="6ED8EF"/>
                </a:solidFill>
              </a:rPr>
              <a:t>с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</a:t>
            </a:r>
            <a:r>
              <a:rPr lang="ru-RU" dirty="0" smtClean="0">
                <a:solidFill>
                  <a:srgbClr val="0070C0"/>
                </a:solidFill>
              </a:rPr>
              <a:t>о</a:t>
            </a:r>
            <a:r>
              <a:rPr lang="ru-RU" dirty="0" smtClean="0">
                <a:solidFill>
                  <a:srgbClr val="270D69"/>
                </a:solidFill>
              </a:rPr>
              <a:t>п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390565" y="2937709"/>
            <a:ext cx="2516623" cy="1930259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270D69"/>
                </a:solidFill>
                <a:latin typeface="Arial Black" panose="020B0A04020102020204" pitchFamily="34" charset="0"/>
              </a:rPr>
              <a:t>Стихи для детей</a:t>
            </a:r>
          </a:p>
          <a:p>
            <a:r>
              <a:rPr lang="ru-RU" sz="1800" dirty="0" smtClean="0">
                <a:solidFill>
                  <a:srgbClr val="270D69"/>
                </a:solidFill>
                <a:latin typeface="Arial Black" panose="020B0A04020102020204" pitchFamily="34" charset="0"/>
              </a:rPr>
              <a:t>Тексты песен</a:t>
            </a:r>
          </a:p>
          <a:p>
            <a:r>
              <a:rPr lang="ru-RU" sz="1800" dirty="0" smtClean="0">
                <a:solidFill>
                  <a:srgbClr val="270D69"/>
                </a:solidFill>
                <a:latin typeface="Arial Black" panose="020B0A04020102020204" pitchFamily="34" charset="0"/>
              </a:rPr>
              <a:t>Загадки</a:t>
            </a:r>
          </a:p>
          <a:p>
            <a:r>
              <a:rPr lang="ru-RU" sz="1800" dirty="0" smtClean="0">
                <a:solidFill>
                  <a:srgbClr val="270D69"/>
                </a:solidFill>
                <a:latin typeface="Arial Black" panose="020B0A04020102020204" pitchFamily="34" charset="0"/>
              </a:rPr>
              <a:t>Игры он-</a:t>
            </a:r>
            <a:r>
              <a:rPr lang="ru-RU" sz="1800" dirty="0" err="1" smtClean="0">
                <a:solidFill>
                  <a:srgbClr val="270D69"/>
                </a:solidFill>
                <a:latin typeface="Arial Black" panose="020B0A04020102020204" pitchFamily="34" charset="0"/>
              </a:rPr>
              <a:t>лайн</a:t>
            </a:r>
            <a:endParaRPr lang="ru-RU" sz="1800" dirty="0" smtClean="0">
              <a:solidFill>
                <a:srgbClr val="270D69"/>
              </a:solidFill>
              <a:latin typeface="Arial Black" panose="020B0A04020102020204" pitchFamily="34" charset="0"/>
            </a:endParaRPr>
          </a:p>
          <a:p>
            <a:endParaRPr lang="ru-RU" sz="1800" dirty="0">
              <a:solidFill>
                <a:srgbClr val="270D69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29150" y="2627384"/>
            <a:ext cx="3886200" cy="4481167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270D69"/>
                </a:solidFill>
                <a:latin typeface="Arial Black" panose="020B0A04020102020204" pitchFamily="34" charset="0"/>
              </a:rPr>
              <a:t>Содержание игровых образовательных ситуаций</a:t>
            </a:r>
          </a:p>
          <a:p>
            <a:r>
              <a:rPr lang="ru-RU" sz="1800" dirty="0" smtClean="0">
                <a:solidFill>
                  <a:srgbClr val="270D69"/>
                </a:solidFill>
                <a:latin typeface="Arial Black" panose="020B0A04020102020204" pitchFamily="34" charset="0"/>
              </a:rPr>
              <a:t>Содержание разнообразных видов детской деятельности</a:t>
            </a:r>
          </a:p>
          <a:p>
            <a:endParaRPr lang="ru-RU" sz="2400" dirty="0">
              <a:solidFill>
                <a:srgbClr val="270D69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8650" y="1655834"/>
            <a:ext cx="3773417" cy="5340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Познавательный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29150" y="1655834"/>
            <a:ext cx="3773417" cy="5340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Занимайтесь с нами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759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  <p:bldP spid="5" grpId="0" build="p"/>
      <p:bldP spid="6" grpId="0" build="p"/>
      <p:bldP spid="2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Клавиатура.potx" id="{D1CDF84C-7895-48BC-B2B3-46B9F5ADBA8D}" vid="{E8495218-EB72-4C68-A3D4-40C6F4FA3AF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Клавиатура</Template>
  <TotalTime>310</TotalTime>
  <Words>62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Tahoma</vt:lpstr>
      <vt:lpstr>Тема Office</vt:lpstr>
      <vt:lpstr>«Сайт дошкольной образовательной организации – как инструмент повышения педагогической компетентности родительской общественности»</vt:lpstr>
      <vt:lpstr>Презентация PowerPoint</vt:lpstr>
      <vt:lpstr>Анализ анкетирования родительской общественности  «Какие разделы сайта детского сада вызывают у Вас наибольший интерес?»</vt:lpstr>
      <vt:lpstr>Презентация PowerPoint</vt:lpstr>
      <vt:lpstr>Электронный журнал «Детский калейдоскоп»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«Сайт дошкольной образовательной организации – как инструмент повышения педагогической компетентности родительской общественности»</dc:title>
  <dc:creator>Пользователь</dc:creator>
  <cp:lastModifiedBy>Пользователь</cp:lastModifiedBy>
  <cp:revision>23</cp:revision>
  <dcterms:created xsi:type="dcterms:W3CDTF">2016-11-21T12:22:07Z</dcterms:created>
  <dcterms:modified xsi:type="dcterms:W3CDTF">2017-02-15T13:33:30Z</dcterms:modified>
</cp:coreProperties>
</file>