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2" r:id="rId3"/>
    <p:sldId id="267" r:id="rId4"/>
    <p:sldId id="263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270D69"/>
    <a:srgbClr val="009136"/>
    <a:srgbClr val="6ED8EF"/>
    <a:srgbClr val="E87B0E"/>
    <a:srgbClr val="FF9900"/>
    <a:srgbClr val="5D5454"/>
    <a:srgbClr val="E6E6E6"/>
    <a:srgbClr val="FF99FF"/>
    <a:srgbClr val="37C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5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3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solidFill>
          <a:srgbClr val="E5EA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" b="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 userDrawn="1"/>
        </p:nvSpPr>
        <p:spPr>
          <a:xfrm>
            <a:off x="685800" y="3699308"/>
            <a:ext cx="7772400" cy="2876059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  <a:alpha val="25000"/>
                  <a:lumMod val="70000"/>
                  <a:lumOff val="3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99308"/>
            <a:ext cx="7772400" cy="2855912"/>
          </a:xfrm>
        </p:spPr>
        <p:txBody>
          <a:bodyPr anchor="ctr" anchorCtr="0">
            <a:normAutofit/>
          </a:bodyPr>
          <a:lstStyle>
            <a:lvl1pPr algn="ctr">
              <a:defRPr sz="56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0102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2492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95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" r="1335" b="17212"/>
          <a:stretch/>
        </p:blipFill>
        <p:spPr>
          <a:xfrm>
            <a:off x="0" y="1"/>
            <a:ext cx="4192510" cy="43059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4305993"/>
            <a:ext cx="6858000" cy="1820486"/>
          </a:xfrm>
        </p:spPr>
        <p:txBody>
          <a:bodyPr anchor="ctr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Объект 14"/>
          <p:cNvSpPr>
            <a:spLocks noGrp="1"/>
          </p:cNvSpPr>
          <p:nvPr>
            <p:ph sz="quarter" idx="13"/>
          </p:nvPr>
        </p:nvSpPr>
        <p:spPr>
          <a:xfrm>
            <a:off x="4538749" y="423949"/>
            <a:ext cx="4189326" cy="3425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24816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7633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9523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95796"/>
            <a:ext cx="3886200" cy="448116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95796"/>
            <a:ext cx="3886200" cy="448116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7982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90946"/>
            <a:ext cx="7886700" cy="13399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5930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1362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458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656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398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C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Багетная рамка 21"/>
          <p:cNvSpPr/>
          <p:nvPr userDrawn="1"/>
        </p:nvSpPr>
        <p:spPr>
          <a:xfrm rot="19210274">
            <a:off x="8619811" y="62696"/>
            <a:ext cx="244177" cy="244177"/>
          </a:xfrm>
          <a:prstGeom prst="bevel">
            <a:avLst>
              <a:gd name="adj" fmla="val 15530"/>
            </a:avLst>
          </a:prstGeom>
          <a:solidFill>
            <a:srgbClr val="FF99FF"/>
          </a:solidFill>
          <a:ln>
            <a:solidFill>
              <a:srgbClr val="FF99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/>
              <a:t>2</a:t>
            </a:r>
            <a:endParaRPr lang="ru-RU" sz="800" dirty="0"/>
          </a:p>
        </p:txBody>
      </p:sp>
      <p:sp>
        <p:nvSpPr>
          <p:cNvPr id="19" name="Багетная рамка 18"/>
          <p:cNvSpPr/>
          <p:nvPr userDrawn="1"/>
        </p:nvSpPr>
        <p:spPr>
          <a:xfrm rot="549100">
            <a:off x="4591415" y="29953"/>
            <a:ext cx="440668" cy="279400"/>
          </a:xfrm>
          <a:prstGeom prst="bevel">
            <a:avLst>
              <a:gd name="adj" fmla="val 15530"/>
            </a:avLst>
          </a:prstGeom>
          <a:solidFill>
            <a:srgbClr val="CC99FF"/>
          </a:solidFill>
          <a:ln>
            <a:solidFill>
              <a:srgbClr val="CC99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 smtClean="0"/>
              <a:t>Tab</a:t>
            </a:r>
            <a:endParaRPr lang="ru-RU" sz="900" dirty="0"/>
          </a:p>
        </p:txBody>
      </p:sp>
      <p:sp>
        <p:nvSpPr>
          <p:cNvPr id="18" name="Багетная рамка 17"/>
          <p:cNvSpPr/>
          <p:nvPr userDrawn="1"/>
        </p:nvSpPr>
        <p:spPr>
          <a:xfrm rot="21354383">
            <a:off x="6466242" y="55501"/>
            <a:ext cx="1318003" cy="279400"/>
          </a:xfrm>
          <a:prstGeom prst="bevel">
            <a:avLst>
              <a:gd name="adj" fmla="val 15768"/>
            </a:avLst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агетная рамка 16"/>
          <p:cNvSpPr/>
          <p:nvPr userDrawn="1"/>
        </p:nvSpPr>
        <p:spPr>
          <a:xfrm rot="1019198">
            <a:off x="8869482" y="179172"/>
            <a:ext cx="244177" cy="244177"/>
          </a:xfrm>
          <a:prstGeom prst="bevel">
            <a:avLst>
              <a:gd name="adj" fmla="val 15530"/>
            </a:avLst>
          </a:prstGeom>
          <a:solidFill>
            <a:srgbClr val="37CBFF"/>
          </a:solidFill>
          <a:ln>
            <a:solidFill>
              <a:srgbClr val="37CB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/>
              <a:t>9</a:t>
            </a:r>
            <a:endParaRPr lang="ru-RU" sz="800" dirty="0"/>
          </a:p>
        </p:txBody>
      </p:sp>
      <p:sp>
        <p:nvSpPr>
          <p:cNvPr id="14" name="Багетная рамка 13"/>
          <p:cNvSpPr/>
          <p:nvPr userDrawn="1"/>
        </p:nvSpPr>
        <p:spPr>
          <a:xfrm rot="474543">
            <a:off x="8810294" y="6518640"/>
            <a:ext cx="279400" cy="279400"/>
          </a:xfrm>
          <a:prstGeom prst="bevel">
            <a:avLst>
              <a:gd name="adj" fmla="val 15530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Alt</a:t>
            </a:r>
            <a:endParaRPr lang="ru-RU" sz="800" dirty="0"/>
          </a:p>
        </p:txBody>
      </p:sp>
      <p:sp>
        <p:nvSpPr>
          <p:cNvPr id="13" name="Багетная рамка 12"/>
          <p:cNvSpPr/>
          <p:nvPr userDrawn="1"/>
        </p:nvSpPr>
        <p:spPr>
          <a:xfrm rot="5113579">
            <a:off x="338109" y="11141"/>
            <a:ext cx="279400" cy="279400"/>
          </a:xfrm>
          <a:prstGeom prst="bevel">
            <a:avLst>
              <a:gd name="adj" fmla="val 1553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Ins</a:t>
            </a:r>
            <a:endParaRPr lang="ru-RU" sz="800" dirty="0"/>
          </a:p>
        </p:txBody>
      </p:sp>
      <p:sp>
        <p:nvSpPr>
          <p:cNvPr id="12" name="Багетная рамка 11"/>
          <p:cNvSpPr/>
          <p:nvPr userDrawn="1"/>
        </p:nvSpPr>
        <p:spPr>
          <a:xfrm rot="1019198">
            <a:off x="59961" y="36839"/>
            <a:ext cx="279400" cy="279400"/>
          </a:xfrm>
          <a:prstGeom prst="bevel">
            <a:avLst>
              <a:gd name="adj" fmla="val 15530"/>
            </a:avLst>
          </a:prstGeom>
          <a:solidFill>
            <a:srgbClr val="66CCFF"/>
          </a:solidFill>
          <a:ln>
            <a:solidFill>
              <a:srgbClr val="66CC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Esc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11" name="Багетная рамка 10"/>
          <p:cNvSpPr/>
          <p:nvPr userDrawn="1"/>
        </p:nvSpPr>
        <p:spPr>
          <a:xfrm rot="20696560">
            <a:off x="31974" y="332756"/>
            <a:ext cx="279400" cy="279400"/>
          </a:xfrm>
          <a:prstGeom prst="bevel">
            <a:avLst>
              <a:gd name="adj" fmla="val 15530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End</a:t>
            </a:r>
            <a:endParaRPr lang="ru-RU" sz="800" dirty="0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199505" y="191193"/>
            <a:ext cx="8744990" cy="6475614"/>
          </a:xfrm>
          <a:prstGeom prst="roundRect">
            <a:avLst>
              <a:gd name="adj" fmla="val 6000"/>
            </a:avLst>
          </a:prstGeom>
          <a:solidFill>
            <a:srgbClr val="E5EAF0"/>
          </a:solidFill>
          <a:ln w="57150"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9031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714990"/>
            <a:ext cx="7886700" cy="4461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2399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E151E-B606-4815-9FDE-C92037CF54D1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23997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2399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Багетная рамка 14"/>
          <p:cNvSpPr/>
          <p:nvPr userDrawn="1"/>
        </p:nvSpPr>
        <p:spPr>
          <a:xfrm rot="4193504">
            <a:off x="109104" y="6458160"/>
            <a:ext cx="279400" cy="279400"/>
          </a:xfrm>
          <a:prstGeom prst="bevel">
            <a:avLst>
              <a:gd name="adj" fmla="val 155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pPr algn="l"/>
            <a:r>
              <a:rPr lang="en-US" sz="800" b="1" dirty="0" smtClean="0"/>
              <a:t>O</a:t>
            </a:r>
          </a:p>
          <a:p>
            <a:pPr algn="r"/>
            <a:r>
              <a:rPr lang="ru-RU" sz="800" b="1" dirty="0" smtClean="0">
                <a:solidFill>
                  <a:srgbClr val="FF0000"/>
                </a:solidFill>
              </a:rPr>
              <a:t>Щ</a:t>
            </a:r>
            <a:endParaRPr lang="ru-RU" sz="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846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49" r:id="rId12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ln>
            <a:noFill/>
          </a:ln>
          <a:solidFill>
            <a:srgbClr val="002060"/>
          </a:solidFill>
          <a:effectLst>
            <a:glow rad="63500">
              <a:schemeClr val="bg1"/>
            </a:glow>
          </a:effectLst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73" y="574535"/>
            <a:ext cx="8909332" cy="502515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  <p:extLst>
      <p:ext uri="{BB962C8B-B14F-4D97-AF65-F5344CB8AC3E}">
        <p14:creationId xmlns:p14="http://schemas.microsoft.com/office/powerpoint/2010/main" val="20410492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00" y="550258"/>
            <a:ext cx="8885055" cy="5769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684" y="1101361"/>
            <a:ext cx="3490235" cy="5008128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241503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5361" y="1350367"/>
            <a:ext cx="7886700" cy="1325563"/>
          </a:xfrm>
        </p:spPr>
        <p:txBody>
          <a:bodyPr/>
          <a:lstStyle/>
          <a:p>
            <a:pPr algn="ctr"/>
            <a:r>
              <a:rPr lang="ru-RU" dirty="0" smtClean="0"/>
              <a:t>Преимущества журнала: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725754" y="2513092"/>
            <a:ext cx="8013644" cy="448116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270D69"/>
                </a:solidFill>
                <a:latin typeface="Arial Black" panose="020B0A04020102020204" pitchFamily="34" charset="0"/>
              </a:rPr>
              <a:t> </a:t>
            </a:r>
            <a:r>
              <a:rPr lang="ru-RU" dirty="0">
                <a:solidFill>
                  <a:srgbClr val="270D69"/>
                </a:solidFill>
                <a:latin typeface="Arial Black" panose="020B0A04020102020204" pitchFamily="34" charset="0"/>
              </a:rPr>
              <a:t>информация собрана в одном разделе;</a:t>
            </a:r>
          </a:p>
          <a:p>
            <a:r>
              <a:rPr lang="ru-RU" dirty="0" smtClean="0">
                <a:solidFill>
                  <a:srgbClr val="270D69"/>
                </a:solidFill>
                <a:latin typeface="Arial Black" panose="020B0A04020102020204" pitchFamily="34" charset="0"/>
              </a:rPr>
              <a:t> </a:t>
            </a:r>
            <a:r>
              <a:rPr lang="ru-RU" dirty="0">
                <a:solidFill>
                  <a:srgbClr val="270D69"/>
                </a:solidFill>
                <a:latin typeface="Arial Black" panose="020B0A04020102020204" pitchFamily="34" charset="0"/>
              </a:rPr>
              <a:t>соответствует возрасту детей и имеются методические подсказки для родителей;</a:t>
            </a:r>
          </a:p>
          <a:p>
            <a:r>
              <a:rPr lang="ru-RU" dirty="0" smtClean="0">
                <a:solidFill>
                  <a:srgbClr val="270D69"/>
                </a:solidFill>
                <a:latin typeface="Arial Black" panose="020B0A04020102020204" pitchFamily="34" charset="0"/>
              </a:rPr>
              <a:t> </a:t>
            </a:r>
            <a:r>
              <a:rPr lang="ru-RU" dirty="0">
                <a:solidFill>
                  <a:srgbClr val="270D69"/>
                </a:solidFill>
                <a:latin typeface="Arial Black" panose="020B0A04020102020204" pitchFamily="34" charset="0"/>
              </a:rPr>
              <a:t>отсутствуют рекламные баннеры, информация некорректного содержания.</a:t>
            </a:r>
          </a:p>
          <a:p>
            <a:endParaRPr lang="ru-RU" dirty="0">
              <a:solidFill>
                <a:srgbClr val="270D69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53" y="294502"/>
            <a:ext cx="1988161" cy="1401294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40396277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Перспективы развития 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96509" y="2373302"/>
            <a:ext cx="4474895" cy="44811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  Журнала: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Размещение пособий, игр, методического материала, разработанного педагогами на конкретную группу.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Создание рубрики «Вопрос – ответ».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138442" y="2430025"/>
            <a:ext cx="4005558" cy="44811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Сайта ДОО: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Создание страницы «Родителям будущих первоклассников»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(март 2017 г.)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437" y="1374960"/>
            <a:ext cx="1235601" cy="870875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056" y="1380606"/>
            <a:ext cx="1714235" cy="865229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22903568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207736" y="4629674"/>
            <a:ext cx="6858000" cy="182048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Творческих успехов, коллеги!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3547" y="325476"/>
            <a:ext cx="4572396" cy="279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7329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Клавиатура.potx" id="{D1CDF84C-7895-48BC-B2B3-46B9F5ADBA8D}" vid="{E8495218-EB72-4C68-A3D4-40C6F4FA3AF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Клавиатура</Template>
  <TotalTime>310</TotalTime>
  <Words>77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Calibri</vt:lpstr>
      <vt:lpstr>Tahoma</vt:lpstr>
      <vt:lpstr>Тема Office</vt:lpstr>
      <vt:lpstr>Презентация PowerPoint</vt:lpstr>
      <vt:lpstr>Презентация PowerPoint</vt:lpstr>
      <vt:lpstr>Преимущества журнала:</vt:lpstr>
      <vt:lpstr>Перспективы развития :</vt:lpstr>
      <vt:lpstr>Творческих успехов, коллеги!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«Сайт дошкольной образовательной организации – как инструмент повышения педагогической компетентности родительской общественности»</dc:title>
  <dc:creator>Пользователь</dc:creator>
  <cp:lastModifiedBy>Пользователь</cp:lastModifiedBy>
  <cp:revision>23</cp:revision>
  <dcterms:created xsi:type="dcterms:W3CDTF">2016-11-21T12:22:07Z</dcterms:created>
  <dcterms:modified xsi:type="dcterms:W3CDTF">2017-02-15T13:34:42Z</dcterms:modified>
</cp:coreProperties>
</file>