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83" r:id="rId5"/>
    <p:sldId id="284" r:id="rId6"/>
    <p:sldId id="280" r:id="rId7"/>
    <p:sldId id="281" r:id="rId8"/>
    <p:sldId id="286" r:id="rId9"/>
    <p:sldId id="264" r:id="rId10"/>
    <p:sldId id="292" r:id="rId11"/>
    <p:sldId id="274" r:id="rId12"/>
    <p:sldId id="275" r:id="rId13"/>
    <p:sldId id="276" r:id="rId14"/>
    <p:sldId id="285" r:id="rId15"/>
    <p:sldId id="295" r:id="rId16"/>
    <p:sldId id="288" r:id="rId17"/>
    <p:sldId id="277" r:id="rId18"/>
    <p:sldId id="293" r:id="rId19"/>
    <p:sldId id="290" r:id="rId20"/>
    <p:sldId id="291" r:id="rId21"/>
    <p:sldId id="278" r:id="rId22"/>
    <p:sldId id="279" r:id="rId23"/>
    <p:sldId id="282" r:id="rId24"/>
    <p:sldId id="294" r:id="rId25"/>
    <p:sldId id="27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Picture 4" descr="C:\Documents and Settings\Admin\Рабочий стол\Рисунок1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70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7286644" y="6627168"/>
            <a:ext cx="127791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atyana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atesheva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41" name="Picture 1" descr="C:\Documents and Settings\Admin\Рабочий стол\Рисунок13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470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7358082" y="6627168"/>
            <a:ext cx="127791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atyana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atesheva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6A107-847C-4ADD-948E-5838A0AB65AF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ABE8C-6489-4104-B968-B4D97E0786DA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Picture 2" descr="C:\Documents and Settings\Admin\Рабочий стол\Рисунок11.jpg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7643834" y="6627168"/>
            <a:ext cx="150016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atyana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atesheva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12" Type="http://schemas.openxmlformats.org/officeDocument/2006/relationships/image" Target="../media/image56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http://nsportal.ru/viktoriya-ivanovna-polyakova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848872" cy="235973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Century" panose="02040604050505020304" pitchFamily="18" charset="0"/>
              </a:rPr>
              <a:t>Муниципальное образовательное учреждение дополнительного образования </a:t>
            </a:r>
            <a:br>
              <a:rPr lang="ru-RU" sz="3100" b="1" dirty="0" smtClean="0">
                <a:latin typeface="Century" panose="02040604050505020304" pitchFamily="18" charset="0"/>
              </a:rPr>
            </a:br>
            <a:r>
              <a:rPr lang="ru-RU" sz="3100" b="1" dirty="0" smtClean="0">
                <a:latin typeface="Century" panose="02040604050505020304" pitchFamily="18" charset="0"/>
              </a:rPr>
              <a:t>Центр внешкольной работы </a:t>
            </a:r>
            <a:br>
              <a:rPr lang="ru-RU" sz="3100" b="1" dirty="0" smtClean="0">
                <a:latin typeface="Century" panose="02040604050505020304" pitchFamily="18" charset="0"/>
              </a:rPr>
            </a:br>
            <a:r>
              <a:rPr lang="ru-RU" sz="3100" b="1" dirty="0" smtClean="0">
                <a:latin typeface="Century" panose="02040604050505020304" pitchFamily="18" charset="0"/>
              </a:rPr>
              <a:t>Кашарского района</a:t>
            </a:r>
            <a:br>
              <a:rPr lang="ru-RU" sz="3100" b="1" dirty="0" smtClean="0">
                <a:latin typeface="Century" panose="02040604050505020304" pitchFamily="18" charset="0"/>
              </a:rPr>
            </a:br>
            <a:r>
              <a:rPr lang="ru-RU" sz="3100" b="1" dirty="0">
                <a:latin typeface="Century" panose="02040604050505020304" pitchFamily="18" charset="0"/>
              </a:rPr>
              <a:t/>
            </a:r>
            <a:br>
              <a:rPr lang="ru-RU" sz="3100" b="1" dirty="0">
                <a:latin typeface="Century" panose="02040604050505020304" pitchFamily="18" charset="0"/>
              </a:rPr>
            </a:br>
            <a:r>
              <a:rPr lang="ru-RU" sz="2200" b="1" dirty="0" smtClean="0">
                <a:latin typeface="Century" panose="02040604050505020304" pitchFamily="18" charset="0"/>
              </a:rPr>
              <a:t>                       </a:t>
            </a:r>
            <a:r>
              <a:rPr lang="ru-RU" sz="3600" b="1" dirty="0" smtClean="0">
                <a:latin typeface="Century" panose="02040604050505020304" pitchFamily="18" charset="0"/>
              </a:rPr>
              <a:t>Презентация </a:t>
            </a:r>
            <a:br>
              <a:rPr lang="ru-RU" sz="3600" b="1" dirty="0" smtClean="0">
                <a:latin typeface="Century" panose="02040604050505020304" pitchFamily="18" charset="0"/>
              </a:rPr>
            </a:br>
            <a:r>
              <a:rPr lang="ru-RU" sz="3600" b="1" dirty="0" smtClean="0">
                <a:latin typeface="Century" panose="02040604050505020304" pitchFamily="18" charset="0"/>
              </a:rPr>
              <a:t>                        педагогического опыта</a:t>
            </a:r>
            <a:r>
              <a:rPr lang="ru-RU" sz="3600" b="1" dirty="0">
                <a:latin typeface="Century" panose="02040604050505020304" pitchFamily="18" charset="0"/>
              </a:rPr>
              <a:t/>
            </a:r>
            <a:br>
              <a:rPr lang="ru-RU" sz="3600" b="1" dirty="0">
                <a:latin typeface="Century" panose="02040604050505020304" pitchFamily="18" charset="0"/>
              </a:rPr>
            </a:br>
            <a:endParaRPr lang="ru-RU" sz="3600" b="1" dirty="0">
              <a:latin typeface="Century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00293"/>
            <a:ext cx="7488832" cy="2017934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Выполнила: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Полякова</a:t>
            </a:r>
            <a:r>
              <a:rPr lang="ru-RU" sz="2000" b="1" dirty="0">
                <a:solidFill>
                  <a:schemeClr val="tx1"/>
                </a:solidFill>
                <a:latin typeface="Century" panose="020406040505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Виктория Ивановна</a:t>
            </a:r>
          </a:p>
          <a:p>
            <a:pPr algn="r"/>
            <a:r>
              <a:rPr lang="ru-RU" sz="2000" b="1" dirty="0">
                <a:solidFill>
                  <a:schemeClr val="tx1"/>
                </a:solidFill>
                <a:latin typeface="Century" panose="02040604050505020304" pitchFamily="18" charset="0"/>
              </a:rPr>
              <a:t>п</a:t>
            </a:r>
            <a:r>
              <a:rPr lang="ru-RU" sz="20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едагог дополнительного образования</a:t>
            </a:r>
            <a:endParaRPr lang="ru-RU" sz="20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573325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entury" panose="02040604050505020304" pitchFamily="18" charset="0"/>
              </a:rPr>
              <a:t>Сл. </a:t>
            </a:r>
            <a:r>
              <a:rPr lang="ru-RU" sz="2000" b="1" dirty="0" err="1" smtClean="0">
                <a:latin typeface="Century" panose="02040604050505020304" pitchFamily="18" charset="0"/>
              </a:rPr>
              <a:t>Кашары</a:t>
            </a:r>
            <a:endParaRPr lang="ru-RU" sz="2000" b="1" dirty="0" smtClean="0">
              <a:latin typeface="Century" panose="02040604050505020304" pitchFamily="18" charset="0"/>
            </a:endParaRPr>
          </a:p>
          <a:p>
            <a:pPr algn="ctr"/>
            <a:r>
              <a:rPr lang="ru-RU" sz="2000" b="1" dirty="0" smtClean="0">
                <a:latin typeface="Century" panose="02040604050505020304" pitchFamily="18" charset="0"/>
              </a:rPr>
              <a:t>2017г.</a:t>
            </a:r>
            <a:endParaRPr lang="ru-RU" sz="2000" b="1" dirty="0">
              <a:latin typeface="Century" panose="020406040505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7530">
            <a:off x="413830" y="1835668"/>
            <a:ext cx="3574823" cy="4241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20688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entury" panose="02040604050505020304" pitchFamily="18" charset="0"/>
              </a:rPr>
              <a:t>        Педагог </a:t>
            </a:r>
            <a:r>
              <a:rPr lang="ru-RU" sz="3200" b="1" dirty="0">
                <a:latin typeface="Century" panose="02040604050505020304" pitchFamily="18" charset="0"/>
              </a:rPr>
              <a:t>дополнительного </a:t>
            </a:r>
            <a:r>
              <a:rPr lang="ru-RU" sz="3200" b="1" dirty="0" smtClean="0">
                <a:latin typeface="Century" panose="02040604050505020304" pitchFamily="18" charset="0"/>
              </a:rPr>
              <a:t>образования</a:t>
            </a:r>
            <a:r>
              <a:rPr lang="ru-RU" sz="3200" dirty="0" smtClean="0">
                <a:latin typeface="Century" panose="02040604050505020304" pitchFamily="18" charset="0"/>
              </a:rPr>
              <a:t> </a:t>
            </a:r>
            <a:r>
              <a:rPr lang="ru-RU" sz="3200" dirty="0">
                <a:latin typeface="Century" panose="02040604050505020304" pitchFamily="18" charset="0"/>
              </a:rPr>
              <a:t>является представителем одной из самых социально значимой профессии. </a:t>
            </a:r>
            <a:r>
              <a:rPr lang="ru-RU" sz="3200" dirty="0" smtClean="0">
                <a:latin typeface="Century" panose="02040604050505020304" pitchFamily="18" charset="0"/>
              </a:rPr>
              <a:t> </a:t>
            </a:r>
          </a:p>
          <a:p>
            <a:endParaRPr lang="ru-RU" sz="3200" dirty="0">
              <a:latin typeface="Century" panose="02040604050505020304" pitchFamily="18" charset="0"/>
            </a:endParaRPr>
          </a:p>
          <a:p>
            <a:r>
              <a:rPr lang="ru-RU" sz="3200" b="1" dirty="0" smtClean="0">
                <a:latin typeface="Century" panose="02040604050505020304" pitchFamily="18" charset="0"/>
              </a:rPr>
              <a:t>         Главная задача  педагога </a:t>
            </a:r>
            <a:r>
              <a:rPr lang="ru-RU" sz="3200" dirty="0" smtClean="0">
                <a:latin typeface="Century" panose="02040604050505020304" pitchFamily="18" charset="0"/>
              </a:rPr>
              <a:t>-  </a:t>
            </a:r>
            <a:r>
              <a:rPr lang="ru-RU" sz="3200" dirty="0">
                <a:latin typeface="Century" panose="02040604050505020304" pitchFamily="18" charset="0"/>
              </a:rPr>
              <a:t>создать условия, благоприятствующие развитию творческих способностей каждого </a:t>
            </a:r>
            <a:r>
              <a:rPr lang="ru-RU" sz="3200" dirty="0" smtClean="0">
                <a:latin typeface="Century" panose="02040604050505020304" pitchFamily="18" charset="0"/>
              </a:rPr>
              <a:t>обучающегося</a:t>
            </a:r>
            <a:r>
              <a:rPr lang="ru-RU" sz="3200" dirty="0" smtClean="0">
                <a:latin typeface="Century" panose="02040604050505020304" pitchFamily="18" charset="0"/>
              </a:rPr>
              <a:t>. </a:t>
            </a:r>
            <a:endParaRPr lang="ru-RU" sz="32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5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02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Творчество 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начинается</a:t>
            </a:r>
            <a:b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</a:b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с новой идеи.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1" y="1250758"/>
            <a:ext cx="327585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985" y="908720"/>
            <a:ext cx="2288503" cy="2358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02" y="4041068"/>
            <a:ext cx="163923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9708" y="3809035"/>
            <a:ext cx="180020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026" y="3977680"/>
            <a:ext cx="162661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300209"/>
            <a:ext cx="1793598" cy="2398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577" y="3266982"/>
            <a:ext cx="2218402" cy="16741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985" y="5089334"/>
            <a:ext cx="2222295" cy="158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64507" y="1416701"/>
            <a:ext cx="1567532" cy="2116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924944"/>
            <a:ext cx="252028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598" y="4470448"/>
            <a:ext cx="1655428" cy="2207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720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76672"/>
            <a:ext cx="8064896" cy="576064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Century" panose="02040604050505020304" pitchFamily="18" charset="0"/>
              </a:rPr>
              <a:t> Развитие творческих способностей </a:t>
            </a:r>
            <a:r>
              <a:rPr lang="ru-RU" sz="4000" dirty="0" smtClean="0">
                <a:solidFill>
                  <a:schemeClr val="tx1"/>
                </a:solidFill>
                <a:latin typeface="Century" panose="02040604050505020304" pitchFamily="18" charset="0"/>
              </a:rPr>
              <a:t>обучающихся</a:t>
            </a:r>
            <a:r>
              <a:rPr lang="ru-RU" sz="4000" dirty="0" smtClean="0">
                <a:solidFill>
                  <a:schemeClr val="tx1"/>
                </a:solidFill>
                <a:latin typeface="Century" panose="02040604050505020304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Century" panose="02040604050505020304" pitchFamily="18" charset="0"/>
              </a:rPr>
              <a:t>предполагает формирование у них важнейших умственных и практических </a:t>
            </a:r>
            <a:r>
              <a:rPr lang="ru-RU" sz="4000" dirty="0" smtClean="0">
                <a:solidFill>
                  <a:schemeClr val="tx1"/>
                </a:solidFill>
                <a:latin typeface="Century" panose="02040604050505020304" pitchFamily="18" charset="0"/>
              </a:rPr>
              <a:t>действий: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4000" b="1" i="1" dirty="0">
                <a:solidFill>
                  <a:schemeClr val="tx1"/>
                </a:solidFill>
                <a:latin typeface="Century" panose="02040604050505020304" pitchFamily="18" charset="0"/>
              </a:rPr>
              <a:t>умение </a:t>
            </a: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наблюдать; 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4000" b="1" i="1" dirty="0">
                <a:solidFill>
                  <a:schemeClr val="tx1"/>
                </a:solidFill>
                <a:latin typeface="Century" panose="02040604050505020304" pitchFamily="18" charset="0"/>
              </a:rPr>
              <a:t>д</a:t>
            </a: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умать</a:t>
            </a:r>
            <a:r>
              <a:rPr lang="ru-RU" sz="4000" b="1" i="1" dirty="0">
                <a:solidFill>
                  <a:schemeClr val="tx1"/>
                </a:solidFill>
                <a:latin typeface="Century" panose="02040604050505020304" pitchFamily="18" charset="0"/>
              </a:rPr>
              <a:t>;</a:t>
            </a: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 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4000" b="1" i="1" dirty="0">
                <a:solidFill>
                  <a:schemeClr val="tx1"/>
                </a:solidFill>
                <a:latin typeface="Century" panose="02040604050505020304" pitchFamily="18" charset="0"/>
              </a:rPr>
              <a:t>с</a:t>
            </a: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опоставлять;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4000" b="1" i="1" dirty="0">
                <a:solidFill>
                  <a:schemeClr val="tx1"/>
                </a:solidFill>
                <a:latin typeface="Century" panose="02040604050505020304" pitchFamily="18" charset="0"/>
              </a:rPr>
              <a:t>с</a:t>
            </a: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равнивать</a:t>
            </a:r>
            <a:r>
              <a:rPr lang="ru-RU" sz="4000" b="1" i="1" dirty="0">
                <a:solidFill>
                  <a:schemeClr val="tx1"/>
                </a:solidFill>
                <a:latin typeface="Century" panose="02040604050505020304" pitchFamily="18" charset="0"/>
              </a:rPr>
              <a:t>;</a:t>
            </a: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 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умение </a:t>
            </a:r>
            <a:r>
              <a:rPr lang="ru-RU" sz="4000" b="1" i="1" dirty="0">
                <a:solidFill>
                  <a:schemeClr val="tx1"/>
                </a:solidFill>
                <a:latin typeface="Century" panose="02040604050505020304" pitchFamily="18" charset="0"/>
              </a:rPr>
              <a:t>самостоятельно </a:t>
            </a: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выдвигать;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4000" b="1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  </a:t>
            </a:r>
            <a:r>
              <a:rPr lang="ru-RU" sz="4000" b="1" i="1" dirty="0">
                <a:solidFill>
                  <a:schemeClr val="tx1"/>
                </a:solidFill>
                <a:latin typeface="Century" panose="02040604050505020304" pitchFamily="18" charset="0"/>
              </a:rPr>
              <a:t>решать новые задачи.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43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175" y="141277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Century" panose="02040604050505020304" pitchFamily="18" charset="0"/>
              </a:rPr>
              <a:t>И</a:t>
            </a:r>
            <a:r>
              <a:rPr lang="ru-RU" sz="3200" b="1" dirty="0" smtClean="0">
                <a:latin typeface="Century" panose="02040604050505020304" pitchFamily="18" charset="0"/>
              </a:rPr>
              <a:t>дея </a:t>
            </a:r>
            <a:r>
              <a:rPr lang="ru-RU" sz="3200" b="1" dirty="0">
                <a:latin typeface="Century" panose="02040604050505020304" pitchFamily="18" charset="0"/>
              </a:rPr>
              <a:t>развития творческих способностей </a:t>
            </a:r>
            <a:r>
              <a:rPr lang="ru-RU" sz="3200" b="1" dirty="0" smtClean="0">
                <a:latin typeface="Century" panose="02040604050505020304" pitchFamily="18" charset="0"/>
              </a:rPr>
              <a:t>обучающихся</a:t>
            </a:r>
            <a:r>
              <a:rPr lang="ru-RU" sz="3200" b="1" dirty="0" smtClean="0">
                <a:latin typeface="Century" panose="02040604050505020304" pitchFamily="18" charset="0"/>
              </a:rPr>
              <a:t>  </a:t>
            </a:r>
            <a:r>
              <a:rPr lang="ru-RU" sz="3200" dirty="0">
                <a:latin typeface="Century" panose="02040604050505020304" pitchFamily="18" charset="0"/>
              </a:rPr>
              <a:t>– обучение и воспитание через деятельность, выбранную ими самими для достижения поставленной цели.  </a:t>
            </a:r>
            <a:r>
              <a:rPr lang="ru-RU" sz="2800" dirty="0">
                <a:latin typeface="Century" panose="02040604050505020304" pitchFamily="18" charset="0"/>
              </a:rPr>
              <a:t/>
            </a:r>
            <a:br>
              <a:rPr lang="ru-RU" sz="2800" dirty="0">
                <a:latin typeface="Century" panose="02040604050505020304" pitchFamily="18" charset="0"/>
              </a:rPr>
            </a:br>
            <a:endParaRPr lang="ru-RU" sz="2800" dirty="0">
              <a:latin typeface="Century" panose="020406040505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0215">
            <a:off x="-256647" y="2453991"/>
            <a:ext cx="3474589" cy="403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22543">
            <a:off x="5235136" y="2603250"/>
            <a:ext cx="3541445" cy="3967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068960"/>
            <a:ext cx="2571750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7309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7540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entury" panose="02040604050505020304" pitchFamily="18" charset="0"/>
              </a:rPr>
              <a:t>Роль </a:t>
            </a:r>
            <a:r>
              <a:rPr lang="ru-RU" sz="2400" b="1" dirty="0">
                <a:latin typeface="Century" panose="02040604050505020304" pitchFamily="18" charset="0"/>
              </a:rPr>
              <a:t>и </a:t>
            </a:r>
            <a:r>
              <a:rPr lang="ru-RU" sz="2400" b="1" dirty="0" smtClean="0">
                <a:latin typeface="Century" panose="02040604050505020304" pitchFamily="18" charset="0"/>
              </a:rPr>
              <a:t>место декоративно  - прикладного </a:t>
            </a:r>
            <a:r>
              <a:rPr lang="ru-RU" sz="2400" b="1" dirty="0">
                <a:latin typeface="Century" panose="02040604050505020304" pitchFamily="18" charset="0"/>
              </a:rPr>
              <a:t>искусства в процессе развития творческих и художественных способностей </a:t>
            </a:r>
            <a:r>
              <a:rPr lang="ru-RU" sz="2400" b="1" dirty="0" smtClean="0">
                <a:latin typeface="Century" panose="02040604050505020304" pitchFamily="18" charset="0"/>
              </a:rPr>
              <a:t>личности.</a:t>
            </a:r>
            <a:endParaRPr lang="ru-RU" sz="2400" b="1" dirty="0">
              <a:latin typeface="Century" panose="02040604050505020304" pitchFamily="18" charset="0"/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5580112" y="1583369"/>
            <a:ext cx="2160240" cy="22322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entury" panose="02040604050505020304" pitchFamily="18" charset="0"/>
              </a:rPr>
              <a:t>И.О</a:t>
            </a:r>
            <a:r>
              <a:rPr lang="ru-RU" sz="32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. Каган</a:t>
            </a:r>
            <a:endParaRPr lang="ru-RU" sz="32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1619672" y="1585182"/>
            <a:ext cx="2736304" cy="22322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Б.Т. Лихачев</a:t>
            </a:r>
            <a:endParaRPr lang="ru-RU" sz="32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827584" y="4149080"/>
            <a:ext cx="3528392" cy="244827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entury" panose="02040604050505020304" pitchFamily="18" charset="0"/>
              </a:rPr>
              <a:t>Т.Я. </a:t>
            </a:r>
            <a:r>
              <a:rPr lang="ru-RU" sz="32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Шпикалова</a:t>
            </a:r>
            <a:endParaRPr lang="ru-RU" sz="32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4716016" y="4149080"/>
            <a:ext cx="3024336" cy="244827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entury" panose="02040604050505020304" pitchFamily="18" charset="0"/>
              </a:rPr>
              <a:t>М.А</a:t>
            </a:r>
            <a:r>
              <a:rPr lang="ru-RU" sz="32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 Ершова</a:t>
            </a:r>
            <a:endParaRPr lang="ru-RU" sz="32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31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9952" y="476672"/>
            <a:ext cx="46805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entury" panose="02040604050505020304" pitchFamily="18" charset="0"/>
              </a:rPr>
              <a:t>Философ - </a:t>
            </a:r>
            <a:r>
              <a:rPr lang="ru-RU" sz="2400" dirty="0" err="1">
                <a:latin typeface="Century" panose="02040604050505020304" pitchFamily="18" charset="0"/>
              </a:rPr>
              <a:t>Иммануил</a:t>
            </a:r>
            <a:r>
              <a:rPr lang="ru-RU" sz="2400" dirty="0">
                <a:latin typeface="Century" panose="02040604050505020304" pitchFamily="18" charset="0"/>
              </a:rPr>
              <a:t> Кант в </a:t>
            </a:r>
          </a:p>
          <a:p>
            <a:r>
              <a:rPr lang="ru-RU" sz="2400" dirty="0">
                <a:latin typeface="Century" panose="02040604050505020304" pitchFamily="18" charset="0"/>
              </a:rPr>
              <a:t>18 веке, рассматривал специфику художественного творчества, как учение о целесообразности природы и человеческой деятельности. Характерной особенностью искусства по сравнению с наукой Кант считал природную одаренность его творца.  Если способность к творчеству является врожденной, то вкус основан на активной работе сознания человека.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396044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63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но 1 4"/>
          <p:cNvSpPr/>
          <p:nvPr/>
        </p:nvSpPr>
        <p:spPr>
          <a:xfrm>
            <a:off x="323528" y="764704"/>
            <a:ext cx="4104456" cy="25922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entury" panose="02040604050505020304" pitchFamily="18" charset="0"/>
              </a:rPr>
              <a:t>К.Д. </a:t>
            </a:r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Ушинский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4211960" y="3608227"/>
            <a:ext cx="4932040" cy="25922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В.А. Сухомлинский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107504" y="3356992"/>
            <a:ext cx="4104456" cy="25922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Л.Н. Толстой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4752020" y="1015939"/>
            <a:ext cx="4104456" cy="25922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entury" panose="02040604050505020304" pitchFamily="18" charset="0"/>
              </a:rPr>
              <a:t>А.К. </a:t>
            </a:r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Маркова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349205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Ученые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81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869160"/>
            <a:ext cx="7772400" cy="1500187"/>
          </a:xfrm>
        </p:spPr>
        <p:txBody>
          <a:bodyPr>
            <a:noAutofit/>
          </a:bodyPr>
          <a:lstStyle/>
          <a:p>
            <a:pPr algn="ctr"/>
            <a:endParaRPr lang="ru-RU" sz="28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Технология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опыта.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Модифицированная программа по декоративно – прикладном творчестве объединения «Домовенок».</a:t>
            </a:r>
          </a:p>
          <a:p>
            <a:pPr algn="ctr"/>
            <a:endParaRPr lang="ru-RU" sz="1400" b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Цель </a:t>
            </a:r>
            <a:r>
              <a:rPr lang="ru-RU" sz="2800" b="1" dirty="0">
                <a:solidFill>
                  <a:schemeClr val="tx1"/>
                </a:solidFill>
                <a:latin typeface="Century" panose="02040604050505020304" pitchFamily="18" charset="0"/>
              </a:rPr>
              <a:t>созданной мною программы - создание условий для самореализации обучающихся в творчестве, развитие познавательных, конструктивных, творческих и художественных способностей в процессе создания изделий, используя различные материалы и техники.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7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3219822" cy="3744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650604"/>
            <a:ext cx="5184576" cy="40187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5896" y="260648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entury" panose="02040604050505020304" pitchFamily="18" charset="0"/>
              </a:rPr>
              <a:t>Работы выполненные в технике «Пластилинография»</a:t>
            </a:r>
            <a:endParaRPr lang="ru-RU" sz="36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76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Нестандартные занятия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084601"/>
            <a:ext cx="4392488" cy="3375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12977"/>
            <a:ext cx="4320480" cy="3252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316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latin typeface="Century" panose="02040604050505020304" pitchFamily="18" charset="0"/>
              </a:rPr>
              <a:t>« </a:t>
            </a:r>
            <a:r>
              <a:rPr lang="ru-RU" sz="4000" b="1" dirty="0">
                <a:latin typeface="Century" panose="02040604050505020304" pitchFamily="18" charset="0"/>
              </a:rPr>
              <a:t>В душе каждого ребёнка есть невидимые струны. Если тронуть их умелой рукой, они красиво зазвучат».</a:t>
            </a:r>
          </a:p>
          <a:p>
            <a:pPr marL="0" indent="0" algn="r">
              <a:buNone/>
            </a:pPr>
            <a:endParaRPr lang="ru-RU" b="1" dirty="0" smtClean="0">
              <a:latin typeface="Century" panose="02040604050505020304" pitchFamily="18" charset="0"/>
            </a:endParaRPr>
          </a:p>
          <a:p>
            <a:pPr marL="0" indent="0" algn="r">
              <a:buNone/>
            </a:pPr>
            <a:r>
              <a:rPr lang="ru-RU" b="1" dirty="0" smtClean="0">
                <a:latin typeface="Century" panose="02040604050505020304" pitchFamily="18" charset="0"/>
              </a:rPr>
              <a:t>В. А. Сухомлинский </a:t>
            </a:r>
            <a:endParaRPr lang="ru-RU" b="1" dirty="0">
              <a:latin typeface="Century" panose="020406040505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56992"/>
            <a:ext cx="410445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1000">
        <p14:reveal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88640"/>
            <a:ext cx="528058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9484" y="2996952"/>
            <a:ext cx="4956043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76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Трудности и проблемы при использовании данного опыта.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entury" panose="02040604050505020304" pitchFamily="18" charset="0"/>
              </a:rPr>
              <a:t>  умение фантазировать;</a:t>
            </a:r>
          </a:p>
          <a:p>
            <a:r>
              <a:rPr lang="ru-RU" dirty="0">
                <a:latin typeface="Century" panose="02040604050505020304" pitchFamily="18" charset="0"/>
              </a:rPr>
              <a:t>поиск новых </a:t>
            </a:r>
            <a:r>
              <a:rPr lang="ru-RU" dirty="0" smtClean="0">
                <a:latin typeface="Century" panose="02040604050505020304" pitchFamily="18" charset="0"/>
              </a:rPr>
              <a:t>решений</a:t>
            </a:r>
            <a:r>
              <a:rPr lang="ru-RU" dirty="0">
                <a:latin typeface="Century" panose="02040604050505020304" pitchFamily="18" charset="0"/>
              </a:rPr>
              <a:t>; </a:t>
            </a:r>
            <a:endParaRPr lang="ru-RU" dirty="0" smtClean="0">
              <a:latin typeface="Century" panose="02040604050505020304" pitchFamily="18" charset="0"/>
            </a:endParaRPr>
          </a:p>
          <a:p>
            <a:r>
              <a:rPr lang="ru-RU" dirty="0" smtClean="0">
                <a:latin typeface="Century" panose="02040604050505020304" pitchFamily="18" charset="0"/>
              </a:rPr>
              <a:t>индивидуальный </a:t>
            </a:r>
            <a:r>
              <a:rPr lang="ru-RU" dirty="0">
                <a:latin typeface="Century" panose="02040604050505020304" pitchFamily="18" charset="0"/>
              </a:rPr>
              <a:t>авторский стиль;</a:t>
            </a:r>
            <a:endParaRPr lang="ru-RU" dirty="0" smtClean="0">
              <a:latin typeface="Century" panose="02040604050505020304" pitchFamily="18" charset="0"/>
            </a:endParaRPr>
          </a:p>
          <a:p>
            <a:r>
              <a:rPr lang="ru-RU" dirty="0">
                <a:latin typeface="Century" panose="02040604050505020304" pitchFamily="18" charset="0"/>
              </a:rPr>
              <a:t>заинтересовать </a:t>
            </a:r>
            <a:r>
              <a:rPr lang="ru-RU" dirty="0" smtClean="0">
                <a:latin typeface="Century" panose="02040604050505020304" pitchFamily="18" charset="0"/>
              </a:rPr>
              <a:t>и </a:t>
            </a:r>
            <a:r>
              <a:rPr lang="ru-RU" dirty="0">
                <a:latin typeface="Century" panose="02040604050505020304" pitchFamily="18" charset="0"/>
              </a:rPr>
              <a:t>увлечь </a:t>
            </a:r>
            <a:r>
              <a:rPr lang="ru-RU" dirty="0" smtClean="0">
                <a:latin typeface="Century" panose="02040604050505020304" pitchFamily="18" charset="0"/>
              </a:rPr>
              <a:t>обучающегося</a:t>
            </a:r>
            <a:r>
              <a:rPr lang="ru-RU" dirty="0" smtClean="0">
                <a:latin typeface="Century" panose="02040604050505020304" pitchFamily="18" charset="0"/>
              </a:rPr>
              <a:t>;</a:t>
            </a:r>
            <a:endParaRPr lang="ru-RU" dirty="0" smtClean="0">
              <a:latin typeface="Century" panose="02040604050505020304" pitchFamily="18" charset="0"/>
            </a:endParaRPr>
          </a:p>
          <a:p>
            <a:r>
              <a:rPr lang="ru-RU" dirty="0">
                <a:latin typeface="Century" panose="02040604050505020304" pitchFamily="18" charset="0"/>
              </a:rPr>
              <a:t>разновозрастные </a:t>
            </a:r>
            <a:r>
              <a:rPr lang="ru-RU" dirty="0" smtClean="0">
                <a:latin typeface="Century" panose="02040604050505020304" pitchFamily="18" charset="0"/>
              </a:rPr>
              <a:t>обучающиеся</a:t>
            </a:r>
            <a:r>
              <a:rPr lang="ru-RU" dirty="0" smtClean="0">
                <a:latin typeface="Century" panose="02040604050505020304" pitchFamily="18" charset="0"/>
              </a:rPr>
              <a:t> </a:t>
            </a:r>
            <a:r>
              <a:rPr lang="ru-RU" dirty="0">
                <a:latin typeface="Century" panose="02040604050505020304" pitchFamily="18" charset="0"/>
              </a:rPr>
              <a:t>с разными способностями и </a:t>
            </a:r>
            <a:r>
              <a:rPr lang="ru-RU" dirty="0" smtClean="0">
                <a:latin typeface="Century" panose="02040604050505020304" pitchFamily="18" charset="0"/>
              </a:rPr>
              <a:t>подготовленностью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37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73" y="0"/>
            <a:ext cx="9036496" cy="1500187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entury" panose="02040604050505020304" pitchFamily="18" charset="0"/>
              </a:rPr>
              <a:t>Результаты участия </a:t>
            </a:r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обучающихся</a:t>
            </a:r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entury" panose="02040604050505020304" pitchFamily="18" charset="0"/>
              </a:rPr>
              <a:t>объединения </a:t>
            </a:r>
            <a:r>
              <a:rPr lang="ru-RU" sz="2800" b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«Домовенок» в конкурсах, </a:t>
            </a:r>
            <a:r>
              <a:rPr lang="ru-RU" sz="2800" b="1" dirty="0">
                <a:solidFill>
                  <a:schemeClr val="tx1"/>
                </a:solidFill>
                <a:latin typeface="Century" panose="02040604050505020304" pitchFamily="18" charset="0"/>
              </a:rPr>
              <a:t>выставках, акциях.</a:t>
            </a:r>
            <a:endParaRPr lang="ru-RU" sz="2800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73" y="1124744"/>
            <a:ext cx="2088232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689" y="1124744"/>
            <a:ext cx="2088232" cy="28046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133307"/>
            <a:ext cx="1967167" cy="2772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478" y="1102408"/>
            <a:ext cx="1888182" cy="2834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81" y="4004986"/>
            <a:ext cx="2016224" cy="27074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0668" y="1095926"/>
            <a:ext cx="2088232" cy="28341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8231" y="3981812"/>
            <a:ext cx="2007137" cy="27269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110" y="1072765"/>
            <a:ext cx="2104508" cy="28417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784" y="3948199"/>
            <a:ext cx="1851670" cy="2726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7101" y="3981812"/>
            <a:ext cx="2010753" cy="271720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919" y="3987779"/>
            <a:ext cx="2091954" cy="271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0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Century" panose="02040604050505020304" pitchFamily="18" charset="0"/>
              </a:rPr>
              <a:t>Чем больше информации, методов и </a:t>
            </a:r>
            <a:r>
              <a:rPr lang="ru-RU" dirty="0" smtClean="0">
                <a:latin typeface="Century" panose="02040604050505020304" pitchFamily="18" charset="0"/>
              </a:rPr>
              <a:t>технологий </a:t>
            </a:r>
            <a:r>
              <a:rPr lang="ru-RU" dirty="0">
                <a:latin typeface="Century" panose="02040604050505020304" pitchFamily="18" charset="0"/>
              </a:rPr>
              <a:t>в своей работе я использую, тем  больше эффект от моей работы. Но какой бы современный компьютер и самый быстрый интернет </a:t>
            </a:r>
            <a:r>
              <a:rPr lang="ru-RU" dirty="0" smtClean="0">
                <a:latin typeface="Century" panose="02040604050505020304" pitchFamily="18" charset="0"/>
              </a:rPr>
              <a:t>педагогу </a:t>
            </a:r>
            <a:r>
              <a:rPr lang="ru-RU" dirty="0">
                <a:latin typeface="Century" panose="02040604050505020304" pitchFamily="18" charset="0"/>
              </a:rPr>
              <a:t>не обеспечить, самое главное – это желание </a:t>
            </a:r>
            <a:r>
              <a:rPr lang="ru-RU" dirty="0" smtClean="0">
                <a:latin typeface="Century" panose="02040604050505020304" pitchFamily="18" charset="0"/>
              </a:rPr>
              <a:t>педагога </a:t>
            </a:r>
            <a:r>
              <a:rPr lang="ru-RU" dirty="0">
                <a:latin typeface="Century" panose="02040604050505020304" pitchFamily="18" charset="0"/>
              </a:rPr>
              <a:t>работать над собой и способность </a:t>
            </a:r>
            <a:r>
              <a:rPr lang="ru-RU" dirty="0" smtClean="0">
                <a:latin typeface="Century" panose="02040604050505020304" pitchFamily="18" charset="0"/>
              </a:rPr>
              <a:t> </a:t>
            </a:r>
            <a:r>
              <a:rPr lang="ru-RU" dirty="0">
                <a:latin typeface="Century" panose="02040604050505020304" pitchFamily="18" charset="0"/>
              </a:rPr>
              <a:t>творить, учиться, экспериментировать и делиться своими знаниями и опытом, приобретенными в процессе самообразования, улучшая качество образования </a:t>
            </a:r>
            <a:r>
              <a:rPr lang="ru-RU" dirty="0" smtClean="0">
                <a:latin typeface="Century" panose="02040604050505020304" pitchFamily="18" charset="0"/>
              </a:rPr>
              <a:t>обучающихся.</a:t>
            </a:r>
            <a:endParaRPr lang="ru-RU" dirty="0">
              <a:latin typeface="Century" panose="02040604050505020304" pitchFamily="18" charset="0"/>
            </a:endParaRPr>
          </a:p>
          <a:p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98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4990" y="332656"/>
            <a:ext cx="8136904" cy="416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latin typeface="Century" panose="02040604050505020304" pitchFamily="18" charset="0"/>
                <a:ea typeface="Times New Roman"/>
                <a:cs typeface="Times New Roman"/>
              </a:rPr>
              <a:t>Адресные </a:t>
            </a:r>
            <a:r>
              <a:rPr lang="ru-RU" sz="3600" b="1" dirty="0">
                <a:latin typeface="Century" panose="02040604050505020304" pitchFamily="18" charset="0"/>
                <a:ea typeface="Times New Roman"/>
                <a:cs typeface="Times New Roman"/>
              </a:rPr>
              <a:t>рекомендации по использованию опыта.</a:t>
            </a:r>
            <a:endParaRPr lang="ru-RU" sz="3600" dirty="0">
              <a:latin typeface="Century" panose="02040604050505020304" pitchFamily="18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entury" panose="02040604050505020304" pitchFamily="18" charset="0"/>
                <a:ea typeface="Times New Roman"/>
                <a:cs typeface="Times New Roman"/>
              </a:rPr>
              <a:t>   Свой материал по развития творческих способностей </a:t>
            </a:r>
            <a:r>
              <a:rPr lang="ru-RU" dirty="0" smtClean="0">
                <a:latin typeface="Century" panose="02040604050505020304" pitchFamily="18" charset="0"/>
                <a:ea typeface="Times New Roman"/>
                <a:cs typeface="Times New Roman"/>
              </a:rPr>
              <a:t>обучающихся</a:t>
            </a:r>
            <a:r>
              <a:rPr lang="ru-RU" dirty="0" smtClean="0">
                <a:latin typeface="Century" panose="02040604050505020304" pitchFamily="18" charset="0"/>
                <a:ea typeface="Times New Roman"/>
                <a:cs typeface="Times New Roman"/>
              </a:rPr>
              <a:t> </a:t>
            </a:r>
            <a:r>
              <a:rPr lang="ru-RU" dirty="0">
                <a:latin typeface="Century" panose="02040604050505020304" pitchFamily="18" charset="0"/>
                <a:ea typeface="Times New Roman"/>
                <a:cs typeface="Times New Roman"/>
              </a:rPr>
              <a:t>на занятиях декоративно – прикладным искусством я разместила на сайте</a:t>
            </a:r>
            <a:r>
              <a:rPr lang="ru-RU" dirty="0" smtClean="0">
                <a:latin typeface="Century" panose="02040604050505020304" pitchFamily="18" charset="0"/>
                <a:ea typeface="Times New Roman"/>
                <a:cs typeface="Times New Roman"/>
              </a:rPr>
              <a:t>:</a:t>
            </a:r>
            <a:endParaRPr lang="ru-RU" sz="1400" dirty="0"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/>
              </a:rPr>
              <a:t>http://nsportal.ru/viktoriya-ivanovna-polyakova</a:t>
            </a:r>
            <a:endParaRPr lang="ru-RU" sz="2400" dirty="0"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40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000" dirty="0"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4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4000" dirty="0">
              <a:ea typeface="Times New Roman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140968"/>
            <a:ext cx="6352400" cy="354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7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484784"/>
            <a:ext cx="7776864" cy="3168352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Спасибо  за внимание!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52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00141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latin typeface="Century" panose="02040604050505020304" pitchFamily="18" charset="0"/>
              </a:rPr>
              <a:t>Девиз моей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Century" panose="02040604050505020304" pitchFamily="18" charset="0"/>
              </a:rPr>
              <a:t> педагогической деятельности: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Century" panose="02040604050505020304" pitchFamily="18" charset="0"/>
              </a:rPr>
              <a:t>  </a:t>
            </a:r>
            <a:r>
              <a:rPr lang="ru-RU" sz="3600" b="1" dirty="0">
                <a:latin typeface="Century" panose="02040604050505020304" pitchFamily="18" charset="0"/>
              </a:rPr>
              <a:t>«Профессионализм. Творчество. </a:t>
            </a:r>
            <a:r>
              <a:rPr lang="ru-RU" sz="3600" b="1" dirty="0" smtClean="0">
                <a:latin typeface="Century" panose="02040604050505020304" pitchFamily="18" charset="0"/>
              </a:rPr>
              <a:t>Сотрудничество. </a:t>
            </a:r>
            <a:r>
              <a:rPr lang="ru-RU" sz="3600" b="1" dirty="0">
                <a:latin typeface="Century" panose="02040604050505020304" pitchFamily="18" charset="0"/>
              </a:rPr>
              <a:t>Успех. »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745" y="2671192"/>
            <a:ext cx="2592288" cy="3456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654602"/>
            <a:ext cx="2787774" cy="3456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71192"/>
            <a:ext cx="2664296" cy="3439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84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 моей </a:t>
            </a:r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педагогической деятельности: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7814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latin typeface="Century" panose="02040604050505020304" pitchFamily="18" charset="0"/>
              </a:rPr>
              <a:t>          </a:t>
            </a:r>
            <a:r>
              <a:rPr lang="ru-RU" sz="2000" b="1" dirty="0" smtClean="0">
                <a:latin typeface="Century" panose="02040604050505020304" pitchFamily="18" charset="0"/>
              </a:rPr>
              <a:t>Совершенствовать </a:t>
            </a:r>
            <a:r>
              <a:rPr lang="ru-RU" sz="2000" b="1" dirty="0">
                <a:latin typeface="Century" panose="02040604050505020304" pitchFamily="18" charset="0"/>
              </a:rPr>
              <a:t>своё педагогическое мастерство в области освоения современных образовательных технологий, в том числе дистанционных, повышение профессиональной </a:t>
            </a:r>
            <a:r>
              <a:rPr lang="ru-RU" sz="2000" b="1" dirty="0" smtClean="0">
                <a:latin typeface="Century" panose="02040604050505020304" pitchFamily="18" charset="0"/>
              </a:rPr>
              <a:t>деятельности на </a:t>
            </a:r>
            <a:r>
              <a:rPr lang="ru-RU" sz="2000" b="1" dirty="0">
                <a:latin typeface="Century" panose="02040604050505020304" pitchFamily="18" charset="0"/>
              </a:rPr>
              <a:t>основе новых информационных технологий как одного из главных условий эффективности  и качества  моей деятельности.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797152"/>
            <a:ext cx="2935472" cy="18847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32804"/>
            <a:ext cx="3117603" cy="19776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136" y="4610409"/>
            <a:ext cx="3042352" cy="20714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036" y="4797152"/>
            <a:ext cx="2441911" cy="18847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2276300"/>
            <a:ext cx="1728192" cy="218395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459994"/>
            <a:ext cx="3059832" cy="203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00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631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Задачи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804" y="3888168"/>
            <a:ext cx="3312368" cy="2660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599" y="3092012"/>
            <a:ext cx="285534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092012"/>
            <a:ext cx="2520280" cy="3549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76316" y="764704"/>
            <a:ext cx="86404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Century" panose="02040604050505020304" pitchFamily="18" charset="0"/>
              </a:rPr>
              <a:t>повышать качество обучения за счёт расширения возможностей </a:t>
            </a:r>
            <a:r>
              <a:rPr lang="ru-RU" sz="2000" dirty="0" smtClean="0">
                <a:latin typeface="Century" panose="02040604050505020304" pitchFamily="18" charset="0"/>
              </a:rPr>
              <a:t>педагога на </a:t>
            </a:r>
            <a:r>
              <a:rPr lang="ru-RU" sz="2000" dirty="0">
                <a:latin typeface="Century" panose="02040604050505020304" pitchFamily="18" charset="0"/>
              </a:rPr>
              <a:t>основе овладения новыми технологиями (</a:t>
            </a:r>
            <a:r>
              <a:rPr lang="ru-RU" sz="2000" i="1" dirty="0">
                <a:latin typeface="Century" panose="02040604050505020304" pitchFamily="18" charset="0"/>
              </a:rPr>
              <a:t>интерактивными, развивающими, комплексными</a:t>
            </a:r>
            <a:r>
              <a:rPr lang="ru-RU" sz="2000" dirty="0">
                <a:latin typeface="Century" panose="02040604050505020304" pitchFamily="18" charset="0"/>
              </a:rPr>
              <a:t>), новыми приёмами и </a:t>
            </a:r>
            <a:r>
              <a:rPr lang="ru-RU" sz="2000" dirty="0" smtClean="0">
                <a:latin typeface="Century" panose="02040604050505020304" pitchFamily="18" charset="0"/>
              </a:rPr>
              <a:t>методами;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Century" panose="02040604050505020304" pitchFamily="18" charset="0"/>
              </a:rPr>
              <a:t>повышать </a:t>
            </a:r>
            <a:r>
              <a:rPr lang="ru-RU" sz="2000" dirty="0">
                <a:latin typeface="Century" panose="02040604050505020304" pitchFamily="18" charset="0"/>
              </a:rPr>
              <a:t>у учащихся интерес к моему предмету, используя психологические </a:t>
            </a:r>
            <a:r>
              <a:rPr lang="ru-RU" sz="2000" dirty="0" smtClean="0">
                <a:latin typeface="Century" panose="02040604050505020304" pitchFamily="18" charset="0"/>
              </a:rPr>
              <a:t>знания;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Century" panose="02040604050505020304" pitchFamily="18" charset="0"/>
              </a:rPr>
              <a:t>стараться </a:t>
            </a:r>
            <a:r>
              <a:rPr lang="ru-RU" sz="2000" dirty="0">
                <a:latin typeface="Century" panose="02040604050505020304" pitchFamily="18" charset="0"/>
              </a:rPr>
              <a:t>учитывать индивидуальность каждого </a:t>
            </a:r>
            <a:r>
              <a:rPr lang="ru-RU" sz="2000" dirty="0" smtClean="0">
                <a:latin typeface="Century" panose="02040604050505020304" pitchFamily="18" charset="0"/>
              </a:rPr>
              <a:t>обучающегося </a:t>
            </a:r>
            <a:r>
              <a:rPr lang="ru-RU" sz="2000" dirty="0">
                <a:latin typeface="Century" panose="02040604050505020304" pitchFamily="18" charset="0"/>
              </a:rPr>
              <a:t>на всех этапах процесса обучения для более полного раскрытия их способностей и возможностей.</a:t>
            </a:r>
          </a:p>
        </p:txBody>
      </p:sp>
    </p:spTree>
    <p:extLst>
      <p:ext uri="{BB962C8B-B14F-4D97-AF65-F5344CB8AC3E}">
        <p14:creationId xmlns:p14="http://schemas.microsoft.com/office/powerpoint/2010/main" val="305022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+mn-lt"/>
              </a:rPr>
              <a:t>Тема самообразования:</a:t>
            </a:r>
            <a:br>
              <a:rPr lang="ru-RU" sz="3600" b="1" i="1" dirty="0" smtClean="0">
                <a:latin typeface="+mn-lt"/>
              </a:rPr>
            </a:br>
            <a:r>
              <a:rPr lang="ru-RU" b="1" dirty="0" smtClean="0">
                <a:latin typeface="Century" panose="02040604050505020304" pitchFamily="18" charset="0"/>
              </a:rPr>
              <a:t>«Занятие </a:t>
            </a:r>
            <a:r>
              <a:rPr lang="ru-RU" b="1" dirty="0">
                <a:latin typeface="Century" panose="02040604050505020304" pitchFamily="18" charset="0"/>
              </a:rPr>
              <a:t>декоративно – прикладным </a:t>
            </a:r>
            <a:r>
              <a:rPr lang="ru-RU" b="1" dirty="0" smtClean="0">
                <a:latin typeface="Century" panose="02040604050505020304" pitchFamily="18" charset="0"/>
              </a:rPr>
              <a:t>искусством</a:t>
            </a:r>
            <a:br>
              <a:rPr lang="ru-RU" b="1" dirty="0" smtClean="0">
                <a:latin typeface="Century" panose="02040604050505020304" pitchFamily="18" charset="0"/>
              </a:rPr>
            </a:br>
            <a:r>
              <a:rPr lang="ru-RU" b="1" dirty="0" smtClean="0">
                <a:latin typeface="Century" panose="02040604050505020304" pitchFamily="18" charset="0"/>
              </a:rPr>
              <a:t> </a:t>
            </a:r>
            <a:r>
              <a:rPr lang="ru-RU" b="1" dirty="0">
                <a:latin typeface="Century" panose="02040604050505020304" pitchFamily="18" charset="0"/>
              </a:rPr>
              <a:t>как фактор</a:t>
            </a:r>
            <a:br>
              <a:rPr lang="ru-RU" b="1" dirty="0">
                <a:latin typeface="Century" panose="02040604050505020304" pitchFamily="18" charset="0"/>
              </a:rPr>
            </a:br>
            <a:r>
              <a:rPr lang="ru-RU" b="1" dirty="0">
                <a:latin typeface="Century" panose="02040604050505020304" pitchFamily="18" charset="0"/>
              </a:rPr>
              <a:t>развития творческих способностей </a:t>
            </a:r>
            <a:r>
              <a:rPr lang="ru-RU" b="1" dirty="0" smtClean="0">
                <a:latin typeface="Century" panose="02040604050505020304" pitchFamily="18" charset="0"/>
              </a:rPr>
              <a:t/>
            </a:r>
            <a:br>
              <a:rPr lang="ru-RU" b="1" dirty="0" smtClean="0">
                <a:latin typeface="Century" panose="02040604050505020304" pitchFamily="18" charset="0"/>
              </a:rPr>
            </a:br>
            <a:r>
              <a:rPr lang="ru-RU" b="1" dirty="0" smtClean="0">
                <a:latin typeface="Century" panose="02040604050505020304" pitchFamily="18" charset="0"/>
              </a:rPr>
              <a:t>обучающихся».</a:t>
            </a:r>
            <a:r>
              <a:rPr lang="ru-RU" b="1" dirty="0">
                <a:latin typeface="Century" panose="02040604050505020304" pitchFamily="18" charset="0"/>
              </a:rPr>
              <a:t/>
            </a:r>
            <a:br>
              <a:rPr lang="ru-RU" b="1" dirty="0">
                <a:latin typeface="Century" panose="020406040505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9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13690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entury" panose="02040604050505020304" pitchFamily="18" charset="0"/>
              </a:rPr>
              <a:t> 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Актуальность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" panose="02040604050505020304" pitchFamily="18" charset="0"/>
              </a:rPr>
              <a:t>и перспективность опыта.</a:t>
            </a:r>
          </a:p>
          <a:p>
            <a:pPr algn="ctr"/>
            <a:endParaRPr lang="ru-RU" sz="3200" b="1" dirty="0" smtClean="0">
              <a:latin typeface="Century" panose="02040604050505020304" pitchFamily="18" charset="0"/>
            </a:endParaRPr>
          </a:p>
          <a:p>
            <a:r>
              <a:rPr lang="ru-RU" sz="3200" dirty="0" smtClean="0">
                <a:latin typeface="Century" panose="02040604050505020304" pitchFamily="18" charset="0"/>
              </a:rPr>
              <a:t>    Развитие </a:t>
            </a:r>
            <a:r>
              <a:rPr lang="ru-RU" sz="3200" dirty="0">
                <a:latin typeface="Century" panose="02040604050505020304" pitchFamily="18" charset="0"/>
              </a:rPr>
              <a:t>творческих способностей у детей способствует всестороннему развитию личности ребенка, повышает возможности его дальнейшего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275466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Century" panose="02040604050505020304" pitchFamily="18" charset="0"/>
              </a:rPr>
              <a:t>Творческие способности</a:t>
            </a:r>
            <a:r>
              <a:rPr lang="ru-RU" dirty="0">
                <a:latin typeface="Century" panose="02040604050505020304" pitchFamily="18" charset="0"/>
              </a:rPr>
              <a:t> человека следует признать самой существенной частью его интеллекта и задачу их развития – одной из важнейших задач в воспитании современного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120848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Century" panose="02040604050505020304" pitchFamily="18" charset="0"/>
                <a:cs typeface="Times New Roman" panose="02020603050405020304" pitchFamily="18" charset="0"/>
              </a:rPr>
              <a:t>Дополнительное образование в настоящее время - необходимое звено воспитания и образования многогранной </a:t>
            </a:r>
            <a:r>
              <a:rPr lang="ru-RU" sz="2800" b="1" dirty="0" smtClean="0">
                <a:latin typeface="Century" panose="02040604050505020304" pitchFamily="18" charset="0"/>
                <a:cs typeface="Times New Roman" panose="02020603050405020304" pitchFamily="18" charset="0"/>
              </a:rPr>
              <a:t>личности.</a:t>
            </a:r>
            <a:endParaRPr lang="ru-RU" sz="2800" b="1" dirty="0">
              <a:latin typeface="Century" panose="020406040505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78885">
            <a:off x="270459" y="1946145"/>
            <a:ext cx="1874925" cy="2498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8248" y="4285057"/>
            <a:ext cx="2899936" cy="233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5967">
            <a:off x="635313" y="4486004"/>
            <a:ext cx="2515588" cy="2142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158" y="1380393"/>
            <a:ext cx="2160241" cy="2525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97394">
            <a:off x="2120829" y="1423757"/>
            <a:ext cx="2414836" cy="2823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8508">
            <a:off x="4501108" y="1622849"/>
            <a:ext cx="2486275" cy="2440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8206">
            <a:off x="6342967" y="4059670"/>
            <a:ext cx="2415521" cy="2437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542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3099</TotalTime>
  <Words>527</Words>
  <Application>Microsoft Office PowerPoint</Application>
  <PresentationFormat>Экран (4:3)</PresentationFormat>
  <Paragraphs>81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Муниципальное образовательное учреждение дополнительного образования  Центр внешкольной работы  Кашарского района                         Презентация                          педагогического опыта </vt:lpstr>
      <vt:lpstr>Презентация PowerPoint</vt:lpstr>
      <vt:lpstr>Презентация PowerPoint</vt:lpstr>
      <vt:lpstr> ЦЕЛЬ моей  педагогической деятельности:</vt:lpstr>
      <vt:lpstr>Презентация PowerPoint</vt:lpstr>
      <vt:lpstr>Тема самообразования: «Занятие декоративно – прикладным искусством  как фактор развития творческих способностей  обучающихся». 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Творчество начинается  с новой идеи.</vt:lpstr>
      <vt:lpstr>Презентация PowerPoint</vt:lpstr>
      <vt:lpstr>Идея развития творческих способностей обучающихся  – обучение и воспитание через деятельность, выбранную ими самими для достижения поставленной цели.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Нестандартные занятия</vt:lpstr>
      <vt:lpstr>Презентация PowerPoint</vt:lpstr>
      <vt:lpstr>Трудности и проблемы при использовании данного опыта.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Виктория Полякова</cp:lastModifiedBy>
  <cp:revision>80</cp:revision>
  <dcterms:created xsi:type="dcterms:W3CDTF">2015-07-25T19:02:50Z</dcterms:created>
  <dcterms:modified xsi:type="dcterms:W3CDTF">2017-02-15T06:10:30Z</dcterms:modified>
</cp:coreProperties>
</file>