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93" r:id="rId4"/>
    <p:sldId id="289" r:id="rId5"/>
    <p:sldId id="294" r:id="rId6"/>
    <p:sldId id="296" r:id="rId7"/>
    <p:sldId id="303" r:id="rId8"/>
    <p:sldId id="295" r:id="rId9"/>
    <p:sldId id="286" r:id="rId10"/>
    <p:sldId id="299" r:id="rId11"/>
    <p:sldId id="288" r:id="rId12"/>
    <p:sldId id="285" r:id="rId13"/>
    <p:sldId id="278" r:id="rId14"/>
    <p:sldId id="302" r:id="rId15"/>
    <p:sldId id="305" r:id="rId16"/>
    <p:sldId id="281" r:id="rId17"/>
    <p:sldId id="307" r:id="rId18"/>
    <p:sldId id="283" r:id="rId19"/>
    <p:sldId id="306" r:id="rId20"/>
    <p:sldId id="282" r:id="rId21"/>
    <p:sldId id="262" r:id="rId22"/>
    <p:sldId id="301" r:id="rId23"/>
    <p:sldId id="264" r:id="rId24"/>
    <p:sldId id="284" r:id="rId25"/>
    <p:sldId id="263" r:id="rId26"/>
    <p:sldId id="304" r:id="rId27"/>
    <p:sldId id="290" r:id="rId28"/>
    <p:sldId id="292" r:id="rId29"/>
    <p:sldId id="300" r:id="rId3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Средний стиль 2 - акцент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3" d="100"/>
          <a:sy n="73" d="100"/>
        </p:scale>
        <p:origin x="-1482" y="-4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B4C71EC6-210F-42DE-9C53-41977AD35B3D}" type="datetimeFigureOut">
              <a:rPr lang="ru-RU" smtClean="0"/>
              <a:pPr/>
              <a:t>15.02.2017</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B19B0651-EE4F-4900-A07F-96A6BFA9D0F0}"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transition>
    <p:wheel spokes="3"/>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pPr/>
              <a:t>15.02.2017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pPr/>
              <a:t>‹#›</a:t>
            </a:fld>
            <a:endParaRPr lang="ru-RU"/>
          </a:p>
        </p:txBody>
      </p:sp>
    </p:spTree>
  </p:cSld>
  <p:clrMapOvr>
    <a:masterClrMapping/>
  </p:clrMapOvr>
  <p:transition>
    <p:wheel spokes="3"/>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pPr/>
              <a:t>15.02.2017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pPr/>
              <a:t>‹#›</a:t>
            </a:fld>
            <a:endParaRPr lang="ru-RU"/>
          </a:p>
        </p:txBody>
      </p:sp>
    </p:spTree>
  </p:cSld>
  <p:clrMapOvr>
    <a:masterClrMapping/>
  </p:clrMapOvr>
  <p:transition>
    <p:wheel spokes="3"/>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pPr/>
              <a:t>15.02.2017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pPr/>
              <a:t>‹#›</a:t>
            </a:fld>
            <a:endParaRPr lang="ru-RU"/>
          </a:p>
        </p:txBody>
      </p:sp>
    </p:spTree>
  </p:cSld>
  <p:clrMapOvr>
    <a:masterClrMapping/>
  </p:clrMapOvr>
  <p:transition>
    <p:wheel spokes="3"/>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B4C71EC6-210F-42DE-9C53-41977AD35B3D}" type="datetimeFigureOut">
              <a:rPr lang="ru-RU" smtClean="0"/>
              <a:pPr/>
              <a:t>15.02.2017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transition>
    <p:wheel spokes="3"/>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Объект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4C71EC6-210F-42DE-9C53-41977AD35B3D}" type="datetimeFigureOut">
              <a:rPr lang="ru-RU" smtClean="0"/>
              <a:pPr/>
              <a:t>15.02.2017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19B0651-EE4F-4900-A07F-96A6BFA9D0F0}" type="slidenum">
              <a:rPr lang="ru-RU" smtClean="0"/>
              <a:pPr/>
              <a:t>‹#›</a:t>
            </a:fld>
            <a:endParaRPr lang="ru-RU"/>
          </a:p>
        </p:txBody>
      </p:sp>
    </p:spTree>
  </p:cSld>
  <p:clrMapOvr>
    <a:masterClrMapping/>
  </p:clrMapOvr>
  <p:transition>
    <p:wheel spokes="3"/>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B4C71EC6-210F-42DE-9C53-41977AD35B3D}" type="datetimeFigureOut">
              <a:rPr lang="ru-RU" smtClean="0"/>
              <a:pPr/>
              <a:t>15.02.2017</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B19B0651-EE4F-4900-A07F-96A6BFA9D0F0}" type="slidenum">
              <a:rPr lang="ru-RU" smtClean="0"/>
              <a:pPr/>
              <a:t>‹#›</a:t>
            </a:fld>
            <a:endParaRPr lang="ru-RU"/>
          </a:p>
        </p:txBody>
      </p:sp>
    </p:spTree>
  </p:cSld>
  <p:clrMapOvr>
    <a:masterClrMapping/>
  </p:clrMapOvr>
  <p:transition>
    <p:wheel spokes="3"/>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B4C71EC6-210F-42DE-9C53-41977AD35B3D}" type="datetimeFigureOut">
              <a:rPr lang="ru-RU" smtClean="0"/>
              <a:pPr/>
              <a:t>15.02.2017</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B19B0651-EE4F-4900-A07F-96A6BFA9D0F0}" type="slidenum">
              <a:rPr lang="ru-RU" smtClean="0"/>
              <a:pPr/>
              <a:t>‹#›</a:t>
            </a:fld>
            <a:endParaRPr lang="ru-RU"/>
          </a:p>
        </p:txBody>
      </p:sp>
    </p:spTree>
  </p:cSld>
  <p:clrMapOvr>
    <a:masterClrMapping/>
  </p:clrMapOvr>
  <p:transition>
    <p:wheel spokes="3"/>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B4C71EC6-210F-42DE-9C53-41977AD35B3D}" type="datetimeFigureOut">
              <a:rPr lang="ru-RU" smtClean="0"/>
              <a:pPr/>
              <a:t>15.02.2017</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B19B0651-EE4F-4900-A07F-96A6BFA9D0F0}"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transition>
    <p:wheel spokes="3"/>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Объект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4C71EC6-210F-42DE-9C53-41977AD35B3D}" type="datetimeFigureOut">
              <a:rPr lang="ru-RU" smtClean="0"/>
              <a:pPr/>
              <a:t>15.02.2017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19B0651-EE4F-4900-A07F-96A6BFA9D0F0}" type="slidenum">
              <a:rPr lang="ru-RU" smtClean="0"/>
              <a:pPr/>
              <a:t>‹#›</a:t>
            </a:fld>
            <a:endParaRPr lang="ru-RU"/>
          </a:p>
        </p:txBody>
      </p:sp>
    </p:spTree>
  </p:cSld>
  <p:clrMapOvr>
    <a:masterClrMapping/>
  </p:clrMapOvr>
  <p:transition>
    <p:wheel spokes="3"/>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B4C71EC6-210F-42DE-9C53-41977AD35B3D}" type="datetimeFigureOut">
              <a:rPr lang="ru-RU" smtClean="0"/>
              <a:pPr/>
              <a:t>15.02.2017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19B0651-EE4F-4900-A07F-96A6BFA9D0F0}"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transition>
    <p:wheel spokes="3"/>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B4C71EC6-210F-42DE-9C53-41977AD35B3D}" type="datetimeFigureOut">
              <a:rPr lang="ru-RU" smtClean="0"/>
              <a:pPr/>
              <a:t>15.02.2017</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19B0651-EE4F-4900-A07F-96A6BFA9D0F0}"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wheel spokes="3"/>
  </p:transition>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737360" y="4572008"/>
            <a:ext cx="7406640" cy="1686498"/>
          </a:xfrm>
        </p:spPr>
        <p:txBody>
          <a:bodyPr>
            <a:normAutofit fontScale="90000"/>
          </a:bodyPr>
          <a:lstStyle/>
          <a:p>
            <a:pPr algn="r"/>
            <a:r>
              <a:rPr lang="ru-RU" sz="1600" b="1" i="1" dirty="0" smtClean="0">
                <a:solidFill>
                  <a:srgbClr val="7030A0"/>
                </a:solidFill>
              </a:rPr>
              <a:t/>
            </a:r>
            <a:br>
              <a:rPr lang="ru-RU" sz="1600" b="1" i="1" dirty="0" smtClean="0">
                <a:solidFill>
                  <a:srgbClr val="7030A0"/>
                </a:solidFill>
              </a:rPr>
            </a:br>
            <a:r>
              <a:rPr lang="ru-RU" sz="1600" b="1" i="1" dirty="0" err="1" smtClean="0">
                <a:solidFill>
                  <a:srgbClr val="7030A0"/>
                </a:solidFill>
              </a:rPr>
              <a:t>г.Камень-на-Оби</a:t>
            </a:r>
            <a:r>
              <a:rPr lang="ru-RU" sz="1600" b="1" i="1" smtClean="0">
                <a:solidFill>
                  <a:srgbClr val="7030A0"/>
                </a:solidFill>
              </a:rPr>
              <a:t>  </a:t>
            </a:r>
            <a:r>
              <a:rPr lang="ru-RU" sz="1600" b="1" i="1" dirty="0" smtClean="0">
                <a:solidFill>
                  <a:srgbClr val="7030A0"/>
                </a:solidFill>
              </a:rPr>
              <a:t/>
            </a:r>
            <a:br>
              <a:rPr lang="ru-RU" sz="1600" b="1" i="1" dirty="0" smtClean="0">
                <a:solidFill>
                  <a:srgbClr val="7030A0"/>
                </a:solidFill>
              </a:rPr>
            </a:br>
            <a:r>
              <a:rPr lang="ru-RU" sz="1600" b="1" i="1" dirty="0" smtClean="0">
                <a:solidFill>
                  <a:srgbClr val="7030A0"/>
                </a:solidFill>
              </a:rPr>
              <a:t>МБДОУ «Детский сад №</a:t>
            </a:r>
            <a:r>
              <a:rPr lang="en-US" sz="1600" b="1" i="1" dirty="0" smtClean="0">
                <a:solidFill>
                  <a:srgbClr val="7030A0"/>
                </a:solidFill>
              </a:rPr>
              <a:t>1</a:t>
            </a:r>
            <a:r>
              <a:rPr lang="ru-RU" sz="1600" b="1" i="1" dirty="0" smtClean="0">
                <a:solidFill>
                  <a:srgbClr val="7030A0"/>
                </a:solidFill>
              </a:rPr>
              <a:t>8»</a:t>
            </a:r>
            <a:br>
              <a:rPr lang="ru-RU" sz="1600" b="1" i="1" dirty="0" smtClean="0">
                <a:solidFill>
                  <a:srgbClr val="7030A0"/>
                </a:solidFill>
              </a:rPr>
            </a:br>
            <a:r>
              <a:rPr lang="ru-RU" sz="1600" b="1" i="1" dirty="0" smtClean="0">
                <a:solidFill>
                  <a:srgbClr val="7030A0"/>
                </a:solidFill>
              </a:rPr>
              <a:t>Воспитатели: высшей </a:t>
            </a:r>
            <a:r>
              <a:rPr lang="ru-RU" sz="1600" b="1" i="1" dirty="0" err="1" smtClean="0">
                <a:solidFill>
                  <a:srgbClr val="7030A0"/>
                </a:solidFill>
              </a:rPr>
              <a:t>кваллификационной</a:t>
            </a:r>
            <a:r>
              <a:rPr lang="ru-RU" sz="1600" b="1" i="1" dirty="0" smtClean="0">
                <a:solidFill>
                  <a:srgbClr val="7030A0"/>
                </a:solidFill>
              </a:rPr>
              <a:t>  </a:t>
            </a:r>
            <a:br>
              <a:rPr lang="ru-RU" sz="1600" b="1" i="1" dirty="0" smtClean="0">
                <a:solidFill>
                  <a:srgbClr val="7030A0"/>
                </a:solidFill>
              </a:rPr>
            </a:br>
            <a:r>
              <a:rPr lang="ru-RU" sz="1600" b="1" i="1" dirty="0" smtClean="0">
                <a:solidFill>
                  <a:srgbClr val="7030A0"/>
                </a:solidFill>
              </a:rPr>
              <a:t>категории </a:t>
            </a:r>
            <a:br>
              <a:rPr lang="ru-RU" sz="1600" b="1" i="1" dirty="0" smtClean="0">
                <a:solidFill>
                  <a:srgbClr val="7030A0"/>
                </a:solidFill>
              </a:rPr>
            </a:br>
            <a:r>
              <a:rPr lang="ru-RU" sz="1600" b="1" i="1" dirty="0" err="1" smtClean="0">
                <a:solidFill>
                  <a:srgbClr val="7030A0"/>
                </a:solidFill>
              </a:rPr>
              <a:t>Флигерт</a:t>
            </a:r>
            <a:r>
              <a:rPr lang="ru-RU" sz="1600" b="1" i="1" dirty="0" smtClean="0">
                <a:solidFill>
                  <a:srgbClr val="7030A0"/>
                </a:solidFill>
              </a:rPr>
              <a:t> Т.В</a:t>
            </a:r>
            <a:r>
              <a:rPr lang="ru-RU" sz="1600" b="1" i="1" dirty="0" smtClean="0">
                <a:solidFill>
                  <a:schemeClr val="bg2">
                    <a:lumMod val="50000"/>
                  </a:schemeClr>
                </a:solidFill>
              </a:rPr>
              <a:t>.</a:t>
            </a:r>
            <a:r>
              <a:rPr lang="ru-RU" sz="1600" b="1" i="1" dirty="0" smtClean="0">
                <a:solidFill>
                  <a:srgbClr val="7030A0"/>
                </a:solidFill>
              </a:rPr>
              <a:t> </a:t>
            </a:r>
            <a:br>
              <a:rPr lang="ru-RU" sz="1600" b="1" i="1" dirty="0" smtClean="0">
                <a:solidFill>
                  <a:srgbClr val="7030A0"/>
                </a:solidFill>
              </a:rPr>
            </a:br>
            <a:r>
              <a:rPr lang="ru-RU" sz="1600" b="1" i="1" dirty="0" err="1" smtClean="0">
                <a:solidFill>
                  <a:srgbClr val="7030A0"/>
                </a:solidFill>
              </a:rPr>
              <a:t>Чернышова</a:t>
            </a:r>
            <a:r>
              <a:rPr lang="ru-RU" sz="1600" b="1" i="1" dirty="0" smtClean="0">
                <a:solidFill>
                  <a:srgbClr val="7030A0"/>
                </a:solidFill>
              </a:rPr>
              <a:t> Т.И.</a:t>
            </a:r>
            <a:endParaRPr lang="ru-RU" sz="1600" b="1" i="1" dirty="0">
              <a:solidFill>
                <a:schemeClr val="bg2">
                  <a:lumMod val="50000"/>
                </a:schemeClr>
              </a:solidFill>
            </a:endParaRPr>
          </a:p>
        </p:txBody>
      </p:sp>
      <p:sp>
        <p:nvSpPr>
          <p:cNvPr id="3" name="Подзаголовок 2"/>
          <p:cNvSpPr>
            <a:spLocks noGrp="1"/>
          </p:cNvSpPr>
          <p:nvPr>
            <p:ph type="subTitle" idx="1"/>
          </p:nvPr>
        </p:nvSpPr>
        <p:spPr/>
        <p:txBody>
          <a:bodyPr>
            <a:noAutofit/>
          </a:bodyPr>
          <a:lstStyle/>
          <a:p>
            <a:pPr algn="ctr"/>
            <a:r>
              <a:rPr lang="ru-RU" sz="2400" b="1" i="1" dirty="0" smtClean="0">
                <a:solidFill>
                  <a:srgbClr val="7030A0"/>
                </a:solidFill>
                <a:latin typeface="Georgia" pitchFamily="18" charset="0"/>
              </a:rPr>
              <a:t>«Предметно-развивающая среда в разновозрастной группе</a:t>
            </a:r>
            <a:r>
              <a:rPr lang="en-US" sz="2400" b="1" i="1" dirty="0" smtClean="0">
                <a:solidFill>
                  <a:srgbClr val="7030A0"/>
                </a:solidFill>
                <a:latin typeface="Georgia" pitchFamily="18" charset="0"/>
              </a:rPr>
              <a:t> </a:t>
            </a:r>
            <a:r>
              <a:rPr lang="ru-RU" sz="2400" b="1" i="1" dirty="0" smtClean="0">
                <a:solidFill>
                  <a:srgbClr val="7030A0"/>
                </a:solidFill>
                <a:latin typeface="Georgia" pitchFamily="18" charset="0"/>
              </a:rPr>
              <a:t>компенсирующей направленности (коррекция зрения) в соответствии с  ФГОС»</a:t>
            </a:r>
            <a:endParaRPr lang="en-US" sz="2400" b="1" i="1" dirty="0" smtClean="0">
              <a:solidFill>
                <a:srgbClr val="7030A0"/>
              </a:solidFill>
              <a:latin typeface="Georgia" pitchFamily="18" charset="0"/>
            </a:endParaRPr>
          </a:p>
          <a:p>
            <a:pPr algn="ctr"/>
            <a:endParaRPr lang="en-US" sz="2400" b="1" i="1" dirty="0" smtClean="0">
              <a:solidFill>
                <a:schemeClr val="bg2">
                  <a:lumMod val="50000"/>
                </a:schemeClr>
              </a:solidFill>
              <a:latin typeface="Georgia" pitchFamily="18" charset="0"/>
            </a:endParaRPr>
          </a:p>
          <a:p>
            <a:pPr algn="ctr"/>
            <a:endParaRPr lang="en-US" sz="2400" b="1" i="1" dirty="0" smtClean="0">
              <a:solidFill>
                <a:schemeClr val="bg2">
                  <a:lumMod val="50000"/>
                </a:schemeClr>
              </a:solidFill>
              <a:latin typeface="Georgia" pitchFamily="18" charset="0"/>
            </a:endParaRPr>
          </a:p>
          <a:p>
            <a:pPr algn="ctr"/>
            <a:endParaRPr lang="ru-RU" sz="2400" b="1" i="1" dirty="0" smtClean="0">
              <a:solidFill>
                <a:schemeClr val="bg2">
                  <a:lumMod val="50000"/>
                </a:schemeClr>
              </a:solidFill>
              <a:latin typeface="Georgia" pitchFamily="18" charset="0"/>
            </a:endParaRPr>
          </a:p>
          <a:p>
            <a:pPr algn="ctr"/>
            <a:endParaRPr lang="ru-RU" sz="2400" b="1" i="1" dirty="0">
              <a:solidFill>
                <a:schemeClr val="bg2">
                  <a:lumMod val="50000"/>
                </a:schemeClr>
              </a:solidFill>
              <a:latin typeface="Georgia" pitchFamily="18" charset="0"/>
            </a:endParaRPr>
          </a:p>
        </p:txBody>
      </p:sp>
    </p:spTree>
    <p:extLst>
      <p:ext uri="{BB962C8B-B14F-4D97-AF65-F5344CB8AC3E}">
        <p14:creationId xmlns="" xmlns:p14="http://schemas.microsoft.com/office/powerpoint/2010/main" val="4019441407"/>
      </p:ext>
    </p:extLst>
  </p:cSld>
  <p:clrMapOvr>
    <a:masterClrMapping/>
  </p:clrMapOvr>
  <p:transition>
    <p:wheel spokes="3"/>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929322" y="-214338"/>
            <a:ext cx="2743200" cy="5362596"/>
          </a:xfrm>
        </p:spPr>
        <p:txBody>
          <a:bodyPr/>
          <a:lstStyle/>
          <a:p>
            <a:pPr algn="ctr"/>
            <a:r>
              <a:rPr lang="ru-RU" sz="1600" dirty="0" smtClean="0">
                <a:solidFill>
                  <a:srgbClr val="7030A0"/>
                </a:solidFill>
                <a:latin typeface="Calibri"/>
                <a:ea typeface="Calibri"/>
                <a:cs typeface="Times New Roman"/>
              </a:rPr>
              <a:t>*</a:t>
            </a:r>
            <a:r>
              <a:rPr lang="ru-RU" sz="1600" i="1" dirty="0" smtClean="0">
                <a:solidFill>
                  <a:srgbClr val="7030A0"/>
                </a:solidFill>
                <a:latin typeface="Calibri"/>
                <a:ea typeface="Calibri"/>
                <a:cs typeface="Times New Roman"/>
              </a:rPr>
              <a:t>Книжный уголок  - </a:t>
            </a:r>
            <a:r>
              <a:rPr lang="ru-RU" sz="1600" dirty="0" smtClean="0">
                <a:solidFill>
                  <a:srgbClr val="7030A0"/>
                </a:solidFill>
                <a:latin typeface="Calibri"/>
                <a:ea typeface="Calibri"/>
                <a:cs typeface="Times New Roman"/>
              </a:rPr>
              <a:t> с учетом возрастных особенностей детей здесь подобрана книжная библиотека, с помощью которой дети погружаются в волшебный мир книг. Здесь  мы читаем детям их любимые сказки и рассказы, а так же организовываем в книжном уголке выставку произведений того или иного автора, проводим литературные викторины, конкурсы.</a:t>
            </a:r>
            <a:endParaRPr lang="ru-RU" sz="1600" dirty="0">
              <a:solidFill>
                <a:srgbClr val="7030A0"/>
              </a:solidFill>
            </a:endParaRPr>
          </a:p>
        </p:txBody>
      </p:sp>
      <p:sp>
        <p:nvSpPr>
          <p:cNvPr id="3" name="Рисунок 2"/>
          <p:cNvSpPr>
            <a:spLocks noGrp="1"/>
          </p:cNvSpPr>
          <p:nvPr>
            <p:ph type="pic" idx="1"/>
          </p:nvPr>
        </p:nvSpPr>
        <p:spPr/>
      </p:sp>
      <p:sp>
        <p:nvSpPr>
          <p:cNvPr id="4" name="Текст 3"/>
          <p:cNvSpPr>
            <a:spLocks noGrp="1"/>
          </p:cNvSpPr>
          <p:nvPr>
            <p:ph type="body" sz="half" idx="2"/>
          </p:nvPr>
        </p:nvSpPr>
        <p:spPr/>
        <p:txBody>
          <a:bodyPr/>
          <a:lstStyle/>
          <a:p>
            <a:endParaRPr lang="ru-RU"/>
          </a:p>
        </p:txBody>
      </p:sp>
      <p:pic>
        <p:nvPicPr>
          <p:cNvPr id="22530" name="Picture 2" descr="L:\Ильинична\SDC16285.JPG"/>
          <p:cNvPicPr>
            <a:picLocks noChangeAspect="1" noChangeArrowheads="1"/>
          </p:cNvPicPr>
          <p:nvPr/>
        </p:nvPicPr>
        <p:blipFill>
          <a:blip r:embed="rId2" cstate="email"/>
          <a:srcRect/>
          <a:stretch>
            <a:fillRect/>
          </a:stretch>
        </p:blipFill>
        <p:spPr bwMode="auto">
          <a:xfrm>
            <a:off x="142844" y="357142"/>
            <a:ext cx="5357881" cy="6358006"/>
          </a:xfrm>
          <a:prstGeom prst="rect">
            <a:avLst/>
          </a:prstGeom>
          <a:noFill/>
        </p:spPr>
      </p:pic>
    </p:spTree>
  </p:cSld>
  <p:clrMapOvr>
    <a:masterClrMapping/>
  </p:clrMapOvr>
  <p:transition>
    <p:wheel spokes="3"/>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643570" y="571480"/>
            <a:ext cx="3257104" cy="5434034"/>
          </a:xfrm>
        </p:spPr>
        <p:txBody>
          <a:bodyPr/>
          <a:lstStyle/>
          <a:p>
            <a:r>
              <a:rPr lang="ru-RU" sz="1000" dirty="0" smtClean="0"/>
              <a:t> </a:t>
            </a:r>
            <a:br>
              <a:rPr lang="ru-RU" sz="1000" dirty="0" smtClean="0"/>
            </a:br>
            <a:r>
              <a:rPr lang="ru-RU" sz="1600" dirty="0" smtClean="0">
                <a:solidFill>
                  <a:srgbClr val="7030A0"/>
                </a:solidFill>
              </a:rPr>
              <a:t>О! А это два в одном - </a:t>
            </a:r>
            <a:br>
              <a:rPr lang="ru-RU" sz="1600" dirty="0" smtClean="0">
                <a:solidFill>
                  <a:srgbClr val="7030A0"/>
                </a:solidFill>
              </a:rPr>
            </a:br>
            <a:r>
              <a:rPr lang="ru-RU" sz="1600" dirty="0" smtClean="0">
                <a:solidFill>
                  <a:srgbClr val="7030A0"/>
                </a:solidFill>
              </a:rPr>
              <a:t>Отправляемся друзья, </a:t>
            </a:r>
            <a:br>
              <a:rPr lang="ru-RU" sz="1600" dirty="0" smtClean="0">
                <a:solidFill>
                  <a:srgbClr val="7030A0"/>
                </a:solidFill>
              </a:rPr>
            </a:br>
            <a:r>
              <a:rPr lang="ru-RU" sz="1600" dirty="0" smtClean="0">
                <a:solidFill>
                  <a:srgbClr val="7030A0"/>
                </a:solidFill>
              </a:rPr>
              <a:t>В чудо – сказку “Ты, да Я!” </a:t>
            </a:r>
            <a:br>
              <a:rPr lang="ru-RU" sz="1600" dirty="0" smtClean="0">
                <a:solidFill>
                  <a:srgbClr val="7030A0"/>
                </a:solidFill>
              </a:rPr>
            </a:br>
            <a:r>
              <a:rPr lang="ru-RU" sz="1600" dirty="0" smtClean="0">
                <a:solidFill>
                  <a:srgbClr val="7030A0"/>
                </a:solidFill>
              </a:rPr>
              <a:t>В театр кукол и зверят, </a:t>
            </a:r>
            <a:br>
              <a:rPr lang="ru-RU" sz="1600" dirty="0" smtClean="0">
                <a:solidFill>
                  <a:srgbClr val="7030A0"/>
                </a:solidFill>
              </a:rPr>
            </a:br>
            <a:r>
              <a:rPr lang="ru-RU" sz="1600" dirty="0" smtClean="0">
                <a:solidFill>
                  <a:srgbClr val="7030A0"/>
                </a:solidFill>
              </a:rPr>
              <a:t>Для девчат и для ребят!</a:t>
            </a:r>
            <a:br>
              <a:rPr lang="ru-RU" sz="1600" dirty="0" smtClean="0">
                <a:solidFill>
                  <a:srgbClr val="7030A0"/>
                </a:solidFill>
              </a:rPr>
            </a:br>
            <a:r>
              <a:rPr lang="ru-RU" sz="1600" dirty="0" smtClean="0">
                <a:solidFill>
                  <a:srgbClr val="7030A0"/>
                </a:solidFill>
              </a:rPr>
              <a:t>Здесь экран волшебный есть, </a:t>
            </a:r>
            <a:br>
              <a:rPr lang="ru-RU" sz="1600" dirty="0" smtClean="0">
                <a:solidFill>
                  <a:srgbClr val="7030A0"/>
                </a:solidFill>
              </a:rPr>
            </a:br>
            <a:r>
              <a:rPr lang="ru-RU" sz="1600" dirty="0" smtClean="0">
                <a:solidFill>
                  <a:srgbClr val="7030A0"/>
                </a:solidFill>
              </a:rPr>
              <a:t>Сказок тут не перечесть</a:t>
            </a:r>
            <a:br>
              <a:rPr lang="ru-RU" sz="1600" dirty="0" smtClean="0">
                <a:solidFill>
                  <a:srgbClr val="7030A0"/>
                </a:solidFill>
              </a:rPr>
            </a:br>
            <a:r>
              <a:rPr lang="ru-RU" sz="1600" dirty="0" smtClean="0">
                <a:solidFill>
                  <a:srgbClr val="7030A0"/>
                </a:solidFill>
              </a:rPr>
              <a:t>Сказки здесь покажем вам,</a:t>
            </a:r>
            <a:br>
              <a:rPr lang="ru-RU" sz="1600" dirty="0" smtClean="0">
                <a:solidFill>
                  <a:srgbClr val="7030A0"/>
                </a:solidFill>
              </a:rPr>
            </a:br>
            <a:r>
              <a:rPr lang="ru-RU" sz="1600" dirty="0" smtClean="0">
                <a:solidFill>
                  <a:srgbClr val="7030A0"/>
                </a:solidFill>
              </a:rPr>
              <a:t>«Три медведя», «Колобок»</a:t>
            </a:r>
            <a:br>
              <a:rPr lang="ru-RU" sz="1600" dirty="0" smtClean="0">
                <a:solidFill>
                  <a:srgbClr val="7030A0"/>
                </a:solidFill>
              </a:rPr>
            </a:br>
            <a:r>
              <a:rPr lang="ru-RU" sz="1600" dirty="0" smtClean="0">
                <a:solidFill>
                  <a:srgbClr val="7030A0"/>
                </a:solidFill>
              </a:rPr>
              <a:t>Или даже «Теремок».</a:t>
            </a:r>
            <a:br>
              <a:rPr lang="ru-RU" sz="1600" dirty="0" smtClean="0">
                <a:solidFill>
                  <a:srgbClr val="7030A0"/>
                </a:solidFill>
              </a:rPr>
            </a:br>
            <a:r>
              <a:rPr lang="ru-RU" sz="1600" dirty="0" smtClean="0">
                <a:solidFill>
                  <a:srgbClr val="7030A0"/>
                </a:solidFill>
              </a:rPr>
              <a:t> </a:t>
            </a:r>
            <a:br>
              <a:rPr lang="ru-RU" sz="1600" dirty="0" smtClean="0">
                <a:solidFill>
                  <a:srgbClr val="7030A0"/>
                </a:solidFill>
              </a:rPr>
            </a:br>
            <a:r>
              <a:rPr lang="ru-RU" sz="1600" dirty="0" smtClean="0">
                <a:solidFill>
                  <a:srgbClr val="7030A0"/>
                </a:solidFill>
              </a:rPr>
              <a:t>А еще инструменты тут живут, </a:t>
            </a:r>
            <a:br>
              <a:rPr lang="ru-RU" sz="1600" dirty="0" smtClean="0">
                <a:solidFill>
                  <a:srgbClr val="7030A0"/>
                </a:solidFill>
              </a:rPr>
            </a:br>
            <a:r>
              <a:rPr lang="ru-RU" sz="1600" dirty="0" smtClean="0">
                <a:solidFill>
                  <a:srgbClr val="7030A0"/>
                </a:solidFill>
              </a:rPr>
              <a:t>Песенку с детьми поют.</a:t>
            </a:r>
            <a:br>
              <a:rPr lang="ru-RU" sz="1600" dirty="0" smtClean="0">
                <a:solidFill>
                  <a:srgbClr val="7030A0"/>
                </a:solidFill>
              </a:rPr>
            </a:br>
            <a:r>
              <a:rPr lang="ru-RU" sz="1600" dirty="0" smtClean="0">
                <a:solidFill>
                  <a:srgbClr val="7030A0"/>
                </a:solidFill>
              </a:rPr>
              <a:t> Наши дети вам сыграют , </a:t>
            </a:r>
            <a:br>
              <a:rPr lang="ru-RU" sz="1600" dirty="0" smtClean="0">
                <a:solidFill>
                  <a:srgbClr val="7030A0"/>
                </a:solidFill>
              </a:rPr>
            </a:br>
            <a:r>
              <a:rPr lang="ru-RU" sz="1600" dirty="0" smtClean="0">
                <a:solidFill>
                  <a:srgbClr val="7030A0"/>
                </a:solidFill>
              </a:rPr>
              <a:t> На трубе, на саксофоне, </a:t>
            </a:r>
            <a:br>
              <a:rPr lang="ru-RU" sz="1600" dirty="0" smtClean="0">
                <a:solidFill>
                  <a:srgbClr val="7030A0"/>
                </a:solidFill>
              </a:rPr>
            </a:br>
            <a:r>
              <a:rPr lang="ru-RU" sz="1600" dirty="0" smtClean="0">
                <a:solidFill>
                  <a:srgbClr val="7030A0"/>
                </a:solidFill>
              </a:rPr>
              <a:t>На большом металлофоне.</a:t>
            </a:r>
            <a:br>
              <a:rPr lang="ru-RU" sz="1600" dirty="0" smtClean="0">
                <a:solidFill>
                  <a:srgbClr val="7030A0"/>
                </a:solidFill>
              </a:rPr>
            </a:br>
            <a:r>
              <a:rPr lang="ru-RU" sz="1600" dirty="0" smtClean="0">
                <a:solidFill>
                  <a:srgbClr val="7030A0"/>
                </a:solidFill>
              </a:rPr>
              <a:t>Любят дети  выступать, </a:t>
            </a:r>
            <a:br>
              <a:rPr lang="ru-RU" sz="1600" dirty="0" smtClean="0">
                <a:solidFill>
                  <a:srgbClr val="7030A0"/>
                </a:solidFill>
              </a:rPr>
            </a:br>
            <a:r>
              <a:rPr lang="ru-RU" sz="1600" dirty="0" smtClean="0">
                <a:solidFill>
                  <a:srgbClr val="7030A0"/>
                </a:solidFill>
              </a:rPr>
              <a:t>и на музыкальных инструментах играть.</a:t>
            </a:r>
            <a:br>
              <a:rPr lang="ru-RU" sz="1600" dirty="0" smtClean="0">
                <a:solidFill>
                  <a:srgbClr val="7030A0"/>
                </a:solidFill>
              </a:rPr>
            </a:br>
            <a:r>
              <a:rPr lang="ru-RU" sz="1600" dirty="0" smtClean="0">
                <a:solidFill>
                  <a:srgbClr val="7030A0"/>
                </a:solidFill>
              </a:rPr>
              <a:t> </a:t>
            </a:r>
            <a:r>
              <a:rPr lang="ru-RU" sz="1600" dirty="0" smtClean="0"/>
              <a:t/>
            </a:r>
            <a:br>
              <a:rPr lang="ru-RU" sz="1600" dirty="0" smtClean="0"/>
            </a:br>
            <a:endParaRPr lang="ru-RU" sz="1600" dirty="0">
              <a:solidFill>
                <a:schemeClr val="bg2">
                  <a:lumMod val="50000"/>
                </a:schemeClr>
              </a:solidFill>
            </a:endParaRPr>
          </a:p>
        </p:txBody>
      </p:sp>
      <p:sp>
        <p:nvSpPr>
          <p:cNvPr id="3" name="Рисунок 2"/>
          <p:cNvSpPr>
            <a:spLocks noGrp="1"/>
          </p:cNvSpPr>
          <p:nvPr>
            <p:ph type="pic" idx="1"/>
          </p:nvPr>
        </p:nvSpPr>
        <p:spPr/>
      </p:sp>
      <p:sp>
        <p:nvSpPr>
          <p:cNvPr id="4" name="Текст 3"/>
          <p:cNvSpPr>
            <a:spLocks noGrp="1"/>
          </p:cNvSpPr>
          <p:nvPr>
            <p:ph type="body" sz="half" idx="2"/>
          </p:nvPr>
        </p:nvSpPr>
        <p:spPr/>
        <p:txBody>
          <a:bodyPr/>
          <a:lstStyle/>
          <a:p>
            <a:endParaRPr lang="ru-RU"/>
          </a:p>
        </p:txBody>
      </p:sp>
      <p:pic>
        <p:nvPicPr>
          <p:cNvPr id="12290" name="Picture 2" descr="L:\Ильинична\SDC16298.JPG"/>
          <p:cNvPicPr>
            <a:picLocks noChangeAspect="1" noChangeArrowheads="1"/>
          </p:cNvPicPr>
          <p:nvPr/>
        </p:nvPicPr>
        <p:blipFill>
          <a:blip r:embed="rId2" cstate="email"/>
          <a:srcRect/>
          <a:stretch>
            <a:fillRect/>
          </a:stretch>
        </p:blipFill>
        <p:spPr bwMode="auto">
          <a:xfrm>
            <a:off x="571472" y="285728"/>
            <a:ext cx="4857784" cy="6286544"/>
          </a:xfrm>
          <a:prstGeom prst="rect">
            <a:avLst/>
          </a:prstGeom>
          <a:noFill/>
        </p:spPr>
      </p:pic>
    </p:spTree>
  </p:cSld>
  <p:clrMapOvr>
    <a:masterClrMapping/>
  </p:clrMapOvr>
  <p:transition>
    <p:wheel spokes="3"/>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4414" y="0"/>
            <a:ext cx="7498080" cy="1143000"/>
          </a:xfrm>
        </p:spPr>
        <p:txBody>
          <a:bodyPr>
            <a:normAutofit fontScale="90000"/>
          </a:bodyPr>
          <a:lstStyle/>
          <a:p>
            <a:pPr algn="ctr">
              <a:spcAft>
                <a:spcPts val="0"/>
              </a:spcAft>
            </a:pPr>
            <a:r>
              <a:rPr lang="ru-RU" sz="1400" b="1" i="1" dirty="0" smtClean="0">
                <a:solidFill>
                  <a:srgbClr val="7030A0"/>
                </a:solidFill>
                <a:latin typeface="Calibri"/>
                <a:ea typeface="Calibri"/>
                <a:cs typeface="Times New Roman"/>
              </a:rPr>
              <a:t>*</a:t>
            </a:r>
            <a:r>
              <a:rPr lang="ru-RU" sz="1800" b="1" i="1" dirty="0" smtClean="0">
                <a:solidFill>
                  <a:srgbClr val="7030A0"/>
                </a:solidFill>
                <a:latin typeface="Calibri"/>
                <a:ea typeface="Calibri"/>
                <a:cs typeface="Times New Roman"/>
              </a:rPr>
              <a:t>Строительный центр-</a:t>
            </a:r>
            <a:r>
              <a:rPr lang="ru-RU" sz="1800" dirty="0" smtClean="0">
                <a:solidFill>
                  <a:srgbClr val="7030A0"/>
                </a:solidFill>
                <a:latin typeface="Calibri"/>
                <a:ea typeface="Calibri"/>
                <a:cs typeface="Times New Roman"/>
              </a:rPr>
              <a:t> содержимое строительного уголка включает в себя конструкторы разного вида, кубики, крупный и мелкий строительный материал, схемы и чертежи построек. Дети, особенно мальчики, всегда с удовольствием занимаются постройками, обыгрывая их, комбинируя с другими видами деятельности (в С/Р играх, играх-драматизациях, ручном труде).</a:t>
            </a:r>
          </a:p>
        </p:txBody>
      </p:sp>
      <p:pic>
        <p:nvPicPr>
          <p:cNvPr id="9218" name="Picture 2" descr="L:\P1010807.JPG"/>
          <p:cNvPicPr>
            <a:picLocks noGrp="1" noChangeAspect="1" noChangeArrowheads="1"/>
          </p:cNvPicPr>
          <p:nvPr>
            <p:ph idx="1"/>
          </p:nvPr>
        </p:nvPicPr>
        <p:blipFill>
          <a:blip r:embed="rId2" cstate="email"/>
          <a:srcRect/>
          <a:stretch>
            <a:fillRect/>
          </a:stretch>
        </p:blipFill>
        <p:spPr bwMode="auto">
          <a:xfrm>
            <a:off x="1142976" y="1447800"/>
            <a:ext cx="7786742" cy="5124472"/>
          </a:xfrm>
          <a:prstGeom prst="rect">
            <a:avLst/>
          </a:prstGeom>
          <a:noFill/>
        </p:spPr>
      </p:pic>
    </p:spTree>
  </p:cSld>
  <p:clrMapOvr>
    <a:masterClrMapping/>
  </p:clrMapOvr>
  <p:transition>
    <p:wheel spokes="3"/>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L:\Ильинична\SDC16286.JPG"/>
          <p:cNvPicPr>
            <a:picLocks noChangeAspect="1" noChangeArrowheads="1"/>
          </p:cNvPicPr>
          <p:nvPr/>
        </p:nvPicPr>
        <p:blipFill>
          <a:blip r:embed="rId2" cstate="email"/>
          <a:srcRect/>
          <a:stretch>
            <a:fillRect/>
          </a:stretch>
        </p:blipFill>
        <p:spPr bwMode="auto">
          <a:xfrm>
            <a:off x="1000100" y="500042"/>
            <a:ext cx="7929618" cy="6000792"/>
          </a:xfrm>
          <a:prstGeom prst="rect">
            <a:avLst/>
          </a:prstGeom>
          <a:noFill/>
        </p:spPr>
      </p:pic>
    </p:spTree>
  </p:cSld>
  <p:clrMapOvr>
    <a:masterClrMapping/>
  </p:clrMapOvr>
  <p:transition>
    <p:wheel spokes="3"/>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728" y="0"/>
            <a:ext cx="7498080" cy="1714488"/>
          </a:xfrm>
        </p:spPr>
        <p:txBody>
          <a:bodyPr>
            <a:normAutofit fontScale="90000"/>
          </a:bodyPr>
          <a:lstStyle/>
          <a:p>
            <a:r>
              <a:rPr lang="ru-RU" sz="1800" b="1" i="1" dirty="0" smtClean="0">
                <a:solidFill>
                  <a:srgbClr val="7030A0"/>
                </a:solidFill>
                <a:effectLst/>
                <a:latin typeface="Calibri"/>
                <a:ea typeface="Calibri"/>
                <a:cs typeface="Times New Roman"/>
              </a:rPr>
              <a:t>*Уголок безопасного дорожного движения</a:t>
            </a:r>
            <a:r>
              <a:rPr lang="ru-RU" sz="1800" dirty="0" smtClean="0">
                <a:solidFill>
                  <a:srgbClr val="7030A0"/>
                </a:solidFill>
                <a:effectLst/>
                <a:latin typeface="Calibri"/>
                <a:ea typeface="Calibri"/>
                <a:cs typeface="Times New Roman"/>
              </a:rPr>
              <a:t>  -  он  оснащен необходимыми атрибутами к сюжетно-ролевым играм, беседам для закрепления знаний ПДД. Это всевозможные игрушки – транспортные средства, светофор, фуражка милиционера, жезл регулировщика, макет улицы, дорожные знаки. Хорошим дидактическим пособием служит напольный коврик с разметкой улиц и дорог.</a:t>
            </a:r>
            <a:r>
              <a:rPr lang="ru-RU" sz="4400" dirty="0" smtClean="0">
                <a:solidFill>
                  <a:srgbClr val="7030A0"/>
                </a:solidFill>
                <a:effectLst/>
                <a:latin typeface="Calibri"/>
                <a:ea typeface="Calibri"/>
                <a:cs typeface="Times New Roman"/>
              </a:rPr>
              <a:t/>
            </a:r>
            <a:br>
              <a:rPr lang="ru-RU" sz="4400" dirty="0" smtClean="0">
                <a:solidFill>
                  <a:srgbClr val="7030A0"/>
                </a:solidFill>
                <a:effectLst/>
                <a:latin typeface="Calibri"/>
                <a:ea typeface="Calibri"/>
                <a:cs typeface="Times New Roman"/>
              </a:rPr>
            </a:br>
            <a:endParaRPr lang="ru-RU" dirty="0">
              <a:solidFill>
                <a:srgbClr val="7030A0"/>
              </a:solidFill>
            </a:endParaRPr>
          </a:p>
        </p:txBody>
      </p:sp>
      <p:pic>
        <p:nvPicPr>
          <p:cNvPr id="2050" name="Picture 2" descr="L:\Новая папка\P1010841.JPG"/>
          <p:cNvPicPr>
            <a:picLocks noGrp="1" noChangeAspect="1" noChangeArrowheads="1"/>
          </p:cNvPicPr>
          <p:nvPr>
            <p:ph idx="1"/>
          </p:nvPr>
        </p:nvPicPr>
        <p:blipFill>
          <a:blip r:embed="rId2" cstate="email"/>
          <a:srcRect/>
          <a:stretch>
            <a:fillRect/>
          </a:stretch>
        </p:blipFill>
        <p:spPr bwMode="auto">
          <a:xfrm>
            <a:off x="1214414" y="1447800"/>
            <a:ext cx="7572428" cy="4800600"/>
          </a:xfrm>
          <a:prstGeom prst="rect">
            <a:avLst/>
          </a:prstGeom>
          <a:noFill/>
        </p:spPr>
      </p:pic>
    </p:spTree>
  </p:cSld>
  <p:clrMapOvr>
    <a:masterClrMapping/>
  </p:clrMapOvr>
  <p:transition>
    <p:wheel spokes="3"/>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L:\Новая папка\P1010845.JPG"/>
          <p:cNvPicPr>
            <a:picLocks noChangeAspect="1" noChangeArrowheads="1"/>
          </p:cNvPicPr>
          <p:nvPr/>
        </p:nvPicPr>
        <p:blipFill>
          <a:blip r:embed="rId2" cstate="email"/>
          <a:srcRect/>
          <a:stretch>
            <a:fillRect/>
          </a:stretch>
        </p:blipFill>
        <p:spPr bwMode="auto">
          <a:xfrm>
            <a:off x="1428728" y="285728"/>
            <a:ext cx="7500990" cy="6357982"/>
          </a:xfrm>
          <a:prstGeom prst="rect">
            <a:avLst/>
          </a:prstGeom>
          <a:noFill/>
        </p:spPr>
      </p:pic>
    </p:spTree>
  </p:cSld>
  <p:clrMapOvr>
    <a:masterClrMapping/>
  </p:clrMapOvr>
  <p:transition>
    <p:wheel spokes="3"/>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71604" y="285728"/>
            <a:ext cx="7358114" cy="1285884"/>
          </a:xfrm>
        </p:spPr>
        <p:txBody>
          <a:bodyPr/>
          <a:lstStyle/>
          <a:p>
            <a:r>
              <a:rPr lang="ru-RU" dirty="0" smtClean="0">
                <a:solidFill>
                  <a:schemeClr val="bg2">
                    <a:lumMod val="50000"/>
                  </a:schemeClr>
                </a:solidFill>
              </a:rPr>
              <a:t>    </a:t>
            </a:r>
            <a:endParaRPr lang="ru-RU" sz="1400" dirty="0">
              <a:solidFill>
                <a:schemeClr val="bg2">
                  <a:lumMod val="50000"/>
                </a:schemeClr>
              </a:solidFill>
            </a:endParaRPr>
          </a:p>
        </p:txBody>
      </p:sp>
      <p:pic>
        <p:nvPicPr>
          <p:cNvPr id="4098" name="Picture 2" descr="L:\P1010819.JPG"/>
          <p:cNvPicPr>
            <a:picLocks noGrp="1" noChangeAspect="1" noChangeArrowheads="1"/>
          </p:cNvPicPr>
          <p:nvPr>
            <p:ph idx="1"/>
          </p:nvPr>
        </p:nvPicPr>
        <p:blipFill>
          <a:blip r:embed="rId2" cstate="email"/>
          <a:srcRect/>
          <a:stretch>
            <a:fillRect/>
          </a:stretch>
        </p:blipFill>
        <p:spPr bwMode="auto">
          <a:xfrm>
            <a:off x="1285852" y="1571612"/>
            <a:ext cx="7500990" cy="5000660"/>
          </a:xfrm>
          <a:prstGeom prst="rect">
            <a:avLst/>
          </a:prstGeom>
          <a:noFill/>
        </p:spPr>
      </p:pic>
      <p:sp>
        <p:nvSpPr>
          <p:cNvPr id="4" name="Прямоугольник 3"/>
          <p:cNvSpPr/>
          <p:nvPr/>
        </p:nvSpPr>
        <p:spPr>
          <a:xfrm>
            <a:off x="1142976" y="214290"/>
            <a:ext cx="7429552" cy="1169551"/>
          </a:xfrm>
          <a:prstGeom prst="rect">
            <a:avLst/>
          </a:prstGeom>
        </p:spPr>
        <p:txBody>
          <a:bodyPr wrap="square">
            <a:spAutoFit/>
          </a:bodyPr>
          <a:lstStyle/>
          <a:p>
            <a:pPr algn="ctr"/>
            <a:r>
              <a:rPr lang="ru-RU" sz="1400" b="1" i="1" dirty="0" smtClean="0">
                <a:solidFill>
                  <a:srgbClr val="7030A0"/>
                </a:solidFill>
                <a:latin typeface="Calibri"/>
                <a:ea typeface="Calibri"/>
                <a:cs typeface="Times New Roman"/>
              </a:rPr>
              <a:t>*Физкультурный уголок</a:t>
            </a:r>
            <a:r>
              <a:rPr lang="ru-RU" sz="1400" dirty="0" smtClean="0">
                <a:solidFill>
                  <a:srgbClr val="7030A0"/>
                </a:solidFill>
                <a:latin typeface="Calibri"/>
                <a:ea typeface="Calibri"/>
                <a:cs typeface="Times New Roman"/>
              </a:rPr>
              <a:t> - пользуется популярностью у детей, поскольку реализует их потребности в двигательной активности. Здесь дети могут закреплять разные виды движений: прыжки со скакалкой, игры с мячом, кеглями и другие движения. Увеличение двигательной активности оказывает благоприятное влияние на физическое и умственное развитие, состояние здоровья детей.</a:t>
            </a:r>
            <a:endParaRPr lang="ru-RU" sz="1400" dirty="0">
              <a:solidFill>
                <a:srgbClr val="7030A0"/>
              </a:solidFill>
            </a:endParaRPr>
          </a:p>
        </p:txBody>
      </p:sp>
    </p:spTree>
  </p:cSld>
  <p:clrMapOvr>
    <a:masterClrMapping/>
  </p:clrMapOvr>
  <p:transition>
    <p:wheel spokes="3"/>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00800" y="1357298"/>
            <a:ext cx="2743200" cy="3576646"/>
          </a:xfrm>
        </p:spPr>
        <p:txBody>
          <a:bodyPr/>
          <a:lstStyle/>
          <a:p>
            <a:pPr algn="ctr"/>
            <a:r>
              <a:rPr lang="ru-RU" dirty="0" smtClean="0">
                <a:solidFill>
                  <a:srgbClr val="7030A0"/>
                </a:solidFill>
              </a:rPr>
              <a:t> </a:t>
            </a:r>
            <a:br>
              <a:rPr lang="ru-RU" dirty="0" smtClean="0">
                <a:solidFill>
                  <a:srgbClr val="7030A0"/>
                </a:solidFill>
              </a:rPr>
            </a:br>
            <a:r>
              <a:rPr lang="ru-RU" dirty="0" smtClean="0">
                <a:solidFill>
                  <a:srgbClr val="7030A0"/>
                </a:solidFill>
              </a:rPr>
              <a:t>В двигательном центре-</a:t>
            </a:r>
            <a:br>
              <a:rPr lang="ru-RU" dirty="0" smtClean="0">
                <a:solidFill>
                  <a:srgbClr val="7030A0"/>
                </a:solidFill>
              </a:rPr>
            </a:br>
            <a:r>
              <a:rPr lang="ru-RU" dirty="0" smtClean="0">
                <a:solidFill>
                  <a:srgbClr val="7030A0"/>
                </a:solidFill>
              </a:rPr>
              <a:t>мячики, скакалки. </a:t>
            </a:r>
            <a:br>
              <a:rPr lang="ru-RU" dirty="0" smtClean="0">
                <a:solidFill>
                  <a:srgbClr val="7030A0"/>
                </a:solidFill>
              </a:rPr>
            </a:br>
            <a:r>
              <a:rPr lang="ru-RU" dirty="0" smtClean="0">
                <a:solidFill>
                  <a:srgbClr val="7030A0"/>
                </a:solidFill>
              </a:rPr>
              <a:t>Есть ребристая доска-</a:t>
            </a:r>
            <a:br>
              <a:rPr lang="ru-RU" dirty="0" smtClean="0">
                <a:solidFill>
                  <a:srgbClr val="7030A0"/>
                </a:solidFill>
              </a:rPr>
            </a:br>
            <a:r>
              <a:rPr lang="ru-RU" dirty="0" smtClean="0">
                <a:solidFill>
                  <a:srgbClr val="7030A0"/>
                </a:solidFill>
              </a:rPr>
              <a:t>Походите на ней слегка!</a:t>
            </a:r>
            <a:br>
              <a:rPr lang="ru-RU" dirty="0" smtClean="0">
                <a:solidFill>
                  <a:srgbClr val="7030A0"/>
                </a:solidFill>
              </a:rPr>
            </a:br>
            <a:r>
              <a:rPr lang="ru-RU" dirty="0" smtClean="0">
                <a:solidFill>
                  <a:srgbClr val="7030A0"/>
                </a:solidFill>
              </a:rPr>
              <a:t> </a:t>
            </a:r>
            <a:br>
              <a:rPr lang="ru-RU" dirty="0" smtClean="0">
                <a:solidFill>
                  <a:srgbClr val="7030A0"/>
                </a:solidFill>
              </a:rPr>
            </a:br>
            <a:endParaRPr lang="ru-RU" dirty="0">
              <a:solidFill>
                <a:srgbClr val="7030A0"/>
              </a:solidFill>
            </a:endParaRPr>
          </a:p>
        </p:txBody>
      </p:sp>
      <p:sp>
        <p:nvSpPr>
          <p:cNvPr id="3" name="Рисунок 2"/>
          <p:cNvSpPr>
            <a:spLocks noGrp="1"/>
          </p:cNvSpPr>
          <p:nvPr>
            <p:ph type="pic" idx="1"/>
          </p:nvPr>
        </p:nvSpPr>
        <p:spPr/>
      </p:sp>
      <p:sp>
        <p:nvSpPr>
          <p:cNvPr id="4" name="Текст 3"/>
          <p:cNvSpPr>
            <a:spLocks noGrp="1"/>
          </p:cNvSpPr>
          <p:nvPr>
            <p:ph type="body" sz="half" idx="2"/>
          </p:nvPr>
        </p:nvSpPr>
        <p:spPr/>
        <p:txBody>
          <a:bodyPr/>
          <a:lstStyle/>
          <a:p>
            <a:endParaRPr lang="ru-RU"/>
          </a:p>
        </p:txBody>
      </p:sp>
      <p:pic>
        <p:nvPicPr>
          <p:cNvPr id="6146" name="Picture 2" descr="L:\Новая папка\P1010843.JPG"/>
          <p:cNvPicPr>
            <a:picLocks noChangeAspect="1" noChangeArrowheads="1"/>
          </p:cNvPicPr>
          <p:nvPr/>
        </p:nvPicPr>
        <p:blipFill>
          <a:blip r:embed="rId2" cstate="email"/>
          <a:srcRect/>
          <a:stretch>
            <a:fillRect/>
          </a:stretch>
        </p:blipFill>
        <p:spPr bwMode="auto">
          <a:xfrm>
            <a:off x="285720" y="357166"/>
            <a:ext cx="6286544" cy="6143668"/>
          </a:xfrm>
          <a:prstGeom prst="rect">
            <a:avLst/>
          </a:prstGeom>
          <a:noFill/>
        </p:spPr>
      </p:pic>
    </p:spTree>
  </p:cSld>
  <p:clrMapOvr>
    <a:masterClrMapping/>
  </p:clrMapOvr>
  <p:transition>
    <p:wheel spokes="3"/>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endParaRPr lang="ru-RU" dirty="0"/>
          </a:p>
        </p:txBody>
      </p:sp>
      <p:pic>
        <p:nvPicPr>
          <p:cNvPr id="6146" name="Picture 2" descr="L:\P1010811.JPG"/>
          <p:cNvPicPr>
            <a:picLocks noGrp="1" noChangeAspect="1" noChangeArrowheads="1"/>
          </p:cNvPicPr>
          <p:nvPr>
            <p:ph idx="1"/>
          </p:nvPr>
        </p:nvPicPr>
        <p:blipFill>
          <a:blip r:embed="rId2" cstate="email"/>
          <a:srcRect/>
          <a:stretch>
            <a:fillRect/>
          </a:stretch>
        </p:blipFill>
        <p:spPr bwMode="auto">
          <a:xfrm>
            <a:off x="1214414" y="1357298"/>
            <a:ext cx="7643866" cy="5214974"/>
          </a:xfrm>
          <a:prstGeom prst="rect">
            <a:avLst/>
          </a:prstGeom>
          <a:noFill/>
        </p:spPr>
      </p:pic>
      <p:sp>
        <p:nvSpPr>
          <p:cNvPr id="4" name="Прямоугольник 3"/>
          <p:cNvSpPr/>
          <p:nvPr/>
        </p:nvSpPr>
        <p:spPr>
          <a:xfrm>
            <a:off x="1285852" y="0"/>
            <a:ext cx="7572428" cy="1323439"/>
          </a:xfrm>
          <a:prstGeom prst="rect">
            <a:avLst/>
          </a:prstGeom>
        </p:spPr>
        <p:txBody>
          <a:bodyPr wrap="square">
            <a:spAutoFit/>
          </a:bodyPr>
          <a:lstStyle/>
          <a:p>
            <a:pPr algn="ctr">
              <a:spcAft>
                <a:spcPts val="0"/>
              </a:spcAft>
            </a:pPr>
            <a:r>
              <a:rPr lang="ru-RU" sz="1600" b="1" i="1" dirty="0" smtClean="0">
                <a:solidFill>
                  <a:srgbClr val="7030A0"/>
                </a:solidFill>
                <a:latin typeface="Calibri"/>
                <a:ea typeface="Calibri"/>
                <a:cs typeface="Times New Roman"/>
              </a:rPr>
              <a:t>*Природный уголок - </a:t>
            </a:r>
            <a:r>
              <a:rPr lang="ru-RU" sz="1600" dirty="0" smtClean="0">
                <a:solidFill>
                  <a:srgbClr val="7030A0"/>
                </a:solidFill>
                <a:latin typeface="Calibri"/>
                <a:ea typeface="Calibri"/>
                <a:cs typeface="Times New Roman"/>
              </a:rPr>
              <a:t> служит местом саморазвития дошкольников. В нем подобраны и размещены растения, требующие разных способов ухода, приготовлено необходимое оборудование: передники, лейки, палочки для рыхления, пульверизаторы.  Имеется различный природный материал (шишки, желуди, листья, ракушки, крылатки).</a:t>
            </a:r>
            <a:endParaRPr lang="ru-RU" sz="1600" dirty="0">
              <a:solidFill>
                <a:srgbClr val="7030A0"/>
              </a:solidFill>
              <a:latin typeface="Calibri"/>
              <a:ea typeface="Calibri"/>
              <a:cs typeface="Times New Roman"/>
            </a:endParaRPr>
          </a:p>
        </p:txBody>
      </p:sp>
    </p:spTree>
  </p:cSld>
  <p:clrMapOvr>
    <a:masterClrMapping/>
  </p:clrMapOvr>
  <p:transition>
    <p:wheel spokes="3"/>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572232" y="-1357346"/>
            <a:ext cx="2571768" cy="5786478"/>
          </a:xfrm>
        </p:spPr>
        <p:txBody>
          <a:bodyPr/>
          <a:lstStyle/>
          <a:p>
            <a:r>
              <a:rPr lang="ru-RU" dirty="0" smtClean="0">
                <a:solidFill>
                  <a:srgbClr val="7030A0"/>
                </a:solidFill>
              </a:rPr>
              <a:t>Здесь зелёные ладошки,</a:t>
            </a:r>
            <a:br>
              <a:rPr lang="ru-RU" dirty="0" smtClean="0">
                <a:solidFill>
                  <a:srgbClr val="7030A0"/>
                </a:solidFill>
              </a:rPr>
            </a:br>
            <a:r>
              <a:rPr lang="ru-RU" dirty="0" smtClean="0">
                <a:solidFill>
                  <a:srgbClr val="7030A0"/>
                </a:solidFill>
              </a:rPr>
              <a:t>Протянули к нам цветы,</a:t>
            </a:r>
            <a:br>
              <a:rPr lang="ru-RU" dirty="0" smtClean="0">
                <a:solidFill>
                  <a:srgbClr val="7030A0"/>
                </a:solidFill>
              </a:rPr>
            </a:br>
            <a:r>
              <a:rPr lang="ru-RU" dirty="0" smtClean="0">
                <a:solidFill>
                  <a:srgbClr val="7030A0"/>
                </a:solidFill>
              </a:rPr>
              <a:t>Мы их дружно поливаем,</a:t>
            </a:r>
            <a:br>
              <a:rPr lang="ru-RU" dirty="0" smtClean="0">
                <a:solidFill>
                  <a:srgbClr val="7030A0"/>
                </a:solidFill>
              </a:rPr>
            </a:br>
            <a:r>
              <a:rPr lang="ru-RU" dirty="0" smtClean="0">
                <a:solidFill>
                  <a:srgbClr val="7030A0"/>
                </a:solidFill>
              </a:rPr>
              <a:t>Посмотрите, хороши!</a:t>
            </a:r>
            <a:endParaRPr lang="ru-RU" dirty="0">
              <a:solidFill>
                <a:srgbClr val="7030A0"/>
              </a:solidFill>
            </a:endParaRPr>
          </a:p>
        </p:txBody>
      </p:sp>
      <p:sp>
        <p:nvSpPr>
          <p:cNvPr id="3" name="Рисунок 2"/>
          <p:cNvSpPr>
            <a:spLocks noGrp="1"/>
          </p:cNvSpPr>
          <p:nvPr>
            <p:ph type="pic" idx="1"/>
          </p:nvPr>
        </p:nvSpPr>
        <p:spPr/>
      </p:sp>
      <p:sp>
        <p:nvSpPr>
          <p:cNvPr id="4" name="Текст 3"/>
          <p:cNvSpPr>
            <a:spLocks noGrp="1"/>
          </p:cNvSpPr>
          <p:nvPr>
            <p:ph type="body" sz="half" idx="2"/>
          </p:nvPr>
        </p:nvSpPr>
        <p:spPr/>
        <p:txBody>
          <a:bodyPr/>
          <a:lstStyle/>
          <a:p>
            <a:endParaRPr lang="ru-RU"/>
          </a:p>
        </p:txBody>
      </p:sp>
      <p:pic>
        <p:nvPicPr>
          <p:cNvPr id="5122" name="Picture 2" descr="L:\Новая папка\P1010848.JPG"/>
          <p:cNvPicPr>
            <a:picLocks noChangeAspect="1" noChangeArrowheads="1"/>
          </p:cNvPicPr>
          <p:nvPr/>
        </p:nvPicPr>
        <p:blipFill>
          <a:blip r:embed="rId2" cstate="email"/>
          <a:srcRect/>
          <a:stretch>
            <a:fillRect/>
          </a:stretch>
        </p:blipFill>
        <p:spPr bwMode="auto">
          <a:xfrm>
            <a:off x="571472" y="285728"/>
            <a:ext cx="5786478" cy="6072230"/>
          </a:xfrm>
          <a:prstGeom prst="rect">
            <a:avLst/>
          </a:prstGeom>
          <a:noFill/>
        </p:spPr>
      </p:pic>
    </p:spTree>
  </p:cSld>
  <p:clrMapOvr>
    <a:masterClrMapping/>
  </p:clrMapOvr>
  <p:transition>
    <p:wheel spokes="3"/>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4414" y="428604"/>
            <a:ext cx="7498080" cy="6048672"/>
          </a:xfrm>
        </p:spPr>
        <p:txBody>
          <a:bodyPr>
            <a:noAutofit/>
          </a:bodyPr>
          <a:lstStyle/>
          <a:p>
            <a:r>
              <a:rPr lang="ru-RU" sz="2000" i="1" dirty="0" smtClean="0">
                <a:solidFill>
                  <a:srgbClr val="7030A0"/>
                </a:solidFill>
              </a:rPr>
              <a:t>      В условиях реформирования системы дошкольного образования и перехода на личностно-ориентированное взаимодействие педагога </a:t>
            </a:r>
            <a:r>
              <a:rPr lang="ru-RU" sz="2000" i="1" dirty="0">
                <a:solidFill>
                  <a:srgbClr val="7030A0"/>
                </a:solidFill>
              </a:rPr>
              <a:t>с</a:t>
            </a:r>
            <a:r>
              <a:rPr lang="ru-RU" sz="2000" i="1" dirty="0" smtClean="0">
                <a:solidFill>
                  <a:srgbClr val="7030A0"/>
                </a:solidFill>
              </a:rPr>
              <a:t> воспитанниками, одной из важных задач является задача индивидуализации образования.</a:t>
            </a:r>
            <a:br>
              <a:rPr lang="ru-RU" sz="2000" i="1" dirty="0" smtClean="0">
                <a:solidFill>
                  <a:srgbClr val="7030A0"/>
                </a:solidFill>
              </a:rPr>
            </a:br>
            <a:r>
              <a:rPr lang="ru-RU" sz="2000" i="1" dirty="0" smtClean="0">
                <a:solidFill>
                  <a:srgbClr val="7030A0"/>
                </a:solidFill>
              </a:rPr>
              <a:t/>
            </a:r>
            <a:br>
              <a:rPr lang="ru-RU" sz="2000" i="1" dirty="0" smtClean="0">
                <a:solidFill>
                  <a:srgbClr val="7030A0"/>
                </a:solidFill>
              </a:rPr>
            </a:br>
            <a:r>
              <a:rPr lang="ru-RU" sz="2000" i="1" dirty="0" smtClean="0">
                <a:solidFill>
                  <a:srgbClr val="7030A0"/>
                </a:solidFill>
              </a:rPr>
              <a:t>     При организации предметно-развивающей среды в групповом помещении руководствовались тем, что будет способствовать формированию базовых характеристик личности воспитанника (любознательный и активный, эмоционально отзывчивый, физически развитый, способный решать интеллектуальные задачи, владеющий необходимыми умениями и навыками, способный управлять своим поведением и планировать свои действия, соблюдающий элементарные общепринятые нормы и правила поведения).</a:t>
            </a:r>
            <a:br>
              <a:rPr lang="ru-RU" sz="2000" i="1" dirty="0" smtClean="0">
                <a:solidFill>
                  <a:srgbClr val="7030A0"/>
                </a:solidFill>
              </a:rPr>
            </a:br>
            <a:r>
              <a:rPr lang="ru-RU" sz="2000" i="1" dirty="0" smtClean="0">
                <a:solidFill>
                  <a:srgbClr val="7030A0"/>
                </a:solidFill>
              </a:rPr>
              <a:t/>
            </a:r>
            <a:br>
              <a:rPr lang="ru-RU" sz="2000" i="1" dirty="0" smtClean="0">
                <a:solidFill>
                  <a:srgbClr val="7030A0"/>
                </a:solidFill>
              </a:rPr>
            </a:br>
            <a:r>
              <a:rPr lang="ru-RU" sz="2000" i="1" dirty="0" smtClean="0">
                <a:solidFill>
                  <a:srgbClr val="7030A0"/>
                </a:solidFill>
              </a:rPr>
              <a:t>     Выполняя федеральные государственные требования к условиям реализации основной общеобразовательной программы дошкольного образования в группе были созданы условия для развития у воспитанников интеллектуальной, нравственно-волевой и эмоциональной сферы.</a:t>
            </a:r>
            <a:endParaRPr lang="ru-RU" sz="2000" i="1" dirty="0">
              <a:solidFill>
                <a:srgbClr val="7030A0"/>
              </a:solidFill>
            </a:endParaRPr>
          </a:p>
        </p:txBody>
      </p:sp>
    </p:spTree>
    <p:extLst>
      <p:ext uri="{BB962C8B-B14F-4D97-AF65-F5344CB8AC3E}">
        <p14:creationId xmlns="" xmlns:p14="http://schemas.microsoft.com/office/powerpoint/2010/main" val="828041859"/>
      </p:ext>
    </p:extLst>
  </p:cSld>
  <p:clrMapOvr>
    <a:masterClrMapping/>
  </p:clrMapOvr>
  <p:transition>
    <p:wheel spokes="3"/>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57290" y="0"/>
            <a:ext cx="7498080" cy="1714488"/>
          </a:xfrm>
        </p:spPr>
        <p:txBody>
          <a:bodyPr>
            <a:noAutofit/>
          </a:bodyPr>
          <a:lstStyle/>
          <a:p>
            <a:r>
              <a:rPr lang="ru-RU" sz="1600" dirty="0" smtClean="0">
                <a:solidFill>
                  <a:srgbClr val="7030A0"/>
                </a:solidFill>
              </a:rPr>
              <a:t>    </a:t>
            </a:r>
            <a:r>
              <a:rPr lang="ru-RU" sz="1600" b="1" i="1" dirty="0" smtClean="0">
                <a:solidFill>
                  <a:srgbClr val="7030A0"/>
                </a:solidFill>
                <a:latin typeface="Calibri"/>
                <a:ea typeface="Calibri"/>
                <a:cs typeface="Times New Roman"/>
              </a:rPr>
              <a:t>*Центр науки или исследовательский центр</a:t>
            </a:r>
            <a:r>
              <a:rPr lang="ru-RU" sz="1600" dirty="0" smtClean="0">
                <a:solidFill>
                  <a:srgbClr val="7030A0"/>
                </a:solidFill>
                <a:latin typeface="Calibri"/>
                <a:ea typeface="Calibri"/>
                <a:cs typeface="Times New Roman"/>
              </a:rPr>
              <a:t>- в центре для детского исследования размещены самые разнообразные природные материалы: мел, песок, глина, камни, ракушки, уголь. Оборудование: лупа, глобус, лабораторное оборудование, мерная посуда – все это вызывает у детей особый интерес. Для познавательного развития подобрана детская литература, алгоритмы проведения опытов. </a:t>
            </a:r>
            <a:r>
              <a:rPr lang="ru-RU" sz="1600" dirty="0" smtClean="0">
                <a:latin typeface="Calibri"/>
                <a:ea typeface="Calibri"/>
                <a:cs typeface="Times New Roman"/>
              </a:rPr>
              <a:t/>
            </a:r>
            <a:br>
              <a:rPr lang="ru-RU" sz="1600" dirty="0" smtClean="0">
                <a:latin typeface="Calibri"/>
                <a:ea typeface="Calibri"/>
                <a:cs typeface="Times New Roman"/>
              </a:rPr>
            </a:br>
            <a:r>
              <a:rPr lang="ru-RU" sz="1600" dirty="0" smtClean="0">
                <a:solidFill>
                  <a:schemeClr val="bg2">
                    <a:lumMod val="50000"/>
                  </a:schemeClr>
                </a:solidFill>
              </a:rPr>
              <a:t>       </a:t>
            </a:r>
            <a:endParaRPr lang="ru-RU" sz="1600" dirty="0">
              <a:solidFill>
                <a:schemeClr val="bg2">
                  <a:lumMod val="50000"/>
                </a:schemeClr>
              </a:solidFill>
            </a:endParaRPr>
          </a:p>
        </p:txBody>
      </p:sp>
      <p:pic>
        <p:nvPicPr>
          <p:cNvPr id="5122" name="Picture 2" descr="L:\P1010815.JPG"/>
          <p:cNvPicPr>
            <a:picLocks noGrp="1" noChangeAspect="1" noChangeArrowheads="1"/>
          </p:cNvPicPr>
          <p:nvPr>
            <p:ph idx="1"/>
          </p:nvPr>
        </p:nvPicPr>
        <p:blipFill>
          <a:blip r:embed="rId2" cstate="email"/>
          <a:srcRect/>
          <a:stretch>
            <a:fillRect/>
          </a:stretch>
        </p:blipFill>
        <p:spPr bwMode="auto">
          <a:xfrm>
            <a:off x="1357290" y="1447800"/>
            <a:ext cx="7429552" cy="5267348"/>
          </a:xfrm>
          <a:prstGeom prst="rect">
            <a:avLst/>
          </a:prstGeom>
          <a:noFill/>
        </p:spPr>
      </p:pic>
    </p:spTree>
  </p:cSld>
  <p:clrMapOvr>
    <a:masterClrMapping/>
  </p:clrMapOvr>
  <p:transition>
    <p:wheel spokes="3"/>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2492896"/>
            <a:ext cx="7498080" cy="1143000"/>
          </a:xfrm>
        </p:spPr>
        <p:txBody>
          <a:bodyPr>
            <a:noAutofit/>
          </a:bodyPr>
          <a:lstStyle/>
          <a:p>
            <a:pPr algn="ctr"/>
            <a:r>
              <a:rPr lang="ru-RU" sz="2800" b="1" i="1" dirty="0" smtClean="0">
                <a:solidFill>
                  <a:srgbClr val="7030A0"/>
                </a:solidFill>
                <a:latin typeface="Georgia" pitchFamily="18" charset="0"/>
              </a:rPr>
              <a:t>Использование отдельных компонентов предметно-развивающей среды приемной комнаты </a:t>
            </a:r>
            <a:endParaRPr lang="ru-RU" sz="2800" b="1" i="1" dirty="0">
              <a:solidFill>
                <a:srgbClr val="7030A0"/>
              </a:solidFill>
              <a:latin typeface="Georgia" pitchFamily="18" charset="0"/>
            </a:endParaRPr>
          </a:p>
        </p:txBody>
      </p:sp>
    </p:spTree>
    <p:extLst>
      <p:ext uri="{BB962C8B-B14F-4D97-AF65-F5344CB8AC3E}">
        <p14:creationId xmlns="" xmlns:p14="http://schemas.microsoft.com/office/powerpoint/2010/main" val="4203799955"/>
      </p:ext>
    </p:extLst>
  </p:cSld>
  <p:clrMapOvr>
    <a:masterClrMapping/>
  </p:clrMapOvr>
  <p:transition>
    <p:wheel spokes="3"/>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L:\Ильинична\SDC16318.JPG"/>
          <p:cNvPicPr>
            <a:picLocks noChangeAspect="1" noChangeArrowheads="1"/>
          </p:cNvPicPr>
          <p:nvPr/>
        </p:nvPicPr>
        <p:blipFill>
          <a:blip r:embed="rId2" cstate="email"/>
          <a:srcRect/>
          <a:stretch>
            <a:fillRect/>
          </a:stretch>
        </p:blipFill>
        <p:spPr bwMode="auto">
          <a:xfrm>
            <a:off x="1214414" y="214290"/>
            <a:ext cx="7715304" cy="6286544"/>
          </a:xfrm>
          <a:prstGeom prst="rect">
            <a:avLst/>
          </a:prstGeom>
          <a:noFill/>
        </p:spPr>
      </p:pic>
    </p:spTree>
  </p:cSld>
  <p:clrMapOvr>
    <a:masterClrMapping/>
  </p:clrMapOvr>
  <p:transition>
    <p:wheel spokes="3"/>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L:\Ильинична\SDC16316.JPG"/>
          <p:cNvPicPr>
            <a:picLocks noChangeAspect="1" noChangeArrowheads="1"/>
          </p:cNvPicPr>
          <p:nvPr/>
        </p:nvPicPr>
        <p:blipFill>
          <a:blip r:embed="rId2" cstate="email"/>
          <a:srcRect/>
          <a:stretch>
            <a:fillRect/>
          </a:stretch>
        </p:blipFill>
        <p:spPr bwMode="auto">
          <a:xfrm>
            <a:off x="1214414" y="214290"/>
            <a:ext cx="7358114" cy="6286544"/>
          </a:xfrm>
          <a:prstGeom prst="rect">
            <a:avLst/>
          </a:prstGeom>
          <a:noFill/>
        </p:spPr>
      </p:pic>
    </p:spTree>
  </p:cSld>
  <p:clrMapOvr>
    <a:masterClrMapping/>
  </p:clrMapOvr>
  <p:transition>
    <p:wheel spokes="3"/>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00166" y="214290"/>
            <a:ext cx="8143900" cy="928694"/>
          </a:xfrm>
        </p:spPr>
        <p:txBody>
          <a:bodyPr>
            <a:normAutofit/>
          </a:bodyPr>
          <a:lstStyle/>
          <a:p>
            <a:pPr algn="ctr"/>
            <a:endParaRPr lang="ru-RU" dirty="0">
              <a:solidFill>
                <a:schemeClr val="bg2">
                  <a:lumMod val="50000"/>
                </a:schemeClr>
              </a:solidFill>
            </a:endParaRPr>
          </a:p>
        </p:txBody>
      </p:sp>
      <p:pic>
        <p:nvPicPr>
          <p:cNvPr id="7171" name="Picture 3" descr="L:\Ильинична\SDC16310.JPG"/>
          <p:cNvPicPr>
            <a:picLocks noGrp="1" noChangeAspect="1" noChangeArrowheads="1"/>
          </p:cNvPicPr>
          <p:nvPr>
            <p:ph sz="half" idx="1"/>
          </p:nvPr>
        </p:nvPicPr>
        <p:blipFill>
          <a:blip r:embed="rId2" cstate="email"/>
          <a:srcRect/>
          <a:stretch>
            <a:fillRect/>
          </a:stretch>
        </p:blipFill>
        <p:spPr bwMode="auto">
          <a:xfrm>
            <a:off x="1428728" y="214290"/>
            <a:ext cx="3500462" cy="6164273"/>
          </a:xfrm>
          <a:prstGeom prst="rect">
            <a:avLst/>
          </a:prstGeom>
          <a:noFill/>
        </p:spPr>
      </p:pic>
      <p:pic>
        <p:nvPicPr>
          <p:cNvPr id="7170" name="Picture 2" descr="L:\Ильинична\SDC16307.JPG"/>
          <p:cNvPicPr>
            <a:picLocks noGrp="1" noChangeAspect="1" noChangeArrowheads="1"/>
          </p:cNvPicPr>
          <p:nvPr>
            <p:ph sz="half" idx="2"/>
          </p:nvPr>
        </p:nvPicPr>
        <p:blipFill>
          <a:blip r:embed="rId3" cstate="email"/>
          <a:srcRect/>
          <a:stretch>
            <a:fillRect/>
          </a:stretch>
        </p:blipFill>
        <p:spPr bwMode="auto">
          <a:xfrm>
            <a:off x="5357818" y="214290"/>
            <a:ext cx="3500462" cy="6357982"/>
          </a:xfrm>
          <a:prstGeom prst="rect">
            <a:avLst/>
          </a:prstGeom>
          <a:noFill/>
        </p:spPr>
      </p:pic>
    </p:spTree>
  </p:cSld>
  <p:clrMapOvr>
    <a:masterClrMapping/>
  </p:clrMapOvr>
  <p:transition>
    <p:wheel spokes="3"/>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2976" y="214290"/>
            <a:ext cx="7498080" cy="1143000"/>
          </a:xfrm>
        </p:spPr>
        <p:txBody>
          <a:bodyPr>
            <a:normAutofit/>
          </a:bodyPr>
          <a:lstStyle/>
          <a:p>
            <a:pPr algn="ctr"/>
            <a:r>
              <a:rPr lang="ru-RU" sz="2800" b="1" i="1" dirty="0" smtClean="0">
                <a:solidFill>
                  <a:srgbClr val="7030A0"/>
                </a:solidFill>
              </a:rPr>
              <a:t>КОРРЕКЦИОННЫЙ УГОЛОК</a:t>
            </a:r>
            <a:endParaRPr lang="ru-RU" sz="2800" b="1" i="1" dirty="0">
              <a:solidFill>
                <a:srgbClr val="7030A0"/>
              </a:solidFill>
            </a:endParaRPr>
          </a:p>
        </p:txBody>
      </p:sp>
      <p:pic>
        <p:nvPicPr>
          <p:cNvPr id="1026" name="Picture 2" descr="L:\P1010810.JPG"/>
          <p:cNvPicPr>
            <a:picLocks noChangeAspect="1" noChangeArrowheads="1"/>
          </p:cNvPicPr>
          <p:nvPr/>
        </p:nvPicPr>
        <p:blipFill>
          <a:blip r:embed="rId2" cstate="email"/>
          <a:srcRect/>
          <a:stretch>
            <a:fillRect/>
          </a:stretch>
        </p:blipFill>
        <p:spPr bwMode="auto">
          <a:xfrm>
            <a:off x="1428696" y="1285860"/>
            <a:ext cx="7286708" cy="5286412"/>
          </a:xfrm>
          <a:prstGeom prst="rect">
            <a:avLst/>
          </a:prstGeom>
          <a:noFill/>
        </p:spPr>
      </p:pic>
    </p:spTree>
    <p:extLst>
      <p:ext uri="{BB962C8B-B14F-4D97-AF65-F5344CB8AC3E}">
        <p14:creationId xmlns="" xmlns:p14="http://schemas.microsoft.com/office/powerpoint/2010/main" val="412063357"/>
      </p:ext>
    </p:extLst>
  </p:cSld>
  <p:clrMapOvr>
    <a:masterClrMapping/>
  </p:clrMapOvr>
  <p:transition>
    <p:wheel spokes="3"/>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0"/>
            <a:ext cx="3257104" cy="7215214"/>
          </a:xfrm>
        </p:spPr>
        <p:txBody>
          <a:bodyPr/>
          <a:lstStyle/>
          <a:p>
            <a:r>
              <a:rPr lang="ru-RU" dirty="0" smtClean="0">
                <a:solidFill>
                  <a:srgbClr val="7030A0"/>
                </a:solidFill>
              </a:rPr>
              <a:t>В группу зайдем</a:t>
            </a:r>
            <a:br>
              <a:rPr lang="ru-RU" dirty="0" smtClean="0">
                <a:solidFill>
                  <a:srgbClr val="7030A0"/>
                </a:solidFill>
              </a:rPr>
            </a:br>
            <a:r>
              <a:rPr lang="ru-RU" dirty="0" smtClean="0">
                <a:solidFill>
                  <a:srgbClr val="7030A0"/>
                </a:solidFill>
              </a:rPr>
              <a:t> </a:t>
            </a:r>
            <a:r>
              <a:rPr lang="ru-RU" dirty="0" err="1" smtClean="0">
                <a:solidFill>
                  <a:srgbClr val="7030A0"/>
                </a:solidFill>
              </a:rPr>
              <a:t>Супер</a:t>
            </a:r>
            <a:r>
              <a:rPr lang="ru-RU" dirty="0" smtClean="0">
                <a:solidFill>
                  <a:srgbClr val="7030A0"/>
                </a:solidFill>
              </a:rPr>
              <a:t> шкафчики найдём. </a:t>
            </a:r>
            <a:br>
              <a:rPr lang="ru-RU" dirty="0" smtClean="0">
                <a:solidFill>
                  <a:srgbClr val="7030A0"/>
                </a:solidFill>
              </a:rPr>
            </a:br>
            <a:r>
              <a:rPr lang="ru-RU" dirty="0" smtClean="0">
                <a:solidFill>
                  <a:srgbClr val="7030A0"/>
                </a:solidFill>
              </a:rPr>
              <a:t>Проходите, проходите, </a:t>
            </a:r>
            <a:br>
              <a:rPr lang="ru-RU" dirty="0" smtClean="0">
                <a:solidFill>
                  <a:srgbClr val="7030A0"/>
                </a:solidFill>
              </a:rPr>
            </a:br>
            <a:r>
              <a:rPr lang="ru-RU" dirty="0" smtClean="0">
                <a:solidFill>
                  <a:srgbClr val="7030A0"/>
                </a:solidFill>
              </a:rPr>
              <a:t>Во все стороны смотрите! </a:t>
            </a:r>
            <a:br>
              <a:rPr lang="ru-RU" dirty="0" smtClean="0">
                <a:solidFill>
                  <a:srgbClr val="7030A0"/>
                </a:solidFill>
              </a:rPr>
            </a:br>
            <a:r>
              <a:rPr lang="ru-RU" dirty="0" smtClean="0">
                <a:solidFill>
                  <a:srgbClr val="7030A0"/>
                </a:solidFill>
              </a:rPr>
              <a:t>Коррекционный уголок рассмотрите</a:t>
            </a:r>
            <a:br>
              <a:rPr lang="ru-RU" dirty="0" smtClean="0">
                <a:solidFill>
                  <a:srgbClr val="7030A0"/>
                </a:solidFill>
              </a:rPr>
            </a:br>
            <a:r>
              <a:rPr lang="ru-RU" dirty="0" smtClean="0">
                <a:solidFill>
                  <a:srgbClr val="7030A0"/>
                </a:solidFill>
              </a:rPr>
              <a:t>Здесь мы будем заниматься, </a:t>
            </a:r>
            <a:br>
              <a:rPr lang="ru-RU" dirty="0" smtClean="0">
                <a:solidFill>
                  <a:srgbClr val="7030A0"/>
                </a:solidFill>
              </a:rPr>
            </a:br>
            <a:r>
              <a:rPr lang="ru-RU" dirty="0" smtClean="0">
                <a:solidFill>
                  <a:srgbClr val="7030A0"/>
                </a:solidFill>
              </a:rPr>
              <a:t>Не играть, не баловаться.</a:t>
            </a:r>
            <a:br>
              <a:rPr lang="ru-RU" dirty="0" smtClean="0">
                <a:solidFill>
                  <a:srgbClr val="7030A0"/>
                </a:solidFill>
              </a:rPr>
            </a:br>
            <a:r>
              <a:rPr lang="ru-RU" dirty="0" smtClean="0">
                <a:solidFill>
                  <a:srgbClr val="7030A0"/>
                </a:solidFill>
              </a:rPr>
              <a:t>Будем глазки здесь лечить,</a:t>
            </a:r>
            <a:br>
              <a:rPr lang="ru-RU" dirty="0" smtClean="0">
                <a:solidFill>
                  <a:srgbClr val="7030A0"/>
                </a:solidFill>
              </a:rPr>
            </a:br>
            <a:r>
              <a:rPr lang="ru-RU" dirty="0" smtClean="0">
                <a:solidFill>
                  <a:srgbClr val="7030A0"/>
                </a:solidFill>
              </a:rPr>
              <a:t>Будем азбуку учить, </a:t>
            </a:r>
            <a:br>
              <a:rPr lang="ru-RU" dirty="0" smtClean="0">
                <a:solidFill>
                  <a:srgbClr val="7030A0"/>
                </a:solidFill>
              </a:rPr>
            </a:br>
            <a:r>
              <a:rPr lang="ru-RU" dirty="0" smtClean="0">
                <a:solidFill>
                  <a:srgbClr val="7030A0"/>
                </a:solidFill>
              </a:rPr>
              <a:t>Звуки точно говорить.</a:t>
            </a:r>
            <a:br>
              <a:rPr lang="ru-RU" dirty="0" smtClean="0">
                <a:solidFill>
                  <a:srgbClr val="7030A0"/>
                </a:solidFill>
              </a:rPr>
            </a:br>
            <a:r>
              <a:rPr lang="ru-RU" dirty="0" smtClean="0">
                <a:solidFill>
                  <a:srgbClr val="7030A0"/>
                </a:solidFill>
              </a:rPr>
              <a:t> Здесь и </a:t>
            </a:r>
            <a:r>
              <a:rPr lang="ru-RU" dirty="0" err="1" smtClean="0">
                <a:solidFill>
                  <a:srgbClr val="7030A0"/>
                </a:solidFill>
              </a:rPr>
              <a:t>сенсорика</a:t>
            </a:r>
            <a:r>
              <a:rPr lang="ru-RU" dirty="0" smtClean="0">
                <a:solidFill>
                  <a:srgbClr val="7030A0"/>
                </a:solidFill>
              </a:rPr>
              <a:t> </a:t>
            </a:r>
            <a:r>
              <a:rPr lang="ru-RU" dirty="0" err="1" smtClean="0">
                <a:solidFill>
                  <a:srgbClr val="7030A0"/>
                </a:solidFill>
              </a:rPr>
              <a:t>и</a:t>
            </a:r>
            <a:r>
              <a:rPr lang="ru-RU" dirty="0" smtClean="0">
                <a:solidFill>
                  <a:srgbClr val="7030A0"/>
                </a:solidFill>
              </a:rPr>
              <a:t>  моторика. </a:t>
            </a:r>
            <a:br>
              <a:rPr lang="ru-RU" dirty="0" smtClean="0">
                <a:solidFill>
                  <a:srgbClr val="7030A0"/>
                </a:solidFill>
              </a:rPr>
            </a:br>
            <a:r>
              <a:rPr lang="ru-RU" dirty="0" smtClean="0">
                <a:solidFill>
                  <a:srgbClr val="7030A0"/>
                </a:solidFill>
              </a:rPr>
              <a:t>Здесь мы пальчики с детьми тренируем, </a:t>
            </a:r>
            <a:br>
              <a:rPr lang="ru-RU" dirty="0" smtClean="0">
                <a:solidFill>
                  <a:srgbClr val="7030A0"/>
                </a:solidFill>
              </a:rPr>
            </a:br>
            <a:r>
              <a:rPr lang="ru-RU" dirty="0" smtClean="0">
                <a:solidFill>
                  <a:srgbClr val="7030A0"/>
                </a:solidFill>
              </a:rPr>
              <a:t>Короче, по родителям мы не </a:t>
            </a:r>
            <a:r>
              <a:rPr lang="ru-RU" dirty="0" err="1" smtClean="0">
                <a:solidFill>
                  <a:srgbClr val="7030A0"/>
                </a:solidFill>
              </a:rPr>
              <a:t>тоскуюем</a:t>
            </a:r>
            <a:r>
              <a:rPr lang="ru-RU" dirty="0" smtClean="0">
                <a:solidFill>
                  <a:srgbClr val="7030A0"/>
                </a:solidFill>
              </a:rPr>
              <a:t>! </a:t>
            </a:r>
            <a:br>
              <a:rPr lang="ru-RU" dirty="0" smtClean="0">
                <a:solidFill>
                  <a:srgbClr val="7030A0"/>
                </a:solidFill>
              </a:rPr>
            </a:br>
            <a:r>
              <a:rPr lang="ru-RU" dirty="0" smtClean="0">
                <a:solidFill>
                  <a:srgbClr val="7030A0"/>
                </a:solidFill>
              </a:rPr>
              <a:t> </a:t>
            </a:r>
            <a:r>
              <a:rPr lang="ru-RU" dirty="0" smtClean="0"/>
              <a:t/>
            </a:r>
            <a:br>
              <a:rPr lang="ru-RU" dirty="0" smtClean="0"/>
            </a:br>
            <a:r>
              <a:rPr lang="ru-RU" dirty="0" smtClean="0"/>
              <a:t> </a:t>
            </a:r>
            <a:br>
              <a:rPr lang="ru-RU" dirty="0" smtClean="0"/>
            </a:br>
            <a:r>
              <a:rPr lang="ru-RU" dirty="0" smtClean="0"/>
              <a:t> </a:t>
            </a:r>
            <a:endParaRPr lang="ru-RU" dirty="0"/>
          </a:p>
        </p:txBody>
      </p:sp>
      <p:sp>
        <p:nvSpPr>
          <p:cNvPr id="3" name="Рисунок 2"/>
          <p:cNvSpPr>
            <a:spLocks noGrp="1"/>
          </p:cNvSpPr>
          <p:nvPr>
            <p:ph type="pic" idx="1"/>
          </p:nvPr>
        </p:nvSpPr>
        <p:spPr>
          <a:xfrm>
            <a:off x="428596" y="1000108"/>
            <a:ext cx="4419600" cy="3514531"/>
          </a:xfrm>
        </p:spPr>
      </p:sp>
      <p:sp>
        <p:nvSpPr>
          <p:cNvPr id="4" name="Текст 3"/>
          <p:cNvSpPr>
            <a:spLocks noGrp="1"/>
          </p:cNvSpPr>
          <p:nvPr>
            <p:ph type="body" sz="half" idx="2"/>
          </p:nvPr>
        </p:nvSpPr>
        <p:spPr/>
        <p:txBody>
          <a:bodyPr/>
          <a:lstStyle/>
          <a:p>
            <a:endParaRPr lang="ru-RU"/>
          </a:p>
        </p:txBody>
      </p:sp>
      <p:pic>
        <p:nvPicPr>
          <p:cNvPr id="3074" name="Picture 2" descr="L:\Ильинична\SDC16301.JPG"/>
          <p:cNvPicPr>
            <a:picLocks noChangeAspect="1" noChangeArrowheads="1"/>
          </p:cNvPicPr>
          <p:nvPr/>
        </p:nvPicPr>
        <p:blipFill>
          <a:blip r:embed="rId2" cstate="email"/>
          <a:srcRect/>
          <a:stretch>
            <a:fillRect/>
          </a:stretch>
        </p:blipFill>
        <p:spPr bwMode="auto">
          <a:xfrm>
            <a:off x="357158" y="285728"/>
            <a:ext cx="5286412" cy="6357982"/>
          </a:xfrm>
          <a:prstGeom prst="rect">
            <a:avLst/>
          </a:prstGeom>
          <a:noFill/>
        </p:spPr>
      </p:pic>
    </p:spTree>
  </p:cSld>
  <p:clrMapOvr>
    <a:masterClrMapping/>
  </p:clrMapOvr>
  <p:transition>
    <p:wheel spokes="3"/>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solidFill>
                  <a:srgbClr val="7030A0"/>
                </a:solidFill>
                <a:latin typeface="Georgia" pitchFamily="18" charset="0"/>
              </a:rPr>
              <a:t>Эстетика оформления группы</a:t>
            </a:r>
            <a:endParaRPr lang="ru-RU" dirty="0">
              <a:solidFill>
                <a:srgbClr val="7030A0"/>
              </a:solidFill>
              <a:latin typeface="Georgia" pitchFamily="18" charset="0"/>
            </a:endParaRPr>
          </a:p>
        </p:txBody>
      </p:sp>
      <p:pic>
        <p:nvPicPr>
          <p:cNvPr id="14338" name="Picture 2" descr="L:\Ильинична\SDC16302.JPG"/>
          <p:cNvPicPr>
            <a:picLocks noGrp="1" noChangeAspect="1" noChangeArrowheads="1"/>
          </p:cNvPicPr>
          <p:nvPr>
            <p:ph idx="1"/>
          </p:nvPr>
        </p:nvPicPr>
        <p:blipFill>
          <a:blip r:embed="rId2" cstate="email"/>
          <a:srcRect/>
          <a:stretch>
            <a:fillRect/>
          </a:stretch>
        </p:blipFill>
        <p:spPr bwMode="auto">
          <a:xfrm>
            <a:off x="1214414" y="1357298"/>
            <a:ext cx="7715304" cy="5214974"/>
          </a:xfrm>
          <a:prstGeom prst="rect">
            <a:avLst/>
          </a:prstGeom>
          <a:noFill/>
        </p:spPr>
      </p:pic>
    </p:spTree>
  </p:cSld>
  <p:clrMapOvr>
    <a:masterClrMapping/>
  </p:clrMapOvr>
  <p:transition>
    <p:wheel spokes="3"/>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L:\Ильинична\SDC16303.JPG"/>
          <p:cNvPicPr>
            <a:picLocks noChangeAspect="1" noChangeArrowheads="1"/>
          </p:cNvPicPr>
          <p:nvPr/>
        </p:nvPicPr>
        <p:blipFill>
          <a:blip r:embed="rId2" cstate="email"/>
          <a:srcRect/>
          <a:stretch>
            <a:fillRect/>
          </a:stretch>
        </p:blipFill>
        <p:spPr bwMode="auto">
          <a:xfrm>
            <a:off x="1285852" y="357166"/>
            <a:ext cx="7643866" cy="6215106"/>
          </a:xfrm>
          <a:prstGeom prst="rect">
            <a:avLst/>
          </a:prstGeom>
          <a:noFill/>
        </p:spPr>
      </p:pic>
    </p:spTree>
  </p:cSld>
  <p:clrMapOvr>
    <a:masterClrMapping/>
  </p:clrMapOvr>
  <p:transition>
    <p:wheel spokes="3"/>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L:\Ильинична\SDC16305.JPG"/>
          <p:cNvPicPr>
            <a:picLocks noChangeAspect="1" noChangeArrowheads="1"/>
          </p:cNvPicPr>
          <p:nvPr/>
        </p:nvPicPr>
        <p:blipFill>
          <a:blip r:embed="rId2" cstate="email"/>
          <a:srcRect/>
          <a:stretch>
            <a:fillRect/>
          </a:stretch>
        </p:blipFill>
        <p:spPr bwMode="auto">
          <a:xfrm>
            <a:off x="1214414" y="214290"/>
            <a:ext cx="7715304" cy="6429420"/>
          </a:xfrm>
          <a:prstGeom prst="rect">
            <a:avLst/>
          </a:prstGeom>
          <a:noFill/>
        </p:spPr>
      </p:pic>
    </p:spTree>
  </p:cSld>
  <p:clrMapOvr>
    <a:masterClrMapping/>
  </p:clrMapOvr>
  <p:transition>
    <p:wheel spokes="3"/>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chemeClr val="bg2">
                    <a:lumMod val="50000"/>
                  </a:schemeClr>
                </a:solidFill>
              </a:rPr>
              <a:t>     </a:t>
            </a:r>
            <a:endParaRPr lang="ru-RU" dirty="0">
              <a:solidFill>
                <a:schemeClr val="bg2">
                  <a:lumMod val="50000"/>
                </a:schemeClr>
              </a:solidFill>
            </a:endParaRPr>
          </a:p>
        </p:txBody>
      </p:sp>
      <p:pic>
        <p:nvPicPr>
          <p:cNvPr id="16386" name="Picture 2" descr="L:\Ильинична\SDC16299.JPG"/>
          <p:cNvPicPr>
            <a:picLocks noGrp="1" noChangeAspect="1" noChangeArrowheads="1"/>
          </p:cNvPicPr>
          <p:nvPr>
            <p:ph sz="half" idx="1"/>
          </p:nvPr>
        </p:nvPicPr>
        <p:blipFill>
          <a:blip r:embed="rId2" cstate="email"/>
          <a:stretch>
            <a:fillRect/>
          </a:stretch>
        </p:blipFill>
        <p:spPr bwMode="auto">
          <a:xfrm>
            <a:off x="1435100" y="1852352"/>
            <a:ext cx="3657600" cy="4007370"/>
          </a:xfrm>
          <a:prstGeom prst="rect">
            <a:avLst/>
          </a:prstGeom>
          <a:noFill/>
        </p:spPr>
      </p:pic>
      <p:sp>
        <p:nvSpPr>
          <p:cNvPr id="5" name="Содержимое 4"/>
          <p:cNvSpPr>
            <a:spLocks noGrp="1"/>
          </p:cNvSpPr>
          <p:nvPr>
            <p:ph sz="half" idx="2"/>
          </p:nvPr>
        </p:nvSpPr>
        <p:spPr>
          <a:xfrm>
            <a:off x="5857884" y="2571744"/>
            <a:ext cx="3657600" cy="5000636"/>
          </a:xfrm>
        </p:spPr>
        <p:txBody>
          <a:bodyPr>
            <a:normAutofit/>
          </a:bodyPr>
          <a:lstStyle/>
          <a:p>
            <a:pPr>
              <a:buNone/>
            </a:pPr>
            <a:r>
              <a:rPr lang="ru-RU" sz="2000" dirty="0" smtClean="0">
                <a:solidFill>
                  <a:srgbClr val="7030A0"/>
                </a:solidFill>
              </a:rPr>
              <a:t>К Карандашику зайдем.</a:t>
            </a:r>
          </a:p>
          <a:p>
            <a:pPr>
              <a:buNone/>
            </a:pPr>
            <a:r>
              <a:rPr lang="ru-RU" sz="2000" dirty="0" smtClean="0">
                <a:solidFill>
                  <a:srgbClr val="7030A0"/>
                </a:solidFill>
              </a:rPr>
              <a:t>Наш умелый карандашик </a:t>
            </a:r>
          </a:p>
          <a:p>
            <a:pPr>
              <a:buNone/>
            </a:pPr>
            <a:r>
              <a:rPr lang="ru-RU" sz="2000" dirty="0" smtClean="0">
                <a:solidFill>
                  <a:srgbClr val="7030A0"/>
                </a:solidFill>
              </a:rPr>
              <a:t>Учит пальчики играть,</a:t>
            </a:r>
          </a:p>
          <a:p>
            <a:pPr>
              <a:buNone/>
            </a:pPr>
            <a:r>
              <a:rPr lang="ru-RU" sz="2000" dirty="0" smtClean="0">
                <a:solidFill>
                  <a:srgbClr val="7030A0"/>
                </a:solidFill>
              </a:rPr>
              <a:t>Клеить, лепить и рисовать.</a:t>
            </a:r>
          </a:p>
          <a:p>
            <a:pPr>
              <a:buNone/>
            </a:pPr>
            <a:r>
              <a:rPr lang="ru-RU" dirty="0" smtClean="0">
                <a:solidFill>
                  <a:srgbClr val="7030A0"/>
                </a:solidFill>
              </a:rPr>
              <a:t> </a:t>
            </a:r>
            <a:r>
              <a:rPr lang="ru-RU" sz="2000" dirty="0" smtClean="0">
                <a:solidFill>
                  <a:srgbClr val="7030A0"/>
                </a:solidFill>
              </a:rPr>
              <a:t>Художником может быть</a:t>
            </a:r>
          </a:p>
          <a:p>
            <a:pPr>
              <a:buNone/>
            </a:pPr>
            <a:r>
              <a:rPr lang="ru-RU" sz="2000" dirty="0" smtClean="0">
                <a:solidFill>
                  <a:srgbClr val="7030A0"/>
                </a:solidFill>
              </a:rPr>
              <a:t> я и не стану,</a:t>
            </a:r>
          </a:p>
          <a:p>
            <a:pPr>
              <a:buNone/>
            </a:pPr>
            <a:r>
              <a:rPr lang="ru-RU" sz="2000" dirty="0" smtClean="0">
                <a:solidFill>
                  <a:srgbClr val="7030A0"/>
                </a:solidFill>
              </a:rPr>
              <a:t>Но вот рисовать, я люблю!</a:t>
            </a:r>
          </a:p>
          <a:p>
            <a:pPr>
              <a:buNone/>
            </a:pPr>
            <a:r>
              <a:rPr lang="ru-RU" sz="2000" dirty="0" smtClean="0">
                <a:solidFill>
                  <a:srgbClr val="7030A0"/>
                </a:solidFill>
              </a:rPr>
              <a:t>Альбомы и ручки, мелки и тетради</a:t>
            </a:r>
          </a:p>
          <a:p>
            <a:pPr>
              <a:buNone/>
            </a:pPr>
            <a:r>
              <a:rPr lang="ru-RU" sz="2000" dirty="0" smtClean="0">
                <a:solidFill>
                  <a:srgbClr val="7030A0"/>
                </a:solidFill>
              </a:rPr>
              <a:t>Всё в этом центре я найду!</a:t>
            </a:r>
          </a:p>
          <a:p>
            <a:pPr>
              <a:buNone/>
            </a:pPr>
            <a:r>
              <a:rPr lang="ru-RU" sz="2000" dirty="0" smtClean="0">
                <a:solidFill>
                  <a:srgbClr val="7030A0"/>
                </a:solidFill>
              </a:rPr>
              <a:t> </a:t>
            </a:r>
          </a:p>
          <a:p>
            <a:endParaRPr lang="ru-RU" dirty="0"/>
          </a:p>
        </p:txBody>
      </p:sp>
      <p:sp>
        <p:nvSpPr>
          <p:cNvPr id="4" name="Прямоугольник 3"/>
          <p:cNvSpPr/>
          <p:nvPr/>
        </p:nvSpPr>
        <p:spPr>
          <a:xfrm>
            <a:off x="857224" y="0"/>
            <a:ext cx="7929618" cy="1600438"/>
          </a:xfrm>
          <a:prstGeom prst="rect">
            <a:avLst/>
          </a:prstGeom>
        </p:spPr>
        <p:txBody>
          <a:bodyPr wrap="square">
            <a:spAutoFit/>
          </a:bodyPr>
          <a:lstStyle/>
          <a:p>
            <a:pPr algn="ctr">
              <a:spcAft>
                <a:spcPts val="0"/>
              </a:spcAft>
            </a:pPr>
            <a:r>
              <a:rPr lang="ru-RU" sz="1400" b="1" i="1" dirty="0" smtClean="0">
                <a:solidFill>
                  <a:srgbClr val="7030A0"/>
                </a:solidFill>
                <a:latin typeface="Calibri"/>
                <a:ea typeface="Calibri"/>
                <a:cs typeface="Times New Roman"/>
              </a:rPr>
              <a:t>*Центр искусства</a:t>
            </a:r>
            <a:r>
              <a:rPr lang="ru-RU" sz="1400" dirty="0" smtClean="0">
                <a:solidFill>
                  <a:srgbClr val="7030A0"/>
                </a:solidFill>
                <a:latin typeface="Calibri"/>
                <a:ea typeface="Calibri"/>
                <a:cs typeface="Times New Roman"/>
              </a:rPr>
              <a:t>  -  на полках размещены различные изобразительные материалы. В распоряжении детей мелки, акварель, гуашь, фломастеры. Дидактические игры, бумага разной фактуры, размера и цвета, картон,  трафареты, штампы и многое другое располагают к активной творческой деятельности. Детские рисунки  выставляются на общую выставку , к которой имеется свободный доступ. Наряду с детскими работами вывешиваются иллюстрации известных художников,  эстампы декоративных росписей, что способствует развитию эстетических чувств у воспитанников,  их самоутверждению.</a:t>
            </a:r>
          </a:p>
        </p:txBody>
      </p:sp>
    </p:spTree>
  </p:cSld>
  <p:clrMapOvr>
    <a:masterClrMapping/>
  </p:clrMapOvr>
  <p:transition>
    <p:wheel spokes="3"/>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57290" y="0"/>
            <a:ext cx="7498080" cy="1428728"/>
          </a:xfrm>
        </p:spPr>
        <p:txBody>
          <a:bodyPr>
            <a:noAutofit/>
          </a:bodyPr>
          <a:lstStyle/>
          <a:p>
            <a:pPr algn="ctr"/>
            <a:r>
              <a:rPr lang="ru-RU" sz="1600" b="1" i="1" dirty="0" smtClean="0">
                <a:solidFill>
                  <a:srgbClr val="7030A0"/>
                </a:solidFill>
                <a:effectLst/>
                <a:latin typeface="Calibri"/>
                <a:ea typeface="Calibri"/>
                <a:cs typeface="Times New Roman"/>
              </a:rPr>
              <a:t>*Уголок сюжетно-ролевых игр</a:t>
            </a:r>
            <a:r>
              <a:rPr lang="ru-RU" sz="1600" dirty="0" smtClean="0">
                <a:solidFill>
                  <a:srgbClr val="7030A0"/>
                </a:solidFill>
                <a:effectLst/>
                <a:latin typeface="Calibri"/>
                <a:ea typeface="Calibri"/>
                <a:cs typeface="Times New Roman"/>
              </a:rPr>
              <a:t> - атрибуты к играм подобраны так, чтобы создать условия для реализации интересов детей в разных видах игр. Эстетичность оформления, современность материалов вызывают у дошкольника желание играть. Подобранный игровой материал позволяет комбинировать различные сюжеты, создавать новые игровые образы. Здесь же уместны игры драматизации по знакомым сказкам.</a:t>
            </a:r>
            <a:endParaRPr lang="ru-RU" sz="1600" dirty="0">
              <a:solidFill>
                <a:srgbClr val="7030A0"/>
              </a:solidFill>
            </a:endParaRPr>
          </a:p>
        </p:txBody>
      </p:sp>
      <p:pic>
        <p:nvPicPr>
          <p:cNvPr id="13314" name="Picture 2" descr="L:\Ильинична\SDC16288.JPG"/>
          <p:cNvPicPr>
            <a:picLocks noGrp="1" noChangeAspect="1" noChangeArrowheads="1"/>
          </p:cNvPicPr>
          <p:nvPr>
            <p:ph idx="1"/>
          </p:nvPr>
        </p:nvPicPr>
        <p:blipFill>
          <a:blip r:embed="rId2" cstate="email"/>
          <a:srcRect/>
          <a:stretch>
            <a:fillRect/>
          </a:stretch>
        </p:blipFill>
        <p:spPr bwMode="auto">
          <a:xfrm>
            <a:off x="1358898" y="1571612"/>
            <a:ext cx="7570820" cy="4929222"/>
          </a:xfrm>
          <a:prstGeom prst="rect">
            <a:avLst/>
          </a:prstGeom>
          <a:noFill/>
        </p:spPr>
      </p:pic>
    </p:spTree>
  </p:cSld>
  <p:clrMapOvr>
    <a:masterClrMapping/>
  </p:clrMapOvr>
  <p:transition>
    <p:wheel spokes="3"/>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L:\Ильинична\SDC16291.JPG"/>
          <p:cNvPicPr>
            <a:picLocks noChangeAspect="1" noChangeArrowheads="1"/>
          </p:cNvPicPr>
          <p:nvPr/>
        </p:nvPicPr>
        <p:blipFill>
          <a:blip r:embed="rId2" cstate="email"/>
          <a:srcRect/>
          <a:stretch>
            <a:fillRect/>
          </a:stretch>
        </p:blipFill>
        <p:spPr bwMode="auto">
          <a:xfrm>
            <a:off x="1214414" y="428604"/>
            <a:ext cx="7643866" cy="6000792"/>
          </a:xfrm>
          <a:prstGeom prst="rect">
            <a:avLst/>
          </a:prstGeom>
          <a:noFill/>
        </p:spPr>
      </p:pic>
    </p:spTree>
  </p:cSld>
  <p:clrMapOvr>
    <a:masterClrMapping/>
  </p:clrMapOvr>
  <p:transition>
    <p:wheel spokes="3"/>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L:\Ильинична\SDC16295.JPG"/>
          <p:cNvPicPr>
            <a:picLocks noChangeAspect="1" noChangeArrowheads="1"/>
          </p:cNvPicPr>
          <p:nvPr/>
        </p:nvPicPr>
        <p:blipFill>
          <a:blip r:embed="rId2" cstate="email"/>
          <a:srcRect/>
          <a:stretch>
            <a:fillRect/>
          </a:stretch>
        </p:blipFill>
        <p:spPr bwMode="auto">
          <a:xfrm>
            <a:off x="1285852" y="214290"/>
            <a:ext cx="7358114" cy="6215106"/>
          </a:xfrm>
          <a:prstGeom prst="rect">
            <a:avLst/>
          </a:prstGeom>
          <a:noFill/>
        </p:spPr>
      </p:pic>
    </p:spTree>
  </p:cSld>
  <p:clrMapOvr>
    <a:masterClrMapping/>
  </p:clrMapOvr>
  <p:transition>
    <p:wheel spokes="3"/>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00760" y="1714488"/>
            <a:ext cx="2743200" cy="2552704"/>
          </a:xfrm>
        </p:spPr>
        <p:txBody>
          <a:bodyPr/>
          <a:lstStyle/>
          <a:p>
            <a:r>
              <a:rPr lang="ru-RU" dirty="0" smtClean="0"/>
              <a:t> </a:t>
            </a:r>
            <a:br>
              <a:rPr lang="ru-RU" dirty="0" smtClean="0"/>
            </a:br>
            <a:r>
              <a:rPr lang="ru-RU" dirty="0" smtClean="0">
                <a:solidFill>
                  <a:srgbClr val="7030A0"/>
                </a:solidFill>
              </a:rPr>
              <a:t>В салон красоты скорей поспешите,</a:t>
            </a:r>
            <a:br>
              <a:rPr lang="ru-RU" dirty="0" smtClean="0">
                <a:solidFill>
                  <a:srgbClr val="7030A0"/>
                </a:solidFill>
              </a:rPr>
            </a:br>
            <a:r>
              <a:rPr lang="ru-RU" dirty="0" smtClean="0">
                <a:solidFill>
                  <a:srgbClr val="7030A0"/>
                </a:solidFill>
              </a:rPr>
              <a:t>Макияж и причёску здесь наведите.</a:t>
            </a:r>
            <a:br>
              <a:rPr lang="ru-RU" dirty="0" smtClean="0">
                <a:solidFill>
                  <a:srgbClr val="7030A0"/>
                </a:solidFill>
              </a:rPr>
            </a:br>
            <a:r>
              <a:rPr lang="ru-RU" dirty="0" smtClean="0">
                <a:solidFill>
                  <a:srgbClr val="7030A0"/>
                </a:solidFill>
              </a:rPr>
              <a:t>Вы будете просто неотразимы</a:t>
            </a:r>
            <a:r>
              <a:rPr lang="ru-RU" dirty="0" smtClean="0"/>
              <a:t>.</a:t>
            </a:r>
            <a:br>
              <a:rPr lang="ru-RU" dirty="0" smtClean="0"/>
            </a:br>
            <a:endParaRPr lang="ru-RU" dirty="0"/>
          </a:p>
        </p:txBody>
      </p:sp>
      <p:sp>
        <p:nvSpPr>
          <p:cNvPr id="3" name="Рисунок 2"/>
          <p:cNvSpPr>
            <a:spLocks noGrp="1"/>
          </p:cNvSpPr>
          <p:nvPr>
            <p:ph type="pic" idx="1"/>
          </p:nvPr>
        </p:nvSpPr>
        <p:spPr/>
      </p:sp>
      <p:sp>
        <p:nvSpPr>
          <p:cNvPr id="4" name="Текст 3"/>
          <p:cNvSpPr>
            <a:spLocks noGrp="1"/>
          </p:cNvSpPr>
          <p:nvPr>
            <p:ph type="body" sz="half" idx="2"/>
          </p:nvPr>
        </p:nvSpPr>
        <p:spPr/>
        <p:txBody>
          <a:bodyPr/>
          <a:lstStyle/>
          <a:p>
            <a:endParaRPr lang="ru-RU"/>
          </a:p>
        </p:txBody>
      </p:sp>
      <p:sp>
        <p:nvSpPr>
          <p:cNvPr id="5" name="Рисунок 2"/>
          <p:cNvSpPr txBox="1">
            <a:spLocks/>
          </p:cNvSpPr>
          <p:nvPr/>
        </p:nvSpPr>
        <p:spPr>
          <a:xfrm>
            <a:off x="785786" y="1071546"/>
            <a:ext cx="4419600" cy="3514531"/>
          </a:xfrm>
          <a:prstGeom prst="roundRect">
            <a:avLst>
              <a:gd name="adj" fmla="val 783"/>
            </a:avLst>
          </a:prstGeom>
          <a:solidFill>
            <a:schemeClr val="bg2"/>
          </a:solidFill>
          <a:ln w="127000">
            <a:noFill/>
            <a:miter lim="800000"/>
          </a:ln>
          <a:effectLst/>
        </p:spPr>
      </p:sp>
      <p:pic>
        <p:nvPicPr>
          <p:cNvPr id="1026" name="Picture 2" descr="L:\Ильинична\SDC16322.JPG"/>
          <p:cNvPicPr>
            <a:picLocks noChangeAspect="1" noChangeArrowheads="1"/>
          </p:cNvPicPr>
          <p:nvPr/>
        </p:nvPicPr>
        <p:blipFill>
          <a:blip r:embed="rId2" cstate="email"/>
          <a:srcRect/>
          <a:stretch>
            <a:fillRect/>
          </a:stretch>
        </p:blipFill>
        <p:spPr bwMode="auto">
          <a:xfrm>
            <a:off x="642910" y="285728"/>
            <a:ext cx="4714908" cy="6357982"/>
          </a:xfrm>
          <a:prstGeom prst="rect">
            <a:avLst/>
          </a:prstGeom>
          <a:noFill/>
        </p:spPr>
      </p:pic>
    </p:spTree>
  </p:cSld>
  <p:clrMapOvr>
    <a:masterClrMapping/>
  </p:clrMapOvr>
  <p:transition>
    <p:wheel spokes="3"/>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L:\Ильинична\SDC16290.JPG"/>
          <p:cNvPicPr>
            <a:picLocks noChangeAspect="1" noChangeArrowheads="1"/>
          </p:cNvPicPr>
          <p:nvPr/>
        </p:nvPicPr>
        <p:blipFill>
          <a:blip r:embed="rId2" cstate="email"/>
          <a:srcRect/>
          <a:stretch>
            <a:fillRect/>
          </a:stretch>
        </p:blipFill>
        <p:spPr bwMode="auto">
          <a:xfrm>
            <a:off x="1071538" y="357166"/>
            <a:ext cx="7715304" cy="6072230"/>
          </a:xfrm>
          <a:prstGeom prst="rect">
            <a:avLst/>
          </a:prstGeom>
          <a:noFill/>
        </p:spPr>
      </p:pic>
    </p:spTree>
  </p:cSld>
  <p:clrMapOvr>
    <a:masterClrMapping/>
  </p:clrMapOvr>
  <p:transition>
    <p:wheel spokes="3"/>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45920" y="-285776"/>
            <a:ext cx="7498080" cy="1785926"/>
          </a:xfrm>
        </p:spPr>
        <p:txBody>
          <a:bodyPr>
            <a:normAutofit fontScale="90000"/>
          </a:bodyPr>
          <a:lstStyle/>
          <a:p>
            <a:pPr algn="ctr"/>
            <a:r>
              <a:rPr lang="ru-RU" sz="1600" dirty="0" smtClean="0"/>
              <a:t> </a:t>
            </a:r>
            <a:br>
              <a:rPr lang="ru-RU" sz="1600" dirty="0" smtClean="0"/>
            </a:br>
            <a:r>
              <a:rPr lang="ru-RU" sz="1600" dirty="0" smtClean="0">
                <a:solidFill>
                  <a:srgbClr val="7030A0"/>
                </a:solidFill>
              </a:rPr>
              <a:t>Далее – патриотический уголок. </a:t>
            </a:r>
            <a:br>
              <a:rPr lang="ru-RU" sz="1600" dirty="0" smtClean="0">
                <a:solidFill>
                  <a:srgbClr val="7030A0"/>
                </a:solidFill>
              </a:rPr>
            </a:br>
            <a:r>
              <a:rPr lang="ru-RU" sz="1600" dirty="0" smtClean="0">
                <a:solidFill>
                  <a:srgbClr val="7030A0"/>
                </a:solidFill>
              </a:rPr>
              <a:t> Музей  русской утвари</a:t>
            </a:r>
            <a:br>
              <a:rPr lang="ru-RU" sz="1600" dirty="0" smtClean="0">
                <a:solidFill>
                  <a:srgbClr val="7030A0"/>
                </a:solidFill>
              </a:rPr>
            </a:br>
            <a:r>
              <a:rPr lang="ru-RU" sz="1600" dirty="0" smtClean="0">
                <a:solidFill>
                  <a:srgbClr val="7030A0"/>
                </a:solidFill>
              </a:rPr>
              <a:t>Флаг России, карта области</a:t>
            </a:r>
            <a:br>
              <a:rPr lang="ru-RU" sz="1600" dirty="0" smtClean="0">
                <a:solidFill>
                  <a:srgbClr val="7030A0"/>
                </a:solidFill>
              </a:rPr>
            </a:br>
            <a:r>
              <a:rPr lang="ru-RU" sz="1600" dirty="0" smtClean="0">
                <a:solidFill>
                  <a:srgbClr val="7030A0"/>
                </a:solidFill>
              </a:rPr>
              <a:t>На стене висит портрет,</a:t>
            </a:r>
            <a:br>
              <a:rPr lang="ru-RU" sz="1600" dirty="0" smtClean="0">
                <a:solidFill>
                  <a:srgbClr val="7030A0"/>
                </a:solidFill>
              </a:rPr>
            </a:br>
            <a:r>
              <a:rPr lang="ru-RU" sz="1600" dirty="0" smtClean="0">
                <a:solidFill>
                  <a:srgbClr val="7030A0"/>
                </a:solidFill>
              </a:rPr>
              <a:t>На нём России президент.</a:t>
            </a:r>
            <a:br>
              <a:rPr lang="ru-RU" sz="1600" dirty="0" smtClean="0">
                <a:solidFill>
                  <a:srgbClr val="7030A0"/>
                </a:solidFill>
              </a:rPr>
            </a:br>
            <a:r>
              <a:rPr lang="ru-RU" sz="1600" dirty="0" smtClean="0">
                <a:solidFill>
                  <a:srgbClr val="7030A0"/>
                </a:solidFill>
              </a:rPr>
              <a:t>Я тоже Родину люблю</a:t>
            </a:r>
            <a:br>
              <a:rPr lang="ru-RU" sz="1600" dirty="0" smtClean="0">
                <a:solidFill>
                  <a:srgbClr val="7030A0"/>
                </a:solidFill>
              </a:rPr>
            </a:br>
            <a:r>
              <a:rPr lang="ru-RU" sz="1600" dirty="0" smtClean="0">
                <a:solidFill>
                  <a:srgbClr val="7030A0"/>
                </a:solidFill>
              </a:rPr>
              <a:t>И президентом стать хочу.</a:t>
            </a:r>
            <a:endParaRPr lang="ru-RU" sz="1600" dirty="0">
              <a:solidFill>
                <a:srgbClr val="7030A0"/>
              </a:solidFill>
            </a:endParaRPr>
          </a:p>
        </p:txBody>
      </p:sp>
      <p:pic>
        <p:nvPicPr>
          <p:cNvPr id="10242" name="Picture 2" descr="L:\Ильинична\SDC16297.JPG"/>
          <p:cNvPicPr>
            <a:picLocks noGrp="1" noChangeAspect="1" noChangeArrowheads="1"/>
          </p:cNvPicPr>
          <p:nvPr>
            <p:ph idx="1"/>
          </p:nvPr>
        </p:nvPicPr>
        <p:blipFill>
          <a:blip r:embed="rId2" cstate="email"/>
          <a:stretch>
            <a:fillRect/>
          </a:stretch>
        </p:blipFill>
        <p:spPr bwMode="auto">
          <a:xfrm>
            <a:off x="1515163" y="1447800"/>
            <a:ext cx="7339223" cy="4800600"/>
          </a:xfrm>
          <a:prstGeom prst="rect">
            <a:avLst/>
          </a:prstGeom>
          <a:noFill/>
        </p:spPr>
      </p:pic>
    </p:spTree>
  </p:cSld>
  <p:clrMapOvr>
    <a:masterClrMapping/>
  </p:clrMapOvr>
  <p:transition>
    <p:wheel spokes="3"/>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659</TotalTime>
  <Words>548</Words>
  <Application>Microsoft Office PowerPoint</Application>
  <PresentationFormat>Экран (4:3)</PresentationFormat>
  <Paragraphs>35</Paragraphs>
  <Slides>29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29</vt:i4>
      </vt:variant>
    </vt:vector>
  </HeadingPairs>
  <TitlesOfParts>
    <vt:vector size="30" baseType="lpstr">
      <vt:lpstr>Солнцестояние</vt:lpstr>
      <vt:lpstr> г.Камень-на-Оби   МБДОУ «Детский сад №18» Воспитатели: высшей кваллификационной   категории  Флигерт Т.В.  Чернышова Т.И.</vt:lpstr>
      <vt:lpstr>      В условиях реформирования системы дошкольного образования и перехода на личностно-ориентированное взаимодействие педагога с воспитанниками, одной из важных задач является задача индивидуализации образования.       При организации предметно-развивающей среды в групповом помещении руководствовались тем, что будет способствовать формированию базовых характеристик личности воспитанника (любознательный и активный, эмоционально отзывчивый, физически развитый, способный решать интеллектуальные задачи, владеющий необходимыми умениями и навыками, способный управлять своим поведением и планировать свои действия, соблюдающий элементарные общепринятые нормы и правила поведения).       Выполняя федеральные государственные требования к условиям реализации основной общеобразовательной программы дошкольного образования в группе были созданы условия для развития у воспитанников интеллектуальной, нравственно-волевой и эмоциональной сферы.</vt:lpstr>
      <vt:lpstr>     </vt:lpstr>
      <vt:lpstr>*Уголок сюжетно-ролевых игр - атрибуты к играм подобраны так, чтобы создать условия для реализации интересов детей в разных видах игр. Эстетичность оформления, современность материалов вызывают у дошкольника желание играть. Подобранный игровой материал позволяет комбинировать различные сюжеты, создавать новые игровые образы. Здесь же уместны игры драматизации по знакомым сказкам.</vt:lpstr>
      <vt:lpstr>Слайд 5</vt:lpstr>
      <vt:lpstr>Слайд 6</vt:lpstr>
      <vt:lpstr>  В салон красоты скорей поспешите, Макияж и причёску здесь наведите. Вы будете просто неотразимы. </vt:lpstr>
      <vt:lpstr>Слайд 8</vt:lpstr>
      <vt:lpstr>  Далее – патриотический уголок.   Музей  русской утвари Флаг России, карта области На стене висит портрет, На нём России президент. Я тоже Родину люблю И президентом стать хочу.</vt:lpstr>
      <vt:lpstr>*Книжный уголок  -  с учетом возрастных особенностей детей здесь подобрана книжная библиотека, с помощью которой дети погружаются в волшебный мир книг. Здесь  мы читаем детям их любимые сказки и рассказы, а так же организовываем в книжном уголке выставку произведений того или иного автора, проводим литературные викторины, конкурсы.</vt:lpstr>
      <vt:lpstr>  О! А это два в одном -  Отправляемся друзья,  В чудо – сказку “Ты, да Я!”  В театр кукол и зверят,  Для девчат и для ребят! Здесь экран волшебный есть,  Сказок тут не перечесть Сказки здесь покажем вам, «Три медведя», «Колобок» Или даже «Теремок».   А еще инструменты тут живут,  Песенку с детьми поют.  Наши дети вам сыграют ,   На трубе, на саксофоне,  На большом металлофоне. Любят дети  выступать,  и на музыкальных инструментах играть.   </vt:lpstr>
      <vt:lpstr>*Строительный центр- содержимое строительного уголка включает в себя конструкторы разного вида, кубики, крупный и мелкий строительный материал, схемы и чертежи построек. Дети, особенно мальчики, всегда с удовольствием занимаются постройками, обыгрывая их, комбинируя с другими видами деятельности (в С/Р играх, играх-драматизациях, ручном труде).</vt:lpstr>
      <vt:lpstr>Слайд 13</vt:lpstr>
      <vt:lpstr>*Уголок безопасного дорожного движения  -  он  оснащен необходимыми атрибутами к сюжетно-ролевым играм, беседам для закрепления знаний ПДД. Это всевозможные игрушки – транспортные средства, светофор, фуражка милиционера, жезл регулировщика, макет улицы, дорожные знаки. Хорошим дидактическим пособием служит напольный коврик с разметкой улиц и дорог. </vt:lpstr>
      <vt:lpstr>Слайд 15</vt:lpstr>
      <vt:lpstr>    </vt:lpstr>
      <vt:lpstr>  В двигательном центре- мячики, скакалки.  Есть ребристая доска- Походите на ней слегка!   </vt:lpstr>
      <vt:lpstr>           </vt:lpstr>
      <vt:lpstr>Здесь зелёные ладошки, Протянули к нам цветы, Мы их дружно поливаем, Посмотрите, хороши!</vt:lpstr>
      <vt:lpstr>    *Центр науки или исследовательский центр- в центре для детского исследования размещены самые разнообразные природные материалы: мел, песок, глина, камни, ракушки, уголь. Оборудование: лупа, глобус, лабораторное оборудование, мерная посуда – все это вызывает у детей особый интерес. Для познавательного развития подобрана детская литература, алгоритмы проведения опытов.         </vt:lpstr>
      <vt:lpstr>Использование отдельных компонентов предметно-развивающей среды приемной комнаты </vt:lpstr>
      <vt:lpstr>Слайд 22</vt:lpstr>
      <vt:lpstr>Слайд 23</vt:lpstr>
      <vt:lpstr>Слайд 24</vt:lpstr>
      <vt:lpstr>КОРРЕКЦИОННЫЙ УГОЛОК</vt:lpstr>
      <vt:lpstr>В группу зайдем  Супер шкафчики найдём.  Проходите, проходите,  Во все стороны смотрите!  Коррекционный уголок рассмотрите Здесь мы будем заниматься,  Не играть, не баловаться. Будем глазки здесь лечить, Будем азбуку учить,  Звуки точно говорить.  Здесь и сенсорика и  моторика.  Здесь мы пальчики с детьми тренируем,  Короче, по родителям мы не тоскуюем!       </vt:lpstr>
      <vt:lpstr>Эстетика оформления группы</vt:lpstr>
      <vt:lpstr>Слайд 28</vt:lpstr>
      <vt:lpstr>Слайд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Admin</cp:lastModifiedBy>
  <cp:revision>70</cp:revision>
  <dcterms:created xsi:type="dcterms:W3CDTF">2012-01-20T15:06:41Z</dcterms:created>
  <dcterms:modified xsi:type="dcterms:W3CDTF">2017-02-15T05:21:24Z</dcterms:modified>
</cp:coreProperties>
</file>