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5" r:id="rId2"/>
    <p:sldId id="277" r:id="rId3"/>
    <p:sldId id="269" r:id="rId4"/>
    <p:sldId id="271" r:id="rId5"/>
    <p:sldId id="279" r:id="rId6"/>
    <p:sldId id="280" r:id="rId7"/>
    <p:sldId id="286" r:id="rId8"/>
    <p:sldId id="261" r:id="rId9"/>
    <p:sldId id="281" r:id="rId10"/>
    <p:sldId id="282" r:id="rId11"/>
    <p:sldId id="274" r:id="rId12"/>
    <p:sldId id="265" r:id="rId13"/>
    <p:sldId id="258" r:id="rId14"/>
    <p:sldId id="257" r:id="rId15"/>
    <p:sldId id="259" r:id="rId16"/>
    <p:sldId id="266" r:id="rId17"/>
    <p:sldId id="284" r:id="rId18"/>
    <p:sldId id="283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8127" autoAdjust="0"/>
  </p:normalViewPr>
  <p:slideViewPr>
    <p:cSldViewPr>
      <p:cViewPr>
        <p:scale>
          <a:sx n="71" d="100"/>
          <a:sy n="71" d="100"/>
        </p:scale>
        <p:origin x="-798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CCFA1C-66AC-4455-8293-4C225DC61054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AF412-929B-4AC8-ADAD-27E7A4949B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414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6B4A2-700B-406F-BFB7-50ECFAFA3051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7B038-F6EE-47E9-8A77-1EA560988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prism isContent="1" isInverted="1"/>
      </p:transition>
    </mc:Choice>
    <mc:Fallback xmlns="">
      <p:transition spd="slow" advClick="0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6B4A2-700B-406F-BFB7-50ECFAFA3051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7B038-F6EE-47E9-8A77-1EA560988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prism isContent="1" isInverted="1"/>
      </p:transition>
    </mc:Choice>
    <mc:Fallback xmlns="">
      <p:transition spd="slow" advClick="0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6B4A2-700B-406F-BFB7-50ECFAFA3051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7B038-F6EE-47E9-8A77-1EA560988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prism isContent="1" isInverted="1"/>
      </p:transition>
    </mc:Choice>
    <mc:Fallback xmlns="">
      <p:transition spd="slow" advClick="0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6B4A2-700B-406F-BFB7-50ECFAFA3051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7B038-F6EE-47E9-8A77-1EA560988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prism isContent="1" isInverted="1"/>
      </p:transition>
    </mc:Choice>
    <mc:Fallback xmlns="">
      <p:transition spd="slow" advClick="0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6B4A2-700B-406F-BFB7-50ECFAFA3051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7B038-F6EE-47E9-8A77-1EA560988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prism isContent="1" isInverted="1"/>
      </p:transition>
    </mc:Choice>
    <mc:Fallback xmlns="">
      <p:transition spd="slow" advClick="0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6B4A2-700B-406F-BFB7-50ECFAFA3051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7B038-F6EE-47E9-8A77-1EA560988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prism isContent="1" isInverted="1"/>
      </p:transition>
    </mc:Choice>
    <mc:Fallback xmlns="">
      <p:transition spd="slow" advClick="0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6B4A2-700B-406F-BFB7-50ECFAFA3051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7B038-F6EE-47E9-8A77-1EA560988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prism isContent="1" isInverted="1"/>
      </p:transition>
    </mc:Choice>
    <mc:Fallback xmlns="">
      <p:transition spd="slow" advClick="0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6B4A2-700B-406F-BFB7-50ECFAFA3051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7B038-F6EE-47E9-8A77-1EA560988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prism isContent="1" isInverted="1"/>
      </p:transition>
    </mc:Choice>
    <mc:Fallback xmlns="">
      <p:transition spd="slow" advClick="0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6B4A2-700B-406F-BFB7-50ECFAFA3051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7B038-F6EE-47E9-8A77-1EA560988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prism isContent="1" isInverted="1"/>
      </p:transition>
    </mc:Choice>
    <mc:Fallback xmlns="">
      <p:transition spd="slow" advClick="0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6B4A2-700B-406F-BFB7-50ECFAFA3051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7B038-F6EE-47E9-8A77-1EA560988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prism isContent="1" isInverted="1"/>
      </p:transition>
    </mc:Choice>
    <mc:Fallback xmlns="">
      <p:transition spd="slow" advClick="0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6B4A2-700B-406F-BFB7-50ECFAFA3051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7B038-F6EE-47E9-8A77-1EA560988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prism isContent="1" isInverted="1"/>
      </p:transition>
    </mc:Choice>
    <mc:Fallback xmlns="">
      <p:transition spd="slow" advClick="0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6B4A2-700B-406F-BFB7-50ECFAFA3051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7B038-F6EE-47E9-8A77-1EA560988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prism isContent="1" isInverted="1"/>
      </p:transition>
    </mc:Choice>
    <mc:Fallback xmlns="">
      <p:transition spd="slow" advClick="0" advTm="2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jpe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tiff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12" Type="http://schemas.openxmlformats.org/officeDocument/2006/relationships/image" Target="../media/image5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jpeg"/><Relationship Id="rId11" Type="http://schemas.openxmlformats.org/officeDocument/2006/relationships/image" Target="../media/image50.tiff"/><Relationship Id="rId5" Type="http://schemas.openxmlformats.org/officeDocument/2006/relationships/image" Target="../media/image44.jpeg"/><Relationship Id="rId10" Type="http://schemas.openxmlformats.org/officeDocument/2006/relationships/image" Target="../media/image49.tiff"/><Relationship Id="rId4" Type="http://schemas.openxmlformats.org/officeDocument/2006/relationships/image" Target="../media/image43.jpeg"/><Relationship Id="rId9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4272" y="1628800"/>
            <a:ext cx="5716776" cy="252028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prstTxWarp prst="textPlain">
              <a:avLst/>
            </a:prstTxWarp>
            <a:noAutofit/>
          </a:bodyPr>
          <a:lstStyle/>
          <a:p>
            <a:r>
              <a:rPr lang="tt-RU" sz="4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Туган җирем, мәктәбем, </a:t>
            </a:r>
          </a:p>
          <a:p>
            <a:r>
              <a:rPr lang="tt-RU" sz="4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һөнәри эшчәнлегем.</a:t>
            </a:r>
            <a:endParaRPr lang="ru-RU" sz="40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040" y="5908080"/>
            <a:ext cx="916940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" y="288330"/>
            <a:ext cx="91694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374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doors dir="vert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94522"/>
            <a:ext cx="6934020" cy="4680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691680" y="4989895"/>
            <a:ext cx="5529403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tt-RU" sz="2400" b="1" i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Мәктәбебез коллективы бик </a:t>
            </a:r>
            <a:r>
              <a:rPr lang="tt-RU" sz="2400" b="1" i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дус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tt-RU" sz="2400" b="1" i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tt-RU" sz="2400" b="1" i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һәм ярдәмчел.</a:t>
            </a:r>
            <a:endParaRPr lang="ru-RU" sz="2400" b="1" i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8" y="6129461"/>
            <a:ext cx="914400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094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prism isContent="1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49300"/>
            <a:ext cx="9144000" cy="535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403648" y="1412776"/>
            <a:ext cx="69127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4000" b="1" i="1" dirty="0" smtClean="0">
                <a:solidFill>
                  <a:srgbClr val="C00000"/>
                </a:solidFill>
              </a:rPr>
              <a:t>Дөн</a:t>
            </a:r>
            <a:r>
              <a:rPr lang="ru-RU" sz="4000" b="1" i="1" dirty="0" err="1" smtClean="0">
                <a:solidFill>
                  <a:srgbClr val="C00000"/>
                </a:solidFill>
              </a:rPr>
              <a:t>ь</a:t>
            </a:r>
            <a:r>
              <a:rPr lang="tt-RU" sz="4000" b="1" i="1" dirty="0" smtClean="0">
                <a:solidFill>
                  <a:srgbClr val="C00000"/>
                </a:solidFill>
              </a:rPr>
              <a:t>я иң-иң матур ил</a:t>
            </a:r>
            <a:br>
              <a:rPr lang="tt-RU" sz="4000" b="1" i="1" dirty="0" smtClean="0">
                <a:solidFill>
                  <a:srgbClr val="C00000"/>
                </a:solidFill>
              </a:rPr>
            </a:br>
            <a:r>
              <a:rPr lang="tt-RU" sz="4000" b="1" i="1" dirty="0" smtClean="0">
                <a:solidFill>
                  <a:srgbClr val="C00000"/>
                </a:solidFill>
              </a:rPr>
              <a:t>Ул – минем туган илем. </a:t>
            </a:r>
            <a:br>
              <a:rPr lang="tt-RU" sz="4000" b="1" i="1" dirty="0" smtClean="0">
                <a:solidFill>
                  <a:srgbClr val="C00000"/>
                </a:solidFill>
              </a:rPr>
            </a:br>
            <a:r>
              <a:rPr lang="tt-RU" sz="4000" b="1" i="1" dirty="0" smtClean="0">
                <a:solidFill>
                  <a:srgbClr val="C00000"/>
                </a:solidFill>
              </a:rPr>
              <a:t> Дөн</a:t>
            </a:r>
            <a:r>
              <a:rPr lang="ru-RU" sz="4000" b="1" i="1" dirty="0" err="1" smtClean="0">
                <a:solidFill>
                  <a:srgbClr val="C00000"/>
                </a:solidFill>
              </a:rPr>
              <a:t>ь</a:t>
            </a:r>
            <a:r>
              <a:rPr lang="tt-RU" sz="4000" b="1" i="1" dirty="0" smtClean="0">
                <a:solidFill>
                  <a:srgbClr val="C00000"/>
                </a:solidFill>
              </a:rPr>
              <a:t>я иң-иң матур тел</a:t>
            </a:r>
            <a:br>
              <a:rPr lang="tt-RU" sz="4000" b="1" i="1" dirty="0" smtClean="0">
                <a:solidFill>
                  <a:srgbClr val="C00000"/>
                </a:solidFill>
              </a:rPr>
            </a:br>
            <a:r>
              <a:rPr lang="tt-RU" sz="4000" b="1" i="1" dirty="0" smtClean="0">
                <a:solidFill>
                  <a:srgbClr val="C00000"/>
                </a:solidFill>
              </a:rPr>
              <a:t>Ул – минем туган телем. </a:t>
            </a:r>
          </a:p>
          <a:p>
            <a:r>
              <a:rPr lang="tt-RU" sz="4000" b="1" i="1" dirty="0" smtClean="0">
                <a:solidFill>
                  <a:srgbClr val="C00000"/>
                </a:solidFill>
              </a:rPr>
              <a:t>                             </a:t>
            </a:r>
            <a:br>
              <a:rPr lang="tt-RU" sz="4000" b="1" i="1" dirty="0" smtClean="0">
                <a:solidFill>
                  <a:srgbClr val="C00000"/>
                </a:solidFill>
              </a:rPr>
            </a:br>
            <a:r>
              <a:rPr lang="tt-RU" sz="4000" b="1" i="1" dirty="0" smtClean="0">
                <a:solidFill>
                  <a:srgbClr val="C00000"/>
                </a:solidFill>
              </a:rPr>
              <a:t>                       Энҗе Мөэминова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5" name="Picture 5" descr="C:\Users\Наталья\Desktop\орнамент\tat-ornamen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013" y="6074835"/>
            <a:ext cx="914400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prism isContent="1" isInverted="1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504201320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73378" y="2093548"/>
            <a:ext cx="3766037" cy="26146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5" descr="C:\Users\Наталья\Desktop\орнамент\tat-ornamen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082"/>
            <a:ext cx="914400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512" y="127223"/>
            <a:ext cx="3506223" cy="25048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51520" y="4708164"/>
            <a:ext cx="8640960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tt-RU" sz="2400" b="1" i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Эшемдә төп максатым: туган телгә мәхәббәт тәрбияләү</a:t>
            </a:r>
            <a:r>
              <a:rPr lang="tt-RU" sz="2400" b="1" i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. </a:t>
            </a:r>
            <a:r>
              <a:rPr lang="tt-RU" sz="2400" b="1" i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Һөнәри эшчәнлегемдә уен һәм информацион коммуникатив технологияләрне, проектлар методын яратып кулланам. </a:t>
            </a:r>
            <a:endParaRPr lang="ru-RU" sz="2400" b="1" i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10" name="Picture 2" descr="E:\Новая папка (2)\P1030869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41144" y="127223"/>
            <a:ext cx="3312453" cy="2688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14:window dir="vert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Autofit/>
          </a:bodyPr>
          <a:lstStyle/>
          <a:p>
            <a:r>
              <a:rPr lang="tt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Укучылар иҗади эшләре белән таныштыра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Фото080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44824"/>
            <a:ext cx="4320480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Фото080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492896"/>
            <a:ext cx="4152461" cy="31143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5" descr="C:\Users\Наталья\Desktop\орнамент\tat-ornamen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20"/>
            <a:ext cx="914400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2000">
        <p14:switch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171" y="8595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tt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өрле уеннар уйныйбыз</a:t>
            </a:r>
            <a:endParaRPr lang="ru-RU" sz="32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5" descr="C:\Users\Наталья\Desktop\орнамент\tat-ornamen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20"/>
            <a:ext cx="914400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AutoShape 2" descr="http://www.bimru.ru/images/article/2013/%D0%9A%D0%B0%D0%B4%D1%80%20%D0%B8%D0%B7%20%D0%BC%D1%83%D0%BB%D1%8C%D1%82%D1%84%D0%B8%D0%BB%D1%8C%D0%BC%D0%B0%20%C2%AB%D0%A5%D1%80%D0%B0%D0%BD%D0%B8%D1%82%D0%B5%D0%BB%D1%8C%C2%B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3" name="Picture 3" descr="C:\Users\POINT\Desktop\Кадр из мультфильма «Хранитель»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45" y="1268760"/>
            <a:ext cx="8001056" cy="4786345"/>
          </a:xfrm>
          <a:prstGeom prst="rect">
            <a:avLst/>
          </a:prstGeom>
          <a:noFill/>
        </p:spPr>
      </p:pic>
      <p:pic>
        <p:nvPicPr>
          <p:cNvPr id="8" name="Рисунок 7" descr="Фото080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73834" flipH="1">
            <a:off x="4127279" y="1281889"/>
            <a:ext cx="1192087" cy="9696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3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Фото0806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02040">
            <a:off x="3098604" y="1938595"/>
            <a:ext cx="2508919" cy="18816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chemeClr val="accent3">
                <a:lumMod val="75000"/>
                <a:alpha val="56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Фото0847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372" y="3143248"/>
            <a:ext cx="2507677" cy="18807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7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2000">
        <p14:switch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Класстан тыш чаралар бик күңелле үтә</a:t>
            </a:r>
            <a:endParaRPr lang="ru-RU" sz="32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2504201322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00808"/>
            <a:ext cx="4598280" cy="3448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3025">
            <a:solidFill>
              <a:srgbClr val="FFFF00">
                <a:alpha val="68000"/>
              </a:srgb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2504201322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76056" y="1700808"/>
            <a:ext cx="3846638" cy="3456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3025">
            <a:solidFill>
              <a:srgbClr val="FFFF00">
                <a:alpha val="70000"/>
              </a:srgb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5" descr="C:\Users\Наталья\Desktop\орнамент\tat-ornamen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20"/>
            <a:ext cx="914400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" name="Picture 1" descr="C:\Users\POINT\Desktop\images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91423" flipH="1">
            <a:off x="4445782" y="4738394"/>
            <a:ext cx="1127762" cy="121652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2000">
        <p14:switch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Users\Наталья\Desktop\орнамент\tat-ornamen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082"/>
            <a:ext cx="914400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" name="Picture 1" descr="C:\Users\POINT\Desktop\1084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8492">
            <a:off x="69611" y="4793772"/>
            <a:ext cx="4286280" cy="1071570"/>
          </a:xfrm>
          <a:prstGeom prst="rect">
            <a:avLst/>
          </a:prstGeom>
          <a:noFill/>
        </p:spPr>
      </p:pic>
      <p:pic>
        <p:nvPicPr>
          <p:cNvPr id="8" name="Picture 1" descr="C:\Users\POINT\Desktop\1084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8787">
            <a:off x="4683120" y="1420974"/>
            <a:ext cx="4324091" cy="1441364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4014318" cy="30101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621" y="2966079"/>
            <a:ext cx="4082347" cy="30611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28992" y="368417"/>
            <a:ext cx="78960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3200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Төрле әкиятләрне сәхнәләштерәбез</a:t>
            </a:r>
            <a:endParaRPr lang="ru-RU" sz="3200" b="1" i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2000">
        <p14:switch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Наталья\Desktop\орнамент\tat-ornamen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082"/>
            <a:ext cx="914400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83567" y="4365104"/>
            <a:ext cx="8099061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tt-RU" sz="2400" b="1" i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Укучылар төрле олимпиадаларда </a:t>
            </a:r>
            <a:r>
              <a:rPr lang="tt-RU" sz="2400" b="1" i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теләп катнашалар. Призлы урыннар алалар, җиңүчеләр булалар. Аларның уңышлары минем өчен дә шатлык.</a:t>
            </a:r>
            <a:endParaRPr lang="ru-RU" sz="2400" b="1" i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257" y="116632"/>
            <a:ext cx="2425128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655" y="681916"/>
            <a:ext cx="2312888" cy="317377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618" y="681916"/>
            <a:ext cx="2244621" cy="3173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89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doors dir="vert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5" descr="C:\Users\Наталья\Desktop\орнамент\tat-ornamen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5082"/>
            <a:ext cx="914400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94" y="166853"/>
            <a:ext cx="1694311" cy="23249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14729" y="342130"/>
            <a:ext cx="1785115" cy="23762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55994" y="651902"/>
            <a:ext cx="1690215" cy="237626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/>
          <a:stretch/>
        </p:blipFill>
        <p:spPr>
          <a:xfrm>
            <a:off x="5602917" y="342130"/>
            <a:ext cx="1623995" cy="2324954"/>
          </a:xfrm>
          <a:prstGeom prst="rect">
            <a:avLst/>
          </a:prstGeom>
        </p:spPr>
      </p:pic>
      <p:pic>
        <p:nvPicPr>
          <p:cNvPr id="10" name="Рисунок 9" descr="загруженное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057" y="2726662"/>
            <a:ext cx="1493644" cy="212200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03405" y="2733806"/>
            <a:ext cx="1465329" cy="203279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97713" y="3094508"/>
            <a:ext cx="2006776" cy="1386314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704407" y="4884191"/>
            <a:ext cx="8229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2400" b="1" i="1" dirty="0">
                <a:solidFill>
                  <a:srgbClr val="002060"/>
                </a:solidFill>
                <a:latin typeface="Times New Roman"/>
                <a:ea typeface="Times New Roman"/>
              </a:rPr>
              <a:t>Мин үзем дә төрле һөнәри бәйгеләрдә катнашырга тырышам. Бу бәйгеләр минем һөнәри осталыгымны камилләштерә ярдәм итә.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6912" y="190495"/>
            <a:ext cx="1610860" cy="227767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667084"/>
            <a:ext cx="1532053" cy="21662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86" y="2619199"/>
            <a:ext cx="1297520" cy="1905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27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14:window dir="vert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6"/>
          <p:cNvPicPr>
            <a:picLocks noChangeAspect="1" noChangeArrowheads="1"/>
          </p:cNvPicPr>
          <p:nvPr/>
        </p:nvPicPr>
        <p:blipFill>
          <a:blip r:embed="rId2">
            <a:lum bright="64000" contrast="-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0042"/>
            <a:ext cx="9144000" cy="5357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TextBox 6"/>
          <p:cNvSpPr txBox="1">
            <a:spLocks noChangeArrowheads="1"/>
          </p:cNvSpPr>
          <p:nvPr/>
        </p:nvSpPr>
        <p:spPr bwMode="auto">
          <a:xfrm>
            <a:off x="4572000" y="4857760"/>
            <a:ext cx="18473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000232" y="1285860"/>
            <a:ext cx="550071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err="1" smtClean="0">
                <a:solidFill>
                  <a:srgbClr val="C00000"/>
                </a:solidFill>
              </a:rPr>
              <a:t>Миннән</a:t>
            </a:r>
            <a:r>
              <a:rPr lang="ru-RU" sz="4000" b="1" i="1" dirty="0" smtClean="0">
                <a:solidFill>
                  <a:srgbClr val="C00000"/>
                </a:solidFill>
              </a:rPr>
              <a:t>  </a:t>
            </a:r>
            <a:r>
              <a:rPr lang="ru-RU" sz="4000" b="1" i="1" dirty="0" err="1" smtClean="0">
                <a:solidFill>
                  <a:srgbClr val="C00000"/>
                </a:solidFill>
              </a:rPr>
              <a:t>си</a:t>
            </a:r>
            <a:r>
              <a:rPr lang="ru-RU" sz="4000" b="1" i="1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ң</a:t>
            </a:r>
            <a:r>
              <a:rPr lang="ru-RU" sz="4000" b="1" i="1" dirty="0" err="1" smtClean="0">
                <a:solidFill>
                  <a:srgbClr val="C00000"/>
                </a:solidFill>
              </a:rPr>
              <a:t>а</a:t>
            </a:r>
            <a:r>
              <a:rPr lang="ru-RU" sz="4000" b="1" i="1" dirty="0" smtClean="0">
                <a:solidFill>
                  <a:srgbClr val="C00000"/>
                </a:solidFill>
              </a:rPr>
              <a:t> </a:t>
            </a:r>
            <a:r>
              <a:rPr lang="ru-RU" sz="4000" b="1" i="1" dirty="0" err="1" smtClean="0">
                <a:solidFill>
                  <a:srgbClr val="C00000"/>
                </a:solidFill>
              </a:rPr>
              <a:t>дустым</a:t>
            </a:r>
            <a:r>
              <a:rPr lang="ru-RU" sz="4000" b="1" i="1" dirty="0" smtClean="0">
                <a:solidFill>
                  <a:srgbClr val="C00000"/>
                </a:solidFill>
              </a:rPr>
              <a:t> </a:t>
            </a:r>
            <a:r>
              <a:rPr lang="ru-RU" sz="4000" b="1" i="1" dirty="0" err="1" smtClean="0">
                <a:solidFill>
                  <a:srgbClr val="C00000"/>
                </a:solidFill>
              </a:rPr>
              <a:t>бер</a:t>
            </a:r>
            <a:r>
              <a:rPr lang="ru-RU" sz="4000" b="1" i="1" dirty="0" smtClean="0">
                <a:solidFill>
                  <a:srgbClr val="C00000"/>
                </a:solidFill>
              </a:rPr>
              <a:t> </a:t>
            </a:r>
            <a:r>
              <a:rPr lang="ru-RU" sz="4000" b="1" i="1" dirty="0" err="1" smtClean="0">
                <a:solidFill>
                  <a:srgbClr val="C00000"/>
                </a:solidFill>
              </a:rPr>
              <a:t>теләк</a:t>
            </a:r>
            <a:r>
              <a:rPr lang="ru-RU" sz="4000" b="1" i="1" dirty="0" smtClean="0">
                <a:solidFill>
                  <a:srgbClr val="C00000"/>
                </a:solidFill>
              </a:rPr>
              <a:t>:</a:t>
            </a:r>
          </a:p>
          <a:p>
            <a:r>
              <a:rPr lang="ru-RU" sz="4000" b="1" i="1" dirty="0" err="1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Туган</a:t>
            </a:r>
            <a: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i="1" dirty="0" err="1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жирнең,</a:t>
            </a:r>
            <a:endParaRPr lang="ru-RU" sz="4000" b="1" i="1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ru-RU" sz="4000" b="1" i="1" dirty="0" err="1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туган</a:t>
            </a:r>
            <a: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i="1" dirty="0" err="1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телнең </a:t>
            </a:r>
            <a:r>
              <a:rPr lang="ru-RU" sz="4000" b="1" i="1" dirty="0" err="1" smtClean="0">
                <a:solidFill>
                  <a:srgbClr val="C00000"/>
                </a:solidFill>
              </a:rPr>
              <a:t>кадерен</a:t>
            </a:r>
            <a:r>
              <a:rPr lang="ru-RU" sz="4000" b="1" i="1" dirty="0" smtClean="0">
                <a:solidFill>
                  <a:srgbClr val="C00000"/>
                </a:solidFill>
              </a:rPr>
              <a:t> </a:t>
            </a:r>
            <a:r>
              <a:rPr lang="ru-RU" sz="4000" b="1" i="1" dirty="0" err="1" smtClean="0">
                <a:solidFill>
                  <a:srgbClr val="C00000"/>
                </a:solidFill>
              </a:rPr>
              <a:t>белергә кирәк.</a:t>
            </a:r>
            <a:endParaRPr lang="ru-RU" sz="4000" dirty="0">
              <a:solidFill>
                <a:srgbClr val="C00000"/>
              </a:solidFill>
            </a:endParaRPr>
          </a:p>
        </p:txBody>
      </p:sp>
      <p:grpSp>
        <p:nvGrpSpPr>
          <p:cNvPr id="2" name="Группа 15"/>
          <p:cNvGrpSpPr/>
          <p:nvPr/>
        </p:nvGrpSpPr>
        <p:grpSpPr>
          <a:xfrm>
            <a:off x="0" y="5786454"/>
            <a:ext cx="9144000" cy="600076"/>
            <a:chOff x="0" y="5786454"/>
            <a:chExt cx="9144000" cy="600076"/>
          </a:xfrm>
        </p:grpSpPr>
        <p:pic>
          <p:nvPicPr>
            <p:cNvPr id="10" name="Picture 5" descr="C:\Users\Наталья\Desktop\орнамент\tat-ornamen2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000768"/>
              <a:ext cx="9144000" cy="385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Прямоугольник 10"/>
            <p:cNvSpPr/>
            <p:nvPr/>
          </p:nvSpPr>
          <p:spPr>
            <a:xfrm>
              <a:off x="0" y="5786454"/>
              <a:ext cx="9144000" cy="214314"/>
            </a:xfrm>
            <a:prstGeom prst="rect">
              <a:avLst/>
            </a:prstGeom>
            <a:gradFill>
              <a:gsLst>
                <a:gs pos="0">
                  <a:srgbClr val="FFC000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0" y="285728"/>
            <a:ext cx="9144000" cy="214314"/>
          </a:xfrm>
          <a:prstGeom prst="rect">
            <a:avLst/>
          </a:prstGeom>
          <a:gradFill>
            <a:gsLst>
              <a:gs pos="0">
                <a:srgbClr val="FFC000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718688" y="639425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2017 ел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571480"/>
            <a:ext cx="316105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СҮЗ  АЗАГЫНДА  </a:t>
            </a:r>
            <a:endParaRPr lang="ru-RU" sz="32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2000">
        <p14:vortex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6"/>
          <p:cNvPicPr>
            <a:picLocks noChangeAspect="1" noChangeArrowheads="1"/>
          </p:cNvPicPr>
          <p:nvPr/>
        </p:nvPicPr>
        <p:blipFill>
          <a:blip r:embed="rId2">
            <a:lum bright="64000" contrast="-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0042"/>
            <a:ext cx="9144000" cy="5357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TextBox 6"/>
          <p:cNvSpPr txBox="1">
            <a:spLocks noChangeArrowheads="1"/>
          </p:cNvSpPr>
          <p:nvPr/>
        </p:nvSpPr>
        <p:spPr bwMode="auto">
          <a:xfrm>
            <a:off x="4572000" y="4857760"/>
            <a:ext cx="440639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t-RU" sz="1400" b="1" dirty="0" smtClean="0"/>
              <a:t>МБГББУ “Кнәз урта гомуми белем бирү мәктәбе”нең  </a:t>
            </a:r>
          </a:p>
          <a:p>
            <a:r>
              <a:rPr lang="tt-RU" sz="1400" b="1" dirty="0" smtClean="0"/>
              <a:t> 1 категорияле татар теле һәм әдәбияты укытучысы</a:t>
            </a:r>
          </a:p>
          <a:p>
            <a:r>
              <a:rPr lang="tt-RU" sz="1400" b="1" dirty="0" smtClean="0"/>
              <a:t> Шәймарданова Рамилә Фатхетдин кызы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643042" y="1142984"/>
            <a:ext cx="550071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3200" b="1" i="1" dirty="0" smtClean="0">
                <a:solidFill>
                  <a:srgbClr val="0070C0"/>
                </a:solidFill>
              </a:rPr>
              <a:t>Күрче, дөн</a:t>
            </a:r>
            <a:r>
              <a:rPr lang="ru-RU" sz="3200" b="1" i="1" dirty="0" err="1" smtClean="0">
                <a:solidFill>
                  <a:srgbClr val="0070C0"/>
                </a:solidFill>
              </a:rPr>
              <a:t>ь</a:t>
            </a:r>
            <a:r>
              <a:rPr lang="tt-RU" sz="3200" b="1" i="1" dirty="0" smtClean="0">
                <a:solidFill>
                  <a:srgbClr val="0070C0"/>
                </a:solidFill>
              </a:rPr>
              <a:t>я нинди матур,</a:t>
            </a:r>
            <a:br>
              <a:rPr lang="tt-RU" sz="3200" b="1" i="1" dirty="0" smtClean="0">
                <a:solidFill>
                  <a:srgbClr val="0070C0"/>
                </a:solidFill>
              </a:rPr>
            </a:br>
            <a:r>
              <a:rPr lang="tt-RU" sz="3200" b="1" i="1" dirty="0" smtClean="0">
                <a:solidFill>
                  <a:srgbClr val="0070C0"/>
                </a:solidFill>
              </a:rPr>
              <a:t>Тирә ягың гөл генә,</a:t>
            </a:r>
          </a:p>
          <a:p>
            <a:r>
              <a:rPr lang="tt-RU" sz="3200" b="1" i="1" dirty="0" smtClean="0">
                <a:solidFill>
                  <a:srgbClr val="0070C0"/>
                </a:solidFill>
              </a:rPr>
              <a:t>Гөлбакчадай ям</a:t>
            </a:r>
            <a:r>
              <a:rPr lang="ru-RU" sz="3200" b="1" i="1" dirty="0" err="1" smtClean="0">
                <a:solidFill>
                  <a:srgbClr val="0070C0"/>
                </a:solidFill>
              </a:rPr>
              <a:t>ьле</a:t>
            </a:r>
            <a:r>
              <a:rPr lang="ru-RU" sz="3200" b="1" i="1" dirty="0" smtClean="0">
                <a:solidFill>
                  <a:srgbClr val="0070C0"/>
                </a:solidFill>
              </a:rPr>
              <a:t> </a:t>
            </a:r>
            <a:r>
              <a:rPr lang="ru-RU" sz="3200" b="1" i="1" dirty="0" err="1" smtClean="0">
                <a:solidFill>
                  <a:srgbClr val="0070C0"/>
                </a:solidFill>
              </a:rPr>
              <a:t>була</a:t>
            </a:r>
            <a:r>
              <a:rPr lang="ru-RU" sz="3200" b="1" i="1" dirty="0" smtClean="0">
                <a:solidFill>
                  <a:srgbClr val="0070C0"/>
                </a:solidFill>
              </a:rPr>
              <a:t/>
            </a:r>
            <a:br>
              <a:rPr lang="ru-RU" sz="3200" b="1" i="1" dirty="0" smtClean="0">
                <a:solidFill>
                  <a:srgbClr val="0070C0"/>
                </a:solidFill>
              </a:rPr>
            </a:br>
            <a:r>
              <a:rPr lang="ru-RU" sz="3200" b="1" i="1" dirty="0" smtClean="0">
                <a:solidFill>
                  <a:srgbClr val="0070C0"/>
                </a:solidFill>
              </a:rPr>
              <a:t>Бары </a:t>
            </a:r>
            <a:r>
              <a:rPr lang="ru-RU" sz="3200" b="1" i="1" dirty="0" err="1" smtClean="0">
                <a:solidFill>
                  <a:srgbClr val="0070C0"/>
                </a:solidFill>
              </a:rPr>
              <a:t>туган</a:t>
            </a:r>
            <a:r>
              <a:rPr lang="ru-RU" sz="3200" b="1" i="1" dirty="0" smtClean="0">
                <a:solidFill>
                  <a:srgbClr val="0070C0"/>
                </a:solidFill>
              </a:rPr>
              <a:t> </a:t>
            </a:r>
            <a:r>
              <a:rPr lang="ru-RU" sz="3200" b="1" i="1" dirty="0" err="1" smtClean="0">
                <a:solidFill>
                  <a:srgbClr val="0070C0"/>
                </a:solidFill>
              </a:rPr>
              <a:t>җир генә</a:t>
            </a:r>
            <a:r>
              <a:rPr lang="ru-RU" sz="3200" b="1" i="1" dirty="0" smtClean="0">
                <a:solidFill>
                  <a:srgbClr val="0070C0"/>
                </a:solidFill>
              </a:rPr>
              <a:t>. </a:t>
            </a:r>
            <a:endParaRPr lang="ru-RU" sz="3200" dirty="0">
              <a:solidFill>
                <a:srgbClr val="0070C0"/>
              </a:solidFill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0" y="5786454"/>
            <a:ext cx="9144000" cy="600076"/>
            <a:chOff x="0" y="5786454"/>
            <a:chExt cx="9144000" cy="600076"/>
          </a:xfrm>
        </p:grpSpPr>
        <p:pic>
          <p:nvPicPr>
            <p:cNvPr id="10" name="Picture 5" descr="C:\Users\Наталья\Desktop\орнамент\tat-ornamen2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000768"/>
              <a:ext cx="9144000" cy="385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Прямоугольник 10"/>
            <p:cNvSpPr/>
            <p:nvPr/>
          </p:nvSpPr>
          <p:spPr>
            <a:xfrm>
              <a:off x="0" y="5786454"/>
              <a:ext cx="9144000" cy="214314"/>
            </a:xfrm>
            <a:prstGeom prst="rect">
              <a:avLst/>
            </a:prstGeom>
            <a:gradFill>
              <a:gsLst>
                <a:gs pos="0">
                  <a:srgbClr val="FFC000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0" y="285728"/>
            <a:ext cx="9144000" cy="214314"/>
          </a:xfrm>
          <a:prstGeom prst="rect">
            <a:avLst/>
          </a:prstGeom>
          <a:gradFill>
            <a:gsLst>
              <a:gs pos="0">
                <a:srgbClr val="FFC000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lum bright="64000" contrast="-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6175"/>
            <a:ext cx="9144000" cy="5357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683568" y="1588457"/>
            <a:ext cx="39604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МБГББУ “Кнәз урта гомуми белем бирү мәктәбе” </a:t>
            </a:r>
          </a:p>
          <a:p>
            <a:pPr algn="ctr"/>
            <a:r>
              <a:rPr lang="tt-RU" sz="2400" b="1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tt-RU" sz="24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атар теле һәм әдәбияты укытучысы</a:t>
            </a:r>
          </a:p>
          <a:p>
            <a:pPr algn="ctr"/>
            <a:r>
              <a:rPr lang="tt-RU" sz="2400" b="1" i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Шәймарданова Рамилә</a:t>
            </a:r>
          </a:p>
          <a:p>
            <a:pPr algn="ctr"/>
            <a:r>
              <a:rPr lang="tt-RU" sz="2400" b="1" i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Фәтхетдин кызы</a:t>
            </a:r>
            <a:endParaRPr lang="ru-RU" sz="40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88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 flipV="1">
            <a:off x="5015820" y="1234924"/>
            <a:ext cx="3806802" cy="32542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2000">
        <p14:vortex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6"/>
          <p:cNvPicPr>
            <a:picLocks noChangeAspect="1" noChangeArrowheads="1"/>
          </p:cNvPicPr>
          <p:nvPr/>
        </p:nvPicPr>
        <p:blipFill>
          <a:blip r:embed="rId2">
            <a:lum bright="64000" contrast="-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" y="500041"/>
            <a:ext cx="9144000" cy="5357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187624" y="1700808"/>
            <a:ext cx="67687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4000" b="1" i="1" dirty="0" smtClean="0">
                <a:solidFill>
                  <a:srgbClr val="C00000"/>
                </a:solidFill>
              </a:rPr>
              <a:t>Күрче, дөн</a:t>
            </a:r>
            <a:r>
              <a:rPr lang="ru-RU" sz="4000" b="1" i="1" dirty="0" err="1" smtClean="0">
                <a:solidFill>
                  <a:srgbClr val="C00000"/>
                </a:solidFill>
              </a:rPr>
              <a:t>ь</a:t>
            </a:r>
            <a:r>
              <a:rPr lang="tt-RU" sz="4000" b="1" i="1" dirty="0" smtClean="0">
                <a:solidFill>
                  <a:srgbClr val="C00000"/>
                </a:solidFill>
              </a:rPr>
              <a:t>я нинди матур,</a:t>
            </a:r>
            <a:br>
              <a:rPr lang="tt-RU" sz="4000" b="1" i="1" dirty="0" smtClean="0">
                <a:solidFill>
                  <a:srgbClr val="C00000"/>
                </a:solidFill>
              </a:rPr>
            </a:br>
            <a:r>
              <a:rPr lang="tt-RU" sz="4000" b="1" i="1" dirty="0" smtClean="0">
                <a:solidFill>
                  <a:schemeClr val="accent2">
                    <a:lumMod val="75000"/>
                  </a:schemeClr>
                </a:solidFill>
              </a:rPr>
              <a:t>Тирә</a:t>
            </a:r>
            <a:r>
              <a:rPr lang="tt-RU" sz="4000" b="1" i="1" dirty="0" smtClean="0">
                <a:solidFill>
                  <a:srgbClr val="C00000"/>
                </a:solidFill>
              </a:rPr>
              <a:t> ягың гөл генә,</a:t>
            </a:r>
          </a:p>
          <a:p>
            <a:r>
              <a:rPr lang="tt-RU" sz="4000" b="1" i="1" dirty="0" smtClean="0">
                <a:solidFill>
                  <a:srgbClr val="C00000"/>
                </a:solidFill>
              </a:rPr>
              <a:t>Гөлбакчадай ям</a:t>
            </a:r>
            <a:r>
              <a:rPr lang="ru-RU" sz="4000" b="1" i="1" dirty="0" err="1" smtClean="0">
                <a:solidFill>
                  <a:srgbClr val="C00000"/>
                </a:solidFill>
              </a:rPr>
              <a:t>ьле</a:t>
            </a:r>
            <a:r>
              <a:rPr lang="ru-RU" sz="4000" b="1" i="1" dirty="0" smtClean="0">
                <a:solidFill>
                  <a:srgbClr val="C00000"/>
                </a:solidFill>
              </a:rPr>
              <a:t> </a:t>
            </a:r>
            <a:r>
              <a:rPr lang="ru-RU" sz="4000" b="1" i="1" dirty="0" err="1" smtClean="0">
                <a:solidFill>
                  <a:srgbClr val="C00000"/>
                </a:solidFill>
              </a:rPr>
              <a:t>була</a:t>
            </a:r>
            <a:r>
              <a:rPr lang="ru-RU" sz="4000" b="1" i="1" dirty="0" smtClean="0">
                <a:solidFill>
                  <a:srgbClr val="C00000"/>
                </a:solidFill>
              </a:rPr>
              <a:t/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rgbClr val="C00000"/>
                </a:solidFill>
              </a:rPr>
              <a:t>Бары </a:t>
            </a:r>
            <a:r>
              <a:rPr lang="ru-RU" sz="4000" b="1" i="1" dirty="0" err="1" smtClean="0">
                <a:solidFill>
                  <a:srgbClr val="C00000"/>
                </a:solidFill>
              </a:rPr>
              <a:t>туган</a:t>
            </a:r>
            <a:r>
              <a:rPr lang="ru-RU" sz="4000" b="1" i="1" dirty="0" smtClean="0">
                <a:solidFill>
                  <a:srgbClr val="C00000"/>
                </a:solidFill>
              </a:rPr>
              <a:t> </a:t>
            </a:r>
            <a:r>
              <a:rPr lang="ru-RU" sz="4000" b="1" i="1" dirty="0" err="1" smtClean="0">
                <a:solidFill>
                  <a:srgbClr val="C00000"/>
                </a:solidFill>
              </a:rPr>
              <a:t>җир генә</a:t>
            </a:r>
            <a:r>
              <a:rPr lang="ru-RU" sz="4000" b="1" i="1" dirty="0" smtClean="0">
                <a:solidFill>
                  <a:srgbClr val="C00000"/>
                </a:solidFill>
              </a:rPr>
              <a:t>. </a:t>
            </a:r>
            <a:endParaRPr lang="ru-RU" sz="4000" dirty="0">
              <a:solidFill>
                <a:srgbClr val="C00000"/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0" y="5957924"/>
            <a:ext cx="9144000" cy="600076"/>
            <a:chOff x="0" y="5786454"/>
            <a:chExt cx="9144000" cy="600076"/>
          </a:xfrm>
        </p:grpSpPr>
        <p:pic>
          <p:nvPicPr>
            <p:cNvPr id="10" name="Picture 5" descr="C:\Users\Наталья\Desktop\орнамент\tat-ornamen2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000768"/>
              <a:ext cx="9144000" cy="385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Прямоугольник 10"/>
            <p:cNvSpPr/>
            <p:nvPr/>
          </p:nvSpPr>
          <p:spPr>
            <a:xfrm>
              <a:off x="0" y="5786454"/>
              <a:ext cx="9144000" cy="214314"/>
            </a:xfrm>
            <a:prstGeom prst="rect">
              <a:avLst/>
            </a:prstGeom>
            <a:gradFill>
              <a:gsLst>
                <a:gs pos="0">
                  <a:srgbClr val="FFC000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14:window dir="vert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0" y="6136053"/>
            <a:ext cx="9144000" cy="603865"/>
            <a:chOff x="0" y="5286388"/>
            <a:chExt cx="9144000" cy="1428760"/>
          </a:xfrm>
        </p:grpSpPr>
        <p:pic>
          <p:nvPicPr>
            <p:cNvPr id="3" name="Picture 5" descr="C:\Users\Наталья\Desktop\орнамент\tat-ornamen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286388"/>
              <a:ext cx="9144000" cy="1100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Прямоугольник 6"/>
            <p:cNvSpPr/>
            <p:nvPr/>
          </p:nvSpPr>
          <p:spPr>
            <a:xfrm>
              <a:off x="0" y="6500834"/>
              <a:ext cx="9144000" cy="214314"/>
            </a:xfrm>
            <a:prstGeom prst="rect">
              <a:avLst/>
            </a:prstGeom>
            <a:gradFill>
              <a:gsLst>
                <a:gs pos="0">
                  <a:srgbClr val="FFC000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7584" y="299144"/>
            <a:ext cx="7227515" cy="3427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323528" y="4431492"/>
            <a:ext cx="8496944" cy="108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Мин –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Ш</a:t>
            </a:r>
            <a:r>
              <a:rPr lang="tt-RU" sz="28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ә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ймарданова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Рамил</a:t>
            </a:r>
            <a:r>
              <a:rPr lang="tt-RU" sz="28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ә Фәтхетдин кызы. Тумышым белән Алабуга районы Сарсаз авылыннан. </a:t>
            </a:r>
            <a:endParaRPr lang="ru-RU" sz="2800" b="1" i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prism isContent="1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003" y="4110410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24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   Авылым </a:t>
            </a:r>
            <a:r>
              <a:rPr lang="tt-RU" sz="24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табигатьнең бик матур бер почмагында урнашкан. </a:t>
            </a:r>
            <a:r>
              <a:rPr lang="tt-RU" sz="24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Язын </a:t>
            </a:r>
            <a:r>
              <a:rPr lang="tt-RU" sz="24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авыл кырындагы алма бакчасы  ап-ак чәчәккә күмелә. </a:t>
            </a:r>
            <a:r>
              <a:rPr lang="tt-RU" sz="24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Талларга кунып сандугачлар сайрый.</a:t>
            </a:r>
            <a:r>
              <a:rPr lang="tt-RU" sz="24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tt-RU" sz="2400" b="1" i="1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algn="ctr"/>
            <a:r>
              <a:rPr lang="tt-RU" sz="24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t-RU" sz="24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 </a:t>
            </a:r>
            <a:r>
              <a:rPr lang="tt-RU" sz="24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</a:t>
            </a:r>
            <a:r>
              <a:rPr lang="tt-RU" sz="24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вылым </a:t>
            </a:r>
            <a:r>
              <a:rPr lang="tt-RU" sz="24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табигате кочагында  иркәләнеп-назланып, яланаяк йөгереп үскән </a:t>
            </a:r>
            <a:r>
              <a:rPr lang="tt-RU" sz="24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кыз  </a:t>
            </a:r>
            <a:r>
              <a:rPr lang="tt-RU" sz="24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мин. </a:t>
            </a:r>
            <a:endParaRPr lang="ru-RU" sz="2400" i="1" dirty="0">
              <a:solidFill>
                <a:srgbClr val="002060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" y="6035696"/>
            <a:ext cx="9144000" cy="603865"/>
            <a:chOff x="0" y="5286388"/>
            <a:chExt cx="9144000" cy="1428760"/>
          </a:xfrm>
        </p:grpSpPr>
        <p:pic>
          <p:nvPicPr>
            <p:cNvPr id="9" name="Picture 5" descr="C:\Users\Наталья\Desktop\орнамент\tat-ornamen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286388"/>
              <a:ext cx="9144000" cy="1100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Прямоугольник 9"/>
            <p:cNvSpPr/>
            <p:nvPr/>
          </p:nvSpPr>
          <p:spPr>
            <a:xfrm>
              <a:off x="0" y="6500834"/>
              <a:ext cx="9144000" cy="214314"/>
            </a:xfrm>
            <a:prstGeom prst="rect">
              <a:avLst/>
            </a:prstGeom>
            <a:gradFill>
              <a:gsLst>
                <a:gs pos="0">
                  <a:srgbClr val="FFC000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53" name="Picture 5" descr="C:\Users\ноутбук\Downloads\58un2n-3vc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26757" y="351878"/>
            <a:ext cx="7305412" cy="31897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24250">
            <a:off x="-1189507" y="2170456"/>
            <a:ext cx="4260850" cy="271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83767">
            <a:off x="1761118" y="2675860"/>
            <a:ext cx="3996883" cy="2544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490923">
            <a:off x="6201743" y="1870997"/>
            <a:ext cx="4260850" cy="271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96964">
            <a:off x="471960" y="2797902"/>
            <a:ext cx="3613541" cy="2300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65656">
            <a:off x="5048919" y="2680787"/>
            <a:ext cx="3981405" cy="2535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49924">
            <a:off x="3451750" y="2685692"/>
            <a:ext cx="3901663" cy="2484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44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prism isContent="1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25648" y="5760792"/>
            <a:ext cx="9144000" cy="603865"/>
            <a:chOff x="0" y="5286388"/>
            <a:chExt cx="9144000" cy="1428760"/>
          </a:xfrm>
        </p:grpSpPr>
        <p:pic>
          <p:nvPicPr>
            <p:cNvPr id="6" name="Picture 5" descr="C:\Users\Наталья\Desktop\орнамент\tat-ornamen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286388"/>
              <a:ext cx="9144000" cy="1100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Прямоугольник 6"/>
            <p:cNvSpPr/>
            <p:nvPr/>
          </p:nvSpPr>
          <p:spPr>
            <a:xfrm>
              <a:off x="0" y="6500834"/>
              <a:ext cx="9144000" cy="214314"/>
            </a:xfrm>
            <a:prstGeom prst="rect">
              <a:avLst/>
            </a:prstGeom>
            <a:gradFill>
              <a:gsLst>
                <a:gs pos="0">
                  <a:srgbClr val="FFC000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48" y="404664"/>
            <a:ext cx="9144000" cy="535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3384376"/>
          </a:xfrm>
        </p:spPr>
        <p:txBody>
          <a:bodyPr>
            <a:normAutofit/>
          </a:bodyPr>
          <a:lstStyle/>
          <a:p>
            <a:r>
              <a:rPr lang="tt-RU" b="1" i="1" dirty="0" smtClean="0">
                <a:solidFill>
                  <a:srgbClr val="C00000"/>
                </a:solidFill>
                <a:effectLst/>
              </a:rPr>
              <a:t>И авылым, син еракта инде,</a:t>
            </a:r>
            <a:br>
              <a:rPr lang="tt-RU" b="1" i="1" dirty="0" smtClean="0">
                <a:solidFill>
                  <a:srgbClr val="C00000"/>
                </a:solidFill>
                <a:effectLst/>
              </a:rPr>
            </a:br>
            <a:r>
              <a:rPr lang="tt-RU" b="1" i="1" dirty="0" smtClean="0">
                <a:solidFill>
                  <a:srgbClr val="C00000"/>
                </a:solidFill>
                <a:effectLst/>
              </a:rPr>
              <a:t>Сагындырып төшкә керәсең.</a:t>
            </a:r>
            <a:br>
              <a:rPr lang="tt-RU" b="1" i="1" dirty="0" smtClean="0">
                <a:solidFill>
                  <a:srgbClr val="C00000"/>
                </a:solidFill>
                <a:effectLst/>
              </a:rPr>
            </a:br>
            <a:r>
              <a:rPr lang="tt-RU" b="1" i="1" dirty="0" smtClean="0">
                <a:solidFill>
                  <a:srgbClr val="C00000"/>
                </a:solidFill>
                <a:effectLst/>
              </a:rPr>
              <a:t>Язмышларга ниләр язылганны,</a:t>
            </a:r>
            <a:br>
              <a:rPr lang="tt-RU" b="1" i="1" dirty="0" smtClean="0">
                <a:solidFill>
                  <a:srgbClr val="C00000"/>
                </a:solidFill>
                <a:effectLst/>
              </a:rPr>
            </a:br>
            <a:r>
              <a:rPr lang="tt-RU" b="1" i="1" dirty="0" smtClean="0">
                <a:solidFill>
                  <a:srgbClr val="C00000"/>
                </a:solidFill>
                <a:effectLst/>
              </a:rPr>
              <a:t>Туган нигез – күбрәк беләсең.</a:t>
            </a:r>
            <a:endParaRPr lang="ru-RU" b="1" i="1" dirty="0"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84525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ferris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495" y="6382673"/>
            <a:ext cx="91440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3925" y="5182344"/>
            <a:ext cx="80445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Язмыш җилләре кешене, туган нигезеннән аерып алып, кая гына илтеп ташламый. 10нчы сыйныфны тәмамлаганнан соң мин Яр Чаллы шәһәренә килдем.</a:t>
            </a:r>
            <a:endParaRPr lang="ru-RU" sz="2400" i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80281"/>
            <a:ext cx="7378940" cy="4921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223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000">
        <p14:shred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66" y="8709"/>
            <a:ext cx="8729634" cy="1143000"/>
          </a:xfrm>
        </p:spPr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" name="Picture 5" descr="C:\Users\Наталья\Desktop\орнамент\tat-ornamen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8"/>
            <a:ext cx="914400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710439" y="4950674"/>
            <a:ext cx="78789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Һөнәри </a:t>
            </a:r>
            <a:r>
              <a:rPr lang="tt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эшчәнлегем 1996нчы </a:t>
            </a:r>
            <a:r>
              <a:rPr lang="tt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елны Яр </a:t>
            </a:r>
            <a:r>
              <a:rPr lang="tt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Чаллы шәһәренең 54нче татар </a:t>
            </a:r>
            <a:r>
              <a:rPr lang="tt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гимназиясендә б</a:t>
            </a:r>
            <a:r>
              <a:rPr lang="tt-RU" sz="2400" b="1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елем </a:t>
            </a:r>
            <a:r>
              <a:rPr lang="tt-RU" sz="2400" b="1" i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бирү эшеннән азат ителгән сыйныф җитәкчесе </a:t>
            </a:r>
            <a:r>
              <a:rPr lang="tt-RU" sz="2400" b="1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буларак </a:t>
            </a:r>
            <a:r>
              <a:rPr lang="tt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башланып </a:t>
            </a:r>
            <a:r>
              <a:rPr lang="tt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китте. 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78"/>
          <a:stretch/>
        </p:blipFill>
        <p:spPr>
          <a:xfrm>
            <a:off x="3052322" y="2539788"/>
            <a:ext cx="4040351" cy="2410886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36504">
            <a:off x="5155949" y="206860"/>
            <a:ext cx="3813527" cy="2717509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1" t="17323" r="-512" b="-3606"/>
          <a:stretch/>
        </p:blipFill>
        <p:spPr>
          <a:xfrm rot="21184062">
            <a:off x="226254" y="192784"/>
            <a:ext cx="4273126" cy="2753421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2000">
        <p14:switch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5" descr="C:\Users\Наталья\Desktop\орнамент\tat-ornamen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8"/>
            <a:ext cx="914400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27584" y="4856497"/>
            <a:ext cx="7560840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tt-RU" sz="2400" b="1" i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2004нче елдан  МБГББУ “Кнәз  урта гомуми белем бирү мәктәбе”ндә татар теле һәм әдәбияты укытучысы булып эшлим. </a:t>
            </a:r>
            <a:endParaRPr lang="ru-RU" sz="2400" b="1" i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4099" name="Picture 3" descr="C:\Users\ноутбук\Downloads\16f3b-1445959529-0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8089" y="332657"/>
            <a:ext cx="8183846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09" y="336323"/>
            <a:ext cx="1996316" cy="26617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0997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prism isContent="1" isInverted="1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1000</TotalTime>
  <Words>297</Words>
  <Application>Microsoft Office PowerPoint</Application>
  <PresentationFormat>Экран (4:3)</PresentationFormat>
  <Paragraphs>36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 авылым, син еракта инде, Сагындырып төшкә керәсең. Язмышларга ниләр язылганны, Туган нигез – күбрәк беләсең.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Укучылар иҗади эшләре белән таныштыра</vt:lpstr>
      <vt:lpstr>Төрле уеннар уйныйбыз</vt:lpstr>
      <vt:lpstr>Класстан тыш чаралар бик күңелле үтә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Рамиля</dc:creator>
  <cp:lastModifiedBy>ноутбук</cp:lastModifiedBy>
  <cp:revision>101</cp:revision>
  <dcterms:created xsi:type="dcterms:W3CDTF">2015-03-04T22:34:04Z</dcterms:created>
  <dcterms:modified xsi:type="dcterms:W3CDTF">2017-02-15T09:23:02Z</dcterms:modified>
</cp:coreProperties>
</file>