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63" autoAdjust="0"/>
  </p:normalViewPr>
  <p:slideViewPr>
    <p:cSldViewPr>
      <p:cViewPr varScale="1">
        <p:scale>
          <a:sx n="67" d="100"/>
          <a:sy n="67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A716-E9C9-416A-A45E-9E621ABEBF3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31CD-052D-4F22-B021-66EE00C78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A716-E9C9-416A-A45E-9E621ABEBF3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31CD-052D-4F22-B021-66EE00C78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A716-E9C9-416A-A45E-9E621ABEBF3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31CD-052D-4F22-B021-66EE00C78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A716-E9C9-416A-A45E-9E621ABEBF3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31CD-052D-4F22-B021-66EE00C78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A716-E9C9-416A-A45E-9E621ABEBF3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31CD-052D-4F22-B021-66EE00C78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A716-E9C9-416A-A45E-9E621ABEBF3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31CD-052D-4F22-B021-66EE00C78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A716-E9C9-416A-A45E-9E621ABEBF3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31CD-052D-4F22-B021-66EE00C78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A716-E9C9-416A-A45E-9E621ABEBF3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31CD-052D-4F22-B021-66EE00C78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A716-E9C9-416A-A45E-9E621ABEBF3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31CD-052D-4F22-B021-66EE00C78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A716-E9C9-416A-A45E-9E621ABEBF3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31CD-052D-4F22-B021-66EE00C78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A716-E9C9-416A-A45E-9E621ABEBF3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31CD-052D-4F22-B021-66EE00C78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AA716-E9C9-416A-A45E-9E621ABEBF3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931CD-052D-4F22-B021-66EE00C78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Relationship Id="rId9" Type="http://schemas.openxmlformats.org/officeDocument/2006/relationships/image" Target="../media/image7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3" Type="http://schemas.openxmlformats.org/officeDocument/2006/relationships/image" Target="../media/image84.jpeg"/><Relationship Id="rId7" Type="http://schemas.openxmlformats.org/officeDocument/2006/relationships/image" Target="../media/image88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Relationship Id="rId9" Type="http://schemas.openxmlformats.org/officeDocument/2006/relationships/image" Target="../media/image90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jpeg"/><Relationship Id="rId3" Type="http://schemas.openxmlformats.org/officeDocument/2006/relationships/image" Target="../media/image92.jpeg"/><Relationship Id="rId7" Type="http://schemas.openxmlformats.org/officeDocument/2006/relationships/image" Target="../media/image96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5.jpeg"/><Relationship Id="rId4" Type="http://schemas.openxmlformats.org/officeDocument/2006/relationships/image" Target="../media/image10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jpeg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beinplus24.ru/wp-content/uploads/2015/05/%D1%84%D0%BE%D0%BD-%D0%B4%D0%BB%D1%8F-%D1%81%D0%B0%D0%B9%D1%82%D0%B0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221457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Познавательно – творческий проект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 «Природа наш дом, в котором мы живем»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2857496"/>
            <a:ext cx="5057788" cy="2066924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Автор: Григорьева Любовь     Михайловна, воспитатель 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I </a:t>
            </a:r>
            <a:r>
              <a:rPr lang="ru-RU" dirty="0" smtClean="0">
                <a:solidFill>
                  <a:schemeClr val="tx1"/>
                </a:solidFill>
              </a:rPr>
              <a:t> квалификационной категории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МАДОУ № 408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http://www.decoarmonia.com/wp-content/uploads/2013/08/1600_1200_2010032212540547083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263542">
            <a:off x="393057" y="3374447"/>
            <a:ext cx="3262407" cy="271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www.walldevil.com/wallpapers/a20/wallpaper-vector-flower-images-image-autumn-deadmau5-wallpapers-background-tiesto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Занятия по экологии</a:t>
            </a:r>
            <a:endParaRPr lang="ru-RU" dirty="0"/>
          </a:p>
        </p:txBody>
      </p:sp>
      <p:pic>
        <p:nvPicPr>
          <p:cNvPr id="1026" name="Picture 2" descr="C:\Users\Айрат\Pictures\занятия в садике\100_62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3" y="1142984"/>
            <a:ext cx="2381266" cy="2143140"/>
          </a:xfrm>
          <a:prstGeom prst="rect">
            <a:avLst/>
          </a:prstGeom>
          <a:noFill/>
        </p:spPr>
      </p:pic>
      <p:pic>
        <p:nvPicPr>
          <p:cNvPr id="1027" name="Picture 3" descr="C:\Users\Айрат\Pictures\занятия в садике\100_628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1214422"/>
            <a:ext cx="2640325" cy="2214578"/>
          </a:xfrm>
          <a:prstGeom prst="rect">
            <a:avLst/>
          </a:prstGeom>
          <a:noFill/>
        </p:spPr>
      </p:pic>
      <p:pic>
        <p:nvPicPr>
          <p:cNvPr id="1028" name="Picture 4" descr="C:\Users\Айрат\Pictures\занятия в садике\100_631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6" y="1142984"/>
            <a:ext cx="2928958" cy="2214578"/>
          </a:xfrm>
          <a:prstGeom prst="rect">
            <a:avLst/>
          </a:prstGeom>
          <a:noFill/>
        </p:spPr>
      </p:pic>
      <p:pic>
        <p:nvPicPr>
          <p:cNvPr id="1029" name="Picture 5" descr="C:\Users\Айрат\Pictures\с телефона\CAM0191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3643314"/>
            <a:ext cx="2553909" cy="2857520"/>
          </a:xfrm>
          <a:prstGeom prst="rect">
            <a:avLst/>
          </a:prstGeom>
          <a:noFill/>
        </p:spPr>
      </p:pic>
      <p:pic>
        <p:nvPicPr>
          <p:cNvPr id="1030" name="Picture 6" descr="C:\Users\Айрат\Pictures\с телефона\CAM0192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15074" y="3643314"/>
            <a:ext cx="2500312" cy="2786058"/>
          </a:xfrm>
          <a:prstGeom prst="rect">
            <a:avLst/>
          </a:prstGeom>
          <a:noFill/>
        </p:spPr>
      </p:pic>
      <p:pic>
        <p:nvPicPr>
          <p:cNvPr id="3073" name="Picture 1" descr="C:\Users\Айрат\Pictures\занятия в садике\100_626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43240" y="3929066"/>
            <a:ext cx="2714644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im0-tub-ru.yandex.net/i?id=60c0895bec9593b39fb986449aad9f29&amp;n=33&amp;h=190&amp;w=190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Беседы</a:t>
            </a:r>
            <a:endParaRPr lang="ru-RU" dirty="0"/>
          </a:p>
        </p:txBody>
      </p:sp>
      <p:pic>
        <p:nvPicPr>
          <p:cNvPr id="1026" name="Picture 2" descr="C:\Users\Айрат\Pictures\занятия в садике\100_62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14290"/>
            <a:ext cx="2592381" cy="2338386"/>
          </a:xfrm>
          <a:prstGeom prst="rect">
            <a:avLst/>
          </a:prstGeom>
          <a:noFill/>
        </p:spPr>
      </p:pic>
      <p:pic>
        <p:nvPicPr>
          <p:cNvPr id="1027" name="Picture 3" descr="C:\Users\Айрат\Pictures\занятия в садике\20150522_1126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1000108"/>
            <a:ext cx="3000396" cy="2286016"/>
          </a:xfrm>
          <a:prstGeom prst="rect">
            <a:avLst/>
          </a:prstGeom>
          <a:noFill/>
        </p:spPr>
      </p:pic>
      <p:pic>
        <p:nvPicPr>
          <p:cNvPr id="1028" name="Picture 4" descr="C:\Users\Айрат\Pictures\занятия в садике\20150522_11260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214290"/>
            <a:ext cx="2928926" cy="2143140"/>
          </a:xfrm>
          <a:prstGeom prst="rect">
            <a:avLst/>
          </a:prstGeom>
          <a:noFill/>
        </p:spPr>
      </p:pic>
      <p:pic>
        <p:nvPicPr>
          <p:cNvPr id="7" name="Рисунок 6" descr="C:\Users\Айрат\Pictures\занятия в садике\20150522_112826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3143248"/>
            <a:ext cx="242889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Айрат\Pictures\занятия в садике\IMG_20150522_112003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15074" y="2928934"/>
            <a:ext cx="245745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Айрат\Pictures\занятия в садике\IMG_20150918_142044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00364" y="4071942"/>
            <a:ext cx="285752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.wallpaperhere.com/wallpapers/1024x768/20110623/Observer-blue-bea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Знакомство детей с художественной литературой и народным фольклором</a:t>
            </a:r>
            <a:endParaRPr lang="ru-RU" sz="3200" dirty="0"/>
          </a:p>
        </p:txBody>
      </p:sp>
      <p:pic>
        <p:nvPicPr>
          <p:cNvPr id="2050" name="Picture 2" descr="http://kempoisk.ru/articles/imgs/22025-skachat-lyubovnye-romany-dlya-devoche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071354">
            <a:off x="273888" y="1321965"/>
            <a:ext cx="2071702" cy="2214578"/>
          </a:xfrm>
          <a:prstGeom prst="rect">
            <a:avLst/>
          </a:prstGeom>
          <a:noFill/>
        </p:spPr>
      </p:pic>
      <p:pic>
        <p:nvPicPr>
          <p:cNvPr id="2052" name="Picture 4" descr="http://www.gornitsa.ru/images/products/book5/al_book_tetr237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819400">
            <a:off x="2158760" y="1424935"/>
            <a:ext cx="2130872" cy="2286016"/>
          </a:xfrm>
          <a:prstGeom prst="rect">
            <a:avLst/>
          </a:prstGeom>
          <a:noFill/>
        </p:spPr>
      </p:pic>
      <p:pic>
        <p:nvPicPr>
          <p:cNvPr id="2054" name="Picture 6" descr="http://maxima-library.org/covers/237632_0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657003">
            <a:off x="291767" y="3908904"/>
            <a:ext cx="1990102" cy="2428892"/>
          </a:xfrm>
          <a:prstGeom prst="rect">
            <a:avLst/>
          </a:prstGeom>
          <a:noFill/>
        </p:spPr>
      </p:pic>
      <p:pic>
        <p:nvPicPr>
          <p:cNvPr id="2056" name="Picture 8" descr="http://cs627325.vk.me/v627325800/24edc/AEyjEGz0b-Q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738616">
            <a:off x="2043196" y="4137745"/>
            <a:ext cx="1975912" cy="2324077"/>
          </a:xfrm>
          <a:prstGeom prst="rect">
            <a:avLst/>
          </a:prstGeom>
          <a:noFill/>
        </p:spPr>
      </p:pic>
      <p:pic>
        <p:nvPicPr>
          <p:cNvPr id="2058" name="Picture 10" descr="http://www.bookriver.ru/img/covers/32913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20727131">
            <a:off x="4057108" y="1482198"/>
            <a:ext cx="2143140" cy="2190752"/>
          </a:xfrm>
          <a:prstGeom prst="rect">
            <a:avLst/>
          </a:prstGeom>
          <a:noFill/>
        </p:spPr>
      </p:pic>
      <p:pic>
        <p:nvPicPr>
          <p:cNvPr id="2060" name="Picture 12" descr="http://www.libex.ru/dimg/46bda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0760911">
            <a:off x="6077241" y="1371145"/>
            <a:ext cx="2143140" cy="2078233"/>
          </a:xfrm>
          <a:prstGeom prst="rect">
            <a:avLst/>
          </a:prstGeom>
          <a:noFill/>
        </p:spPr>
      </p:pic>
      <p:pic>
        <p:nvPicPr>
          <p:cNvPr id="2062" name="Picture 14" descr="http://s4.ay.ozstatic.by/c200x200/207/199/10/10199207_0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0702892">
            <a:off x="3961936" y="4140655"/>
            <a:ext cx="2201702" cy="2158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9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9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9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900"/>
                            </p:stCondLst>
                            <p:childTnLst>
                              <p:par>
                                <p:cTn id="2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900"/>
                            </p:stCondLst>
                            <p:childTnLst>
                              <p:par>
                                <p:cTn id="2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900"/>
                            </p:stCondLst>
                            <p:childTnLst>
                              <p:par>
                                <p:cTn id="3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900"/>
                            </p:stCondLst>
                            <p:childTnLst>
                              <p:par>
                                <p:cTn id="3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hdwallpaperspretty.com/wp-content/gallery/nature-wallpaper-borders/blue-sky-nature-backgrounds-wallpapers+Powerpoint+nature+backgrounds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Подготовка к  инсценировке сказки «Жила – была Тучка»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5602" name="Picture 2" descr="C:\Users\Айрат\Pictures\занятия в садике\100_63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2357430"/>
            <a:ext cx="2643206" cy="2551748"/>
          </a:xfrm>
          <a:prstGeom prst="rect">
            <a:avLst/>
          </a:prstGeom>
          <a:noFill/>
        </p:spPr>
      </p:pic>
      <p:pic>
        <p:nvPicPr>
          <p:cNvPr id="25603" name="Picture 3" descr="C:\Users\Айрат\Pictures\занятия в садике\100_636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1428736"/>
            <a:ext cx="2592700" cy="2357454"/>
          </a:xfrm>
          <a:prstGeom prst="rect">
            <a:avLst/>
          </a:prstGeom>
          <a:noFill/>
        </p:spPr>
      </p:pic>
      <p:pic>
        <p:nvPicPr>
          <p:cNvPr id="25604" name="Picture 4" descr="C:\Users\Айрат\Pictures\занятия в садике\100_636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4000504"/>
            <a:ext cx="2592700" cy="2551748"/>
          </a:xfrm>
          <a:prstGeom prst="rect">
            <a:avLst/>
          </a:prstGeom>
          <a:noFill/>
        </p:spPr>
      </p:pic>
      <p:pic>
        <p:nvPicPr>
          <p:cNvPr id="25605" name="Picture 5" descr="C:\Users\Айрат\Pictures\занятия в садике\100_636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00760" y="4071942"/>
            <a:ext cx="2735258" cy="2479675"/>
          </a:xfrm>
          <a:prstGeom prst="rect">
            <a:avLst/>
          </a:prstGeom>
          <a:noFill/>
        </p:spPr>
      </p:pic>
      <p:pic>
        <p:nvPicPr>
          <p:cNvPr id="8" name="Picture 3" descr="C:\Users\Айрат\Pictures\2014-02-10\100_634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20" y="1357298"/>
            <a:ext cx="2500330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9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9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9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9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19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layer.myshared.ru/1270333/data/images/img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Наблюдения </a:t>
            </a:r>
            <a:endParaRPr lang="ru-RU" dirty="0"/>
          </a:p>
        </p:txBody>
      </p:sp>
      <p:pic>
        <p:nvPicPr>
          <p:cNvPr id="26626" name="Picture 2" descr="C:\Users\Айрат\Pictures\занятия в садике\IMG_20150330_2150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57166"/>
            <a:ext cx="2524472" cy="2714644"/>
          </a:xfrm>
          <a:prstGeom prst="rect">
            <a:avLst/>
          </a:prstGeom>
          <a:noFill/>
        </p:spPr>
      </p:pic>
      <p:pic>
        <p:nvPicPr>
          <p:cNvPr id="26627" name="Picture 3" descr="C:\Users\Айрат\Pictures\занятия в садике\IMG-20150403-WA00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1142984"/>
            <a:ext cx="2571768" cy="2214578"/>
          </a:xfrm>
          <a:prstGeom prst="rect">
            <a:avLst/>
          </a:prstGeom>
          <a:noFill/>
        </p:spPr>
      </p:pic>
      <p:pic>
        <p:nvPicPr>
          <p:cNvPr id="26628" name="Picture 4" descr="C:\Users\Айрат\Pictures\занятия в садике\100_631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587420">
            <a:off x="550830" y="3687402"/>
            <a:ext cx="2173276" cy="2439952"/>
          </a:xfrm>
          <a:prstGeom prst="rect">
            <a:avLst/>
          </a:prstGeom>
          <a:noFill/>
        </p:spPr>
      </p:pic>
      <p:pic>
        <p:nvPicPr>
          <p:cNvPr id="26629" name="Picture 5" descr="C:\Users\Айрат\Pictures\занятия в садике\100_631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28992" y="3714752"/>
            <a:ext cx="2357454" cy="2480310"/>
          </a:xfrm>
          <a:prstGeom prst="rect">
            <a:avLst/>
          </a:prstGeom>
          <a:noFill/>
        </p:spPr>
      </p:pic>
      <p:pic>
        <p:nvPicPr>
          <p:cNvPr id="26630" name="Picture 6" descr="C:\Users\Айрат\Pictures\с телефона\CAM0192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86512" y="357166"/>
            <a:ext cx="2500312" cy="3000396"/>
          </a:xfrm>
          <a:prstGeom prst="rect">
            <a:avLst/>
          </a:prstGeom>
          <a:noFill/>
        </p:spPr>
      </p:pic>
      <p:pic>
        <p:nvPicPr>
          <p:cNvPr id="26631" name="Picture 7" descr="C:\Users\Айрат\Pictures\фотки\P100003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294692">
            <a:off x="6451725" y="3970405"/>
            <a:ext cx="2216513" cy="2297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5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500"/>
                            </p:stCondLst>
                            <p:childTnLst>
                              <p:par>
                                <p:cTn id="3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4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fotoshops.org/uploads/taginator/Dec-2012/nezhnyj-fon-dlya-prezentacii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7857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Художественно - творческая деятельность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7650" name="Picture 2" descr="C:\Users\Айрат\Pictures\занятия в садике\100_63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714356"/>
            <a:ext cx="2500330" cy="2265996"/>
          </a:xfrm>
          <a:prstGeom prst="rect">
            <a:avLst/>
          </a:prstGeom>
          <a:noFill/>
        </p:spPr>
      </p:pic>
      <p:pic>
        <p:nvPicPr>
          <p:cNvPr id="27651" name="Picture 3" descr="C:\Users\Айрат\Pictures\занятия в садике\CAM0199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857232"/>
            <a:ext cx="2643206" cy="2286016"/>
          </a:xfrm>
          <a:prstGeom prst="rect">
            <a:avLst/>
          </a:prstGeom>
          <a:noFill/>
        </p:spPr>
      </p:pic>
      <p:pic>
        <p:nvPicPr>
          <p:cNvPr id="27652" name="Picture 4" descr="C:\Users\Айрат\Pictures\занятия в садике\CAM0199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214686"/>
            <a:ext cx="2643188" cy="2428892"/>
          </a:xfrm>
          <a:prstGeom prst="rect">
            <a:avLst/>
          </a:prstGeom>
          <a:noFill/>
        </p:spPr>
      </p:pic>
      <p:pic>
        <p:nvPicPr>
          <p:cNvPr id="27653" name="Picture 5" descr="C:\Users\Айрат\Pictures\занятия в садике\CAM0200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71802" y="3500438"/>
            <a:ext cx="2357454" cy="2428892"/>
          </a:xfrm>
          <a:prstGeom prst="rect">
            <a:avLst/>
          </a:prstGeom>
          <a:noFill/>
        </p:spPr>
      </p:pic>
      <p:pic>
        <p:nvPicPr>
          <p:cNvPr id="27654" name="Picture 6" descr="C:\Users\Айрат\Pictures\занятия в садике\100_635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15008" y="1071546"/>
            <a:ext cx="2643206" cy="2214578"/>
          </a:xfrm>
          <a:prstGeom prst="rect">
            <a:avLst/>
          </a:prstGeom>
          <a:noFill/>
        </p:spPr>
      </p:pic>
      <p:pic>
        <p:nvPicPr>
          <p:cNvPr id="1026" name="Picture 2" descr="C:\Users\Айрат\Pictures\занятия в садике\100_634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572132" y="3929066"/>
            <a:ext cx="2500330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0" decel="100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800" decel="100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5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linda6035.ucoz.ru/fokina_l-p-cvety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8674" name="Picture 2" descr="C:\Users\Айрат\Pictures\занятия в садике\CAM010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642918"/>
            <a:ext cx="2643206" cy="2786058"/>
          </a:xfrm>
          <a:prstGeom prst="rect">
            <a:avLst/>
          </a:prstGeom>
          <a:noFill/>
        </p:spPr>
      </p:pic>
      <p:pic>
        <p:nvPicPr>
          <p:cNvPr id="28677" name="Picture 5" descr="C:\Users\Айрат\Pictures\занятия в садике\DSC_03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3500438"/>
            <a:ext cx="2643206" cy="2825579"/>
          </a:xfrm>
          <a:prstGeom prst="rect">
            <a:avLst/>
          </a:prstGeom>
          <a:noFill/>
        </p:spPr>
      </p:pic>
      <p:pic>
        <p:nvPicPr>
          <p:cNvPr id="7" name="Рисунок 6" descr="C:\Users\Айрат\Pictures\занятия в садике\20150522_11282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3571876"/>
            <a:ext cx="278608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7" descr="C:\Users\Айрат\Pictures\занятия в садике\20150522_11291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86116" y="4000504"/>
            <a:ext cx="2643206" cy="2643206"/>
          </a:xfrm>
          <a:prstGeom prst="rect">
            <a:avLst/>
          </a:prstGeom>
          <a:noFill/>
        </p:spPr>
      </p:pic>
      <p:pic>
        <p:nvPicPr>
          <p:cNvPr id="28680" name="Picture 8" descr="C:\Users\Айрат\Pictures\занятия в садике\20150522_11295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00760" y="571480"/>
            <a:ext cx="2857520" cy="2714644"/>
          </a:xfrm>
          <a:prstGeom prst="rect">
            <a:avLst/>
          </a:prstGeom>
          <a:noFill/>
        </p:spPr>
      </p:pic>
      <p:pic>
        <p:nvPicPr>
          <p:cNvPr id="28681" name="Picture 9" descr="C:\Users\Айрат\Pictures\занятия в садике\CAM0102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14678" y="214290"/>
            <a:ext cx="2500298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ib-chausy.mogilev.by/images/fon/bv1008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C:\Users\Айрат\Pictures\занятия в садике\100_627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677879">
            <a:off x="258126" y="271881"/>
            <a:ext cx="2357454" cy="2265996"/>
          </a:xfrm>
          <a:prstGeom prst="rect">
            <a:avLst/>
          </a:prstGeom>
          <a:noFill/>
        </p:spPr>
      </p:pic>
      <p:pic>
        <p:nvPicPr>
          <p:cNvPr id="29699" name="Picture 3" descr="C:\Users\Айрат\Pictures\занятия в садике\100_629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617630">
            <a:off x="2591564" y="703396"/>
            <a:ext cx="2309362" cy="2500330"/>
          </a:xfrm>
          <a:prstGeom prst="rect">
            <a:avLst/>
          </a:prstGeom>
          <a:noFill/>
        </p:spPr>
      </p:pic>
      <p:pic>
        <p:nvPicPr>
          <p:cNvPr id="29700" name="Picture 4" descr="C:\Users\Айрат\Pictures\занятия в садике\100_629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178374">
            <a:off x="3566289" y="3752445"/>
            <a:ext cx="2357454" cy="2500330"/>
          </a:xfrm>
          <a:prstGeom prst="rect">
            <a:avLst/>
          </a:prstGeom>
          <a:noFill/>
        </p:spPr>
      </p:pic>
      <p:pic>
        <p:nvPicPr>
          <p:cNvPr id="29701" name="Picture 5" descr="C:\Users\Айрат\Pictures\занятия в садике\100_630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949191">
            <a:off x="6421463" y="3422155"/>
            <a:ext cx="2410631" cy="2623186"/>
          </a:xfrm>
          <a:prstGeom prst="rect">
            <a:avLst/>
          </a:prstGeom>
          <a:noFill/>
        </p:spPr>
      </p:pic>
      <p:pic>
        <p:nvPicPr>
          <p:cNvPr id="29702" name="Picture 6" descr="C:\Users\Айрат\Pictures\занятия в садике\100_631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927412">
            <a:off x="778551" y="3494229"/>
            <a:ext cx="2426114" cy="2419338"/>
          </a:xfrm>
          <a:prstGeom prst="rect">
            <a:avLst/>
          </a:prstGeom>
          <a:noFill/>
        </p:spPr>
      </p:pic>
      <p:pic>
        <p:nvPicPr>
          <p:cNvPr id="29703" name="Picture 7" descr="C:\Users\Айрат\Pictures\занятия в садике\100_631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0765162">
            <a:off x="4626865" y="578159"/>
            <a:ext cx="2143140" cy="2500330"/>
          </a:xfrm>
          <a:prstGeom prst="rect">
            <a:avLst/>
          </a:prstGeom>
          <a:noFill/>
        </p:spPr>
      </p:pic>
      <p:pic>
        <p:nvPicPr>
          <p:cNvPr id="29704" name="Picture 8" descr="C:\Users\Айрат\Pictures\занятия в садике\100_6324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0467571">
            <a:off x="6625164" y="580670"/>
            <a:ext cx="2205974" cy="23009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fantik47.rusedu.net/gallery/3117/69645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Опрос среди детей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30723" name="Picture 3" descr="C:\Users\Айрат\Pictures\фотки\100_56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4000504"/>
            <a:ext cx="2786082" cy="2592700"/>
          </a:xfrm>
          <a:prstGeom prst="rect">
            <a:avLst/>
          </a:prstGeom>
          <a:noFill/>
        </p:spPr>
      </p:pic>
      <p:pic>
        <p:nvPicPr>
          <p:cNvPr id="30724" name="Picture 4" descr="C:\Users\Айрат\Pictures\фотки\100_57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429000"/>
            <a:ext cx="2428892" cy="2623186"/>
          </a:xfrm>
          <a:prstGeom prst="rect">
            <a:avLst/>
          </a:prstGeom>
          <a:noFill/>
        </p:spPr>
      </p:pic>
      <p:pic>
        <p:nvPicPr>
          <p:cNvPr id="30725" name="Picture 5" descr="C:\Users\Айрат\Pictures\фотки\100_575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46" y="1142984"/>
            <a:ext cx="2857520" cy="2857520"/>
          </a:xfrm>
          <a:prstGeom prst="rect">
            <a:avLst/>
          </a:prstGeom>
          <a:noFill/>
        </p:spPr>
      </p:pic>
      <p:pic>
        <p:nvPicPr>
          <p:cNvPr id="30726" name="Picture 6" descr="C:\Users\Айрат\Pictures\фотки\100_575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00166" y="857232"/>
            <a:ext cx="2928958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wallpapers4desktop.net/_ph/2/6640548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Игровая деятельность</a:t>
            </a:r>
            <a:endParaRPr lang="ru-RU" dirty="0"/>
          </a:p>
        </p:txBody>
      </p:sp>
      <p:pic>
        <p:nvPicPr>
          <p:cNvPr id="31747" name="Picture 3" descr="C:\Users\Айрат\Pictures\занятия в садике\100_62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857232"/>
            <a:ext cx="2807014" cy="2643206"/>
          </a:xfrm>
          <a:prstGeom prst="rect">
            <a:avLst/>
          </a:prstGeom>
          <a:noFill/>
        </p:spPr>
      </p:pic>
      <p:pic>
        <p:nvPicPr>
          <p:cNvPr id="31748" name="Picture 4" descr="C:\Users\Айрат\Pictures\занятия в садике\100_626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785794"/>
            <a:ext cx="2878452" cy="2571768"/>
          </a:xfrm>
          <a:prstGeom prst="rect">
            <a:avLst/>
          </a:prstGeom>
          <a:noFill/>
        </p:spPr>
      </p:pic>
      <p:pic>
        <p:nvPicPr>
          <p:cNvPr id="31749" name="Picture 5" descr="C:\Users\Айрат\Pictures\занятия в садике\100_626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4000504"/>
            <a:ext cx="2735576" cy="2551748"/>
          </a:xfrm>
          <a:prstGeom prst="rect">
            <a:avLst/>
          </a:prstGeom>
          <a:noFill/>
        </p:spPr>
      </p:pic>
      <p:pic>
        <p:nvPicPr>
          <p:cNvPr id="31750" name="Picture 6" descr="C:\Users\Айрат\Pictures\с телефона\CAM0071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14678" y="2071678"/>
            <a:ext cx="2643206" cy="3214710"/>
          </a:xfrm>
          <a:prstGeom prst="rect">
            <a:avLst/>
          </a:prstGeom>
          <a:noFill/>
        </p:spPr>
      </p:pic>
      <p:pic>
        <p:nvPicPr>
          <p:cNvPr id="31752" name="Picture 8" descr="C:\Users\Айрат\Pictures\занятия в садике\CAM0104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282" y="3857628"/>
            <a:ext cx="2714612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layer.myshared.ru/1270333/data/images/img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Эта тема очень актуальна, потому что экологические проблемы имеют глобальный характер и затрагивают все человечество. Главная тому причина – экологическая безответственность. Загрязняется воздух, вода, почва. И это губительно сказывается на растительном, животном мире, на здоровье людей. Очень важно научить людей, особенно детей, бережному отношению к окружающей среде. Дети имеют недостаточное представление о значении чистой воды, воздуха в жизни человека и живых организмов, об основных источниках их загрязнения, его последствиях, о способах предотвращения загрязнения.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качать фоны детских презентаций - скачать видео презентацию онлайн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Конкурсы рисунков</a:t>
            </a:r>
            <a:endParaRPr lang="ru-RU" sz="3600" b="1" dirty="0"/>
          </a:p>
        </p:txBody>
      </p:sp>
      <p:pic>
        <p:nvPicPr>
          <p:cNvPr id="32771" name="Picture 3" descr="C:\Users\Айрат\Pictures\фотки\100_56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785794"/>
            <a:ext cx="2449824" cy="2071702"/>
          </a:xfrm>
          <a:prstGeom prst="rect">
            <a:avLst/>
          </a:prstGeom>
          <a:noFill/>
        </p:spPr>
      </p:pic>
      <p:pic>
        <p:nvPicPr>
          <p:cNvPr id="32773" name="Picture 5" descr="C:\Users\Айрат\Pictures\фотки\100_55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3071810"/>
            <a:ext cx="2214578" cy="1857388"/>
          </a:xfrm>
          <a:prstGeom prst="rect">
            <a:avLst/>
          </a:prstGeom>
          <a:noFill/>
        </p:spPr>
      </p:pic>
      <p:pic>
        <p:nvPicPr>
          <p:cNvPr id="32774" name="Picture 6" descr="C:\Users\Айрат\Pictures\фотки\100_555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08" y="3929066"/>
            <a:ext cx="2357454" cy="1714512"/>
          </a:xfrm>
          <a:prstGeom prst="rect">
            <a:avLst/>
          </a:prstGeom>
          <a:noFill/>
        </p:spPr>
      </p:pic>
      <p:pic>
        <p:nvPicPr>
          <p:cNvPr id="1026" name="Picture 2" descr="C:\Users\Айрат\Pictures\занятия в садике\CAM0204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86116" y="857232"/>
            <a:ext cx="2357454" cy="2000264"/>
          </a:xfrm>
          <a:prstGeom prst="rect">
            <a:avLst/>
          </a:prstGeom>
          <a:noFill/>
        </p:spPr>
      </p:pic>
      <p:pic>
        <p:nvPicPr>
          <p:cNvPr id="1027" name="Picture 3" descr="C:\Users\Айрат\Pictures\занятия в садике\CAM0205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000496" y="3000372"/>
            <a:ext cx="2214578" cy="2143116"/>
          </a:xfrm>
          <a:prstGeom prst="rect">
            <a:avLst/>
          </a:prstGeom>
          <a:noFill/>
        </p:spPr>
      </p:pic>
      <p:pic>
        <p:nvPicPr>
          <p:cNvPr id="1028" name="Picture 4" descr="C:\Users\Айрат\Pictures\занятия в садике\CAM0205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00760" y="1071546"/>
            <a:ext cx="2428892" cy="2286016"/>
          </a:xfrm>
          <a:prstGeom prst="rect">
            <a:avLst/>
          </a:prstGeom>
          <a:noFill/>
        </p:spPr>
      </p:pic>
      <p:pic>
        <p:nvPicPr>
          <p:cNvPr id="1029" name="Picture 5" descr="C:\Users\Айрат\Pictures\занятия в садике\CAM0205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357950" y="3643314"/>
            <a:ext cx="2214578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funlib.ru/cimg/2014/102004/05034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Рассматривание иллюстрации и слушание аудиозаписей</a:t>
            </a:r>
            <a:endParaRPr lang="ru-RU" sz="2800" dirty="0"/>
          </a:p>
        </p:txBody>
      </p:sp>
      <p:pic>
        <p:nvPicPr>
          <p:cNvPr id="33795" name="Picture 3" descr="C:\Users\Айрат\Pictures\занятия в садике\100_62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868040">
            <a:off x="439924" y="1222745"/>
            <a:ext cx="2362360" cy="2388060"/>
          </a:xfrm>
          <a:prstGeom prst="rect">
            <a:avLst/>
          </a:prstGeom>
          <a:noFill/>
        </p:spPr>
      </p:pic>
      <p:pic>
        <p:nvPicPr>
          <p:cNvPr id="33796" name="Picture 4" descr="C:\Users\Айрат\Pictures\занятия в садике\100_628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4214818"/>
            <a:ext cx="2428892" cy="2408872"/>
          </a:xfrm>
          <a:prstGeom prst="rect">
            <a:avLst/>
          </a:prstGeom>
          <a:noFill/>
        </p:spPr>
      </p:pic>
      <p:pic>
        <p:nvPicPr>
          <p:cNvPr id="2050" name="Picture 2" descr="C:\Users\Айрат\Pictures\занятия в садике\CAM0205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78" y="1428736"/>
            <a:ext cx="2571800" cy="2428892"/>
          </a:xfrm>
          <a:prstGeom prst="rect">
            <a:avLst/>
          </a:prstGeom>
          <a:noFill/>
        </p:spPr>
      </p:pic>
      <p:pic>
        <p:nvPicPr>
          <p:cNvPr id="7" name="Рисунок 6" descr="C:\Users\Айрат\Pictures\занятия в садике\CAM02057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796474">
            <a:off x="527873" y="4125373"/>
            <a:ext cx="2172842" cy="23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Айрат\Pictures\занятия в садике\CAM02059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008943">
            <a:off x="6455197" y="1195954"/>
            <a:ext cx="2214578" cy="2481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Айрат\Pictures\занятия в садике\CAM02056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173952">
            <a:off x="6475346" y="4156197"/>
            <a:ext cx="2028644" cy="2349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im0-tub-ru.yandex.net/i?id=e8e4c9f8bf669a634cf00eb376e3a542&amp;n=33&amp;h=190&amp;w=25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pic>
        <p:nvPicPr>
          <p:cNvPr id="4" name="Рисунок 3" descr="C:\Users\Айрат\Pictures\фотки\100_576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000108"/>
            <a:ext cx="3286148" cy="264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 descr="C:\Users\Айрат\Pictures\занятия в садике\CAM0204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1071546"/>
            <a:ext cx="3714776" cy="2571768"/>
          </a:xfrm>
          <a:prstGeom prst="rect">
            <a:avLst/>
          </a:prstGeom>
          <a:noFill/>
        </p:spPr>
      </p:pic>
      <p:pic>
        <p:nvPicPr>
          <p:cNvPr id="34820" name="Picture 4" descr="C:\Users\Айрат\Pictures\занятия в садике\CAM020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6" y="3714752"/>
            <a:ext cx="292895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player.myshared.ru/1145991/data/images/img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Заключительный этап</a:t>
            </a:r>
            <a:br>
              <a:rPr lang="ru-RU" sz="3600" dirty="0" smtClean="0"/>
            </a:br>
            <a:r>
              <a:rPr lang="ru-RU" sz="3600" dirty="0" smtClean="0"/>
              <a:t>Проект завершился КВН – </a:t>
            </a:r>
            <a:r>
              <a:rPr lang="ru-RU" sz="3600" dirty="0" err="1" smtClean="0"/>
              <a:t>ом</a:t>
            </a:r>
            <a:r>
              <a:rPr lang="ru-RU" sz="3600" dirty="0" smtClean="0"/>
              <a:t> «Природа наш дом, в котором мы живем»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C:\Users\Айрат\Pictures\занятия в садике\IMG_141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714488"/>
            <a:ext cx="321471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йрат\Pictures\занятия в садике\IMG_144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1785926"/>
            <a:ext cx="292895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йрат\Pictures\занятия в садике\IMG_1411 (1)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54" y="4357694"/>
            <a:ext cx="300039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s49.radikal.ru/i123/1101/c2/8fc5fab1ebc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C:\Users\Айрат\Pictures\занятия в садике\IMG_142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428604"/>
            <a:ext cx="292895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Айрат\Pictures\занятия в садике\IMG_142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500042"/>
            <a:ext cx="3286147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йрат\Pictures\занятия в садике\IMG_146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8" y="3643314"/>
            <a:ext cx="307183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йрат\Pictures\занятия в садике\IMG_1459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000232" y="3643314"/>
            <a:ext cx="307183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static.hdw.eweb4.com/media/wallpapers_dl/1/80/790753-gre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Выводы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600" dirty="0" smtClean="0"/>
              <a:t>В ходе реализации проекта у детей сформировалось бережное отношение к природе. Вырос интерес к коллективной исследовательской деятельности.  Повысилась самооценка детей. Дети с желанием участвовали в опытно - экспериментальной, </a:t>
            </a:r>
            <a:br>
              <a:rPr lang="ru-RU" sz="3600" dirty="0" smtClean="0"/>
            </a:br>
            <a:r>
              <a:rPr lang="ru-RU" sz="3600" dirty="0" smtClean="0"/>
              <a:t>художественно – </a:t>
            </a:r>
            <a:br>
              <a:rPr lang="ru-RU" sz="3600" dirty="0" smtClean="0"/>
            </a:br>
            <a:r>
              <a:rPr lang="ru-RU" sz="3600" dirty="0" smtClean="0"/>
              <a:t>театрализованной деятельности </a:t>
            </a:r>
            <a:br>
              <a:rPr lang="ru-RU" sz="3600" dirty="0" smtClean="0"/>
            </a:br>
            <a:r>
              <a:rPr lang="ru-RU" sz="3600" dirty="0" smtClean="0"/>
              <a:t>и радовались своим успехам.</a:t>
            </a:r>
            <a:br>
              <a:rPr lang="ru-RU" sz="3600" dirty="0" smtClean="0"/>
            </a:br>
            <a:r>
              <a:rPr lang="ru-RU" sz="36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kindlebook.ru/wp-content/uploads/media/%D0%A0%D0%B5%D0%BA%D0%BE%D0%BC%D0%B5%D0%BD%D0%B4%D0%B0%D1%86%D0%B8%D0%B8-%D0%B4%D0%BB%D1%8F-%D0%BF%D0%B5%D0%B4%D0%B0%D0%B3%D0%BE%D0%B3%D0%BE%D0%B2-%D0%9D%D0%B5%D0%BA%D0%BE%D0%BD%D1%81%D1%82%D1%80%D1%83%D0%BA%D1%82%D0%B8%D0%B2%D0%BD%D0%BE%D0%B5-%D0%BF%D0%BE%D0%B2%D0%B5%D0%B4%D0%B5%D0%BD%D0%B8%D0%B5-%D0%B4%D0%B5%D1%82%D0%B5%D0%B8%CC%86/image1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825347">
            <a:off x="6408508" y="3738623"/>
            <a:ext cx="2428892" cy="2871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pp.nashaucheba.ru/pars_docs/refs/38/37091/img2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im2-tub-ru.yandex.net/i?id=3ed873db3d9bbacfdd751f843ecd0279&amp;n=33&amp;h=190&amp;w=269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7429552" cy="478634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Формирование у детей осознанного, бережного отношения к природе.</a:t>
            </a:r>
            <a:r>
              <a:rPr lang="ru-RU" sz="2800" b="1" dirty="0" smtClean="0"/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Формирование у детей представления о том, что природа - основной источник здоровья и благополучия людей, что человек разумный хозяин, отвечает за все на Земле. Уточнить представления детей о том, что чистая вода, воздух и почва очень важны для всех живых существ на планете. Воспитать творческие личности, способных понимать и любить окружающий мир.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mg849.imageshack.us/img849/8351/tm5g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5214950"/>
            <a:ext cx="6000792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layer.myshared.ru/924132/data/images/img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-  знакомство детей с самым важном компоненте природы – водой, без которой невозможно жизнь на нашей планете;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 - формирование осознанного, бережного отношения к воде, как к важному природному ресурсу;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  - обобщить и систематизировать представления детей о лекарственных растениях;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-  развитие познавательных способностей, творческого воображения путем составления природоохранных знаков;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 -  формирование у детей эмоционально – радостного ощущения от активного участия в мероприятиях и занятиях, навыков коллективной работы;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  -   способствовать развитию эстетического восприятия окружающего мира через музыку.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lakatiki.ucoz.ru/_si/0/2277999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Тип проекта: </a:t>
            </a:r>
            <a:r>
              <a:rPr lang="ru-RU" dirty="0" smtClean="0"/>
              <a:t>познавательно –    творческий.</a:t>
            </a:r>
            <a:br>
              <a:rPr lang="ru-RU" dirty="0" smtClean="0"/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Сроки реализации: </a:t>
            </a:r>
            <a:r>
              <a:rPr lang="ru-RU" dirty="0" smtClean="0"/>
              <a:t>3 месяца.</a:t>
            </a:r>
            <a:br>
              <a:rPr lang="ru-RU" dirty="0" smtClean="0"/>
            </a:br>
            <a:r>
              <a:rPr lang="ru-RU" dirty="0" smtClean="0"/>
              <a:t>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Участники проекта: </a:t>
            </a:r>
            <a:r>
              <a:rPr lang="ru-RU" dirty="0" smtClean="0"/>
              <a:t>воспитатели, дети старшей группы, родители.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layer.myshared.ru/1211067/data/images/img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Предполагаемый  результат: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  В ходе реализации проекта будет пополнена развивающая среда, составлена развивающая среда, составлены конспекты мероприятий. В результате проектной деятельности дети приобретут новые знания о природных ресурсах (воде, воздухе, почве), об основных источниках их загрязнения, его последствиях. Научатся видеть и чувствовать красоту природы, бережно относиться к окружающему миру. Родители осознают значимость данной проблемы, поймут важность своего личного примера.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layer.myshared.ru/627622/data/images/img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реализации: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1. Подготовительный этап.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2. Основной этап.</a:t>
            </a:r>
            <a:br>
              <a:rPr lang="ru-RU" dirty="0" smtClean="0"/>
            </a:br>
            <a:r>
              <a:rPr lang="ru-RU" dirty="0" smtClean="0"/>
              <a:t>     </a:t>
            </a:r>
            <a:br>
              <a:rPr lang="ru-RU" dirty="0" smtClean="0"/>
            </a:br>
            <a:r>
              <a:rPr lang="ru-RU" dirty="0" smtClean="0"/>
              <a:t>     3. Заключительный этап.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http://cbslytkarino.ru/wp-content/uploads/2015/01/4c06c5bf7d9c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1785926"/>
            <a:ext cx="2459195" cy="3367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im0-tub-ru.yandex.net/i?id=60c0895bec9593b39fb986449aad9f29&amp;n=33&amp;h=190&amp;w=190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Подготовительный этап.</a:t>
            </a:r>
            <a:br>
              <a:rPr lang="ru-RU" dirty="0" smtClean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подбор методической и художественной литературы;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материалов для изготовления природоохранных знаков,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поделок из бросового материала, природного материала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написание конспектов, консультаций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Айрат\Pictures\2014-02-10\100_62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563388">
            <a:off x="241957" y="2974335"/>
            <a:ext cx="2968824" cy="2080426"/>
          </a:xfrm>
          <a:prstGeom prst="rect">
            <a:avLst/>
          </a:prstGeom>
          <a:noFill/>
        </p:spPr>
      </p:pic>
      <p:pic>
        <p:nvPicPr>
          <p:cNvPr id="5" name="Picture 4" descr="C:\Users\Айрат\Pictures\2014-02-10\100_62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86051" y="4786322"/>
            <a:ext cx="3286148" cy="2071678"/>
          </a:xfrm>
          <a:prstGeom prst="rect">
            <a:avLst/>
          </a:prstGeom>
          <a:noFill/>
        </p:spPr>
      </p:pic>
      <p:pic>
        <p:nvPicPr>
          <p:cNvPr id="6" name="Picture 2" descr="C:\Users\User\Pictures\фотки\100_57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42385">
            <a:off x="6042710" y="2869839"/>
            <a:ext cx="2824423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картинки для призентации\iCANQSIO0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571604" y="214290"/>
            <a:ext cx="2114536" cy="17573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Игровые формы </a:t>
            </a:r>
            <a:r>
              <a:rPr lang="ru-RU" dirty="0" err="1" smtClean="0"/>
              <a:t>обу</a:t>
            </a:r>
            <a:r>
              <a:rPr lang="ru-RU" dirty="0" smtClean="0"/>
              <a:t>-</a:t>
            </a:r>
          </a:p>
          <a:p>
            <a:pPr algn="ctr">
              <a:buNone/>
            </a:pPr>
            <a:r>
              <a:rPr lang="ru-RU" dirty="0" err="1" smtClean="0"/>
              <a:t>чения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857620" y="0"/>
            <a:ext cx="1857388" cy="16282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Занятия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929322" y="214290"/>
            <a:ext cx="1801340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Беседы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929454" y="1785926"/>
            <a:ext cx="1907704" cy="17064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Театрализо</a:t>
            </a:r>
            <a:r>
              <a:rPr lang="ru-RU" dirty="0" smtClean="0"/>
              <a:t>-</a:t>
            </a:r>
          </a:p>
          <a:p>
            <a:pPr algn="ctr"/>
            <a:r>
              <a:rPr lang="ru-RU" dirty="0" smtClean="0"/>
              <a:t>ванная</a:t>
            </a:r>
          </a:p>
          <a:p>
            <a:pPr algn="ctr"/>
            <a:r>
              <a:rPr lang="ru-RU" dirty="0" smtClean="0"/>
              <a:t>деятель-</a:t>
            </a:r>
          </a:p>
          <a:p>
            <a:pPr algn="ctr"/>
            <a:r>
              <a:rPr lang="ru-RU" dirty="0" err="1" smtClean="0"/>
              <a:t>ность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858016" y="3643314"/>
            <a:ext cx="1944216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Наблюденя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857752" y="4714884"/>
            <a:ext cx="2160240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Художествен-но-творчес</a:t>
            </a:r>
            <a:r>
              <a:rPr lang="ru-RU" dirty="0" smtClean="0"/>
              <a:t>-</a:t>
            </a:r>
          </a:p>
          <a:p>
            <a:pPr algn="ctr"/>
            <a:r>
              <a:rPr lang="ru-RU" dirty="0" err="1" smtClean="0"/>
              <a:t>кая</a:t>
            </a:r>
            <a:r>
              <a:rPr lang="ru-RU" dirty="0" smtClean="0"/>
              <a:t> деятель-</a:t>
            </a:r>
          </a:p>
          <a:p>
            <a:pPr algn="ctr"/>
            <a:r>
              <a:rPr lang="ru-RU" dirty="0" err="1" smtClean="0"/>
              <a:t>ность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2267744" y="4653136"/>
            <a:ext cx="2304256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Ознакомле</a:t>
            </a:r>
            <a:r>
              <a:rPr lang="ru-RU" dirty="0" smtClean="0"/>
              <a:t>-</a:t>
            </a:r>
          </a:p>
          <a:p>
            <a:pPr algn="ctr"/>
            <a:r>
              <a:rPr lang="ru-RU" dirty="0" err="1" smtClean="0"/>
              <a:t>ние</a:t>
            </a:r>
            <a:r>
              <a:rPr lang="ru-RU" dirty="0" smtClean="0"/>
              <a:t> </a:t>
            </a:r>
            <a:r>
              <a:rPr lang="ru-RU" dirty="0" err="1" smtClean="0"/>
              <a:t>художес</a:t>
            </a:r>
            <a:r>
              <a:rPr lang="ru-RU" dirty="0" smtClean="0"/>
              <a:t>-</a:t>
            </a:r>
          </a:p>
          <a:p>
            <a:pPr algn="ctr"/>
            <a:r>
              <a:rPr lang="ru-RU" dirty="0" err="1" smtClean="0"/>
              <a:t>твенной</a:t>
            </a:r>
            <a:r>
              <a:rPr lang="ru-RU" dirty="0" smtClean="0"/>
              <a:t> </a:t>
            </a:r>
            <a:r>
              <a:rPr lang="ru-RU" dirty="0" err="1" smtClean="0"/>
              <a:t>литерату</a:t>
            </a:r>
            <a:r>
              <a:rPr lang="ru-RU" dirty="0" smtClean="0"/>
              <a:t>-</a:t>
            </a:r>
          </a:p>
          <a:p>
            <a:pPr algn="ctr"/>
            <a:r>
              <a:rPr lang="ru-RU" dirty="0" smtClean="0"/>
              <a:t>рой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428596" y="3643314"/>
            <a:ext cx="1994520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Опросы детей</a:t>
            </a:r>
            <a:endParaRPr lang="ru-RU" sz="2000" dirty="0"/>
          </a:p>
        </p:txBody>
      </p:sp>
      <p:sp>
        <p:nvSpPr>
          <p:cNvPr id="13" name="Овал 12"/>
          <p:cNvSpPr/>
          <p:nvPr/>
        </p:nvSpPr>
        <p:spPr>
          <a:xfrm>
            <a:off x="214282" y="1714488"/>
            <a:ext cx="2214578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Конкурсы, викторины</a:t>
            </a:r>
            <a:endParaRPr lang="ru-RU" sz="2000" dirty="0"/>
          </a:p>
        </p:txBody>
      </p:sp>
      <p:sp>
        <p:nvSpPr>
          <p:cNvPr id="14" name="Овал 13"/>
          <p:cNvSpPr/>
          <p:nvPr/>
        </p:nvSpPr>
        <p:spPr>
          <a:xfrm>
            <a:off x="3286116" y="2285992"/>
            <a:ext cx="2736304" cy="16344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Формы работы</a:t>
            </a:r>
            <a:endParaRPr lang="ru-RU" sz="3600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rot="16200000" flipH="1">
            <a:off x="5036347" y="4107661"/>
            <a:ext cx="928694" cy="428628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786446" y="3571876"/>
            <a:ext cx="1143008" cy="64294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4" idx="6"/>
          </p:cNvCxnSpPr>
          <p:nvPr/>
        </p:nvCxnSpPr>
        <p:spPr>
          <a:xfrm flipV="1">
            <a:off x="6022420" y="3000372"/>
            <a:ext cx="978472" cy="1028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4" idx="7"/>
          </p:cNvCxnSpPr>
          <p:nvPr/>
        </p:nvCxnSpPr>
        <p:spPr>
          <a:xfrm rot="5400000" flipH="1" flipV="1">
            <a:off x="5584389" y="1823234"/>
            <a:ext cx="739430" cy="66481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4" idx="0"/>
          </p:cNvCxnSpPr>
          <p:nvPr/>
        </p:nvCxnSpPr>
        <p:spPr>
          <a:xfrm rot="16200000" flipV="1">
            <a:off x="4327382" y="1959106"/>
            <a:ext cx="642942" cy="1083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4" idx="1"/>
          </p:cNvCxnSpPr>
          <p:nvPr/>
        </p:nvCxnSpPr>
        <p:spPr>
          <a:xfrm rot="16200000" flipV="1">
            <a:off x="3081044" y="1919560"/>
            <a:ext cx="667992" cy="543599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4" idx="2"/>
          </p:cNvCxnSpPr>
          <p:nvPr/>
        </p:nvCxnSpPr>
        <p:spPr>
          <a:xfrm rot="10800000">
            <a:off x="2357422" y="2857496"/>
            <a:ext cx="928694" cy="24573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0800000" flipV="1">
            <a:off x="2285984" y="3500438"/>
            <a:ext cx="1143008" cy="6429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3428992" y="4071942"/>
            <a:ext cx="857256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86</Words>
  <Application>Microsoft Office PowerPoint</Application>
  <PresentationFormat>Экран (4:3)</PresentationFormat>
  <Paragraphs>43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 Познавательно – творческий проект  «Природа наш дом, в котором мы живем»  </vt:lpstr>
      <vt:lpstr>           Актуальность  Эта тема очень актуальна, потому что экологические проблемы имеют глобальный характер и затрагивают все человечество. Главная тому причина – экологическая безответственность. Загрязняется воздух, вода, почва. И это губительно сказывается на растительном, животном мире, на здоровье людей. Очень важно научить людей, особенно детей, бережному отношению к окружающей среде. Дети имеют недостаточное представление о значении чистой воды, воздуха в жизни человека и живых организмов, об основных источниках их загрязнения, его последствиях, о способах предотвращения загрязнения. </vt:lpstr>
      <vt:lpstr>  Цель проекта:  Формирование у детей осознанного, бережного отношения к природе. Формирование у детей представления о том, что природа - основной источник здоровья и благополучия людей, что человек разумный хозяин, отвечает за все на Земле. Уточнить представления детей о том, что чистая вода, воздух и почва очень важны для всех живых существ на планете. Воспитать творческие личности, способных понимать и любить окружающий мир.   </vt:lpstr>
      <vt:lpstr>           Задачи  -  знакомство детей с самым важном компоненте природы – водой, без которой невозможно жизнь на нашей планете;   - формирование осознанного, бережного отношения к воде, как к важному природному ресурсу;    - обобщить и систематизировать представления детей о лекарственных растениях;  -  развитие познавательных способностей, творческого воображения путем составления природоохранных знаков;   -  формирование у детей эмоционально – радостного ощущения от активного участия в мероприятиях и занятиях, навыков коллективной работы;    -   способствовать развитию эстетического восприятия окружающего мира через музыку. </vt:lpstr>
      <vt:lpstr>     Тип проекта: познавательно –    творческий.       Сроки реализации: 3 месяца.        Участники проекта: воспитатели, дети старшей группы, родители. </vt:lpstr>
      <vt:lpstr>             Предполагаемый  результат:       В ходе реализации проекта будет пополнена развивающая среда, составлена развивающая среда, составлены конспекты мероприятий. В результате проектной деятельности дети приобретут новые знания о природных ресурсах (воде, воздухе, почве), об основных источниках их загрязнения, его последствиях. Научатся видеть и чувствовать красоту природы, бережно относиться к окружающему миру. Родители осознают значимость данной проблемы, поймут важность своего личного примера.   </vt:lpstr>
      <vt:lpstr>                           Этапы реализации:      1. Подготовительный этап.         2. Основной этап.            3. Заключительный этап. </vt:lpstr>
      <vt:lpstr>Подготовительный этап. подбор методической и художественной литературы;  материалов для изготовления природоохранных знаков,  поделок из бросового материала, природного материала написание конспектов, консультаций</vt:lpstr>
      <vt:lpstr>Слайд 9</vt:lpstr>
      <vt:lpstr>Занятия по экологии</vt:lpstr>
      <vt:lpstr>Беседы</vt:lpstr>
      <vt:lpstr>Знакомство детей с художественной литературой и народным фольклором</vt:lpstr>
      <vt:lpstr>Подготовка к  инсценировке сказки «Жила – была Тучка»</vt:lpstr>
      <vt:lpstr>Наблюдения </vt:lpstr>
      <vt:lpstr>Художественно - творческая деятельность</vt:lpstr>
      <vt:lpstr>Слайд 16</vt:lpstr>
      <vt:lpstr>Слайд 17</vt:lpstr>
      <vt:lpstr>Опрос среди детей</vt:lpstr>
      <vt:lpstr>Игровая деятельность</vt:lpstr>
      <vt:lpstr>Конкурсы рисунков</vt:lpstr>
      <vt:lpstr>Рассматривание иллюстрации и слушание аудиозаписей</vt:lpstr>
      <vt:lpstr>Работа с родителями</vt:lpstr>
      <vt:lpstr> Заключительный этап Проект завершился КВН – ом «Природа наш дом, в котором мы живем» </vt:lpstr>
      <vt:lpstr>Слайд 24</vt:lpstr>
      <vt:lpstr>         Выводы  В ходе реализации проекта у детей сформировалось бережное отношение к природе. Вырос интерес к коллективной исследовательской деятельности.  Повысилась самооценка детей. Дети с желанием участвовали в опытно - экспериментальной,  художественно –  театрализованной деятельности  и радовались своим успехам.   </vt:lpstr>
      <vt:lpstr>Слайд 26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Айрат</dc:creator>
  <cp:lastModifiedBy>Admin</cp:lastModifiedBy>
  <cp:revision>74</cp:revision>
  <dcterms:created xsi:type="dcterms:W3CDTF">2015-12-15T14:56:43Z</dcterms:created>
  <dcterms:modified xsi:type="dcterms:W3CDTF">2017-02-15T14:53:37Z</dcterms:modified>
</cp:coreProperties>
</file>