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5" r:id="rId7"/>
    <p:sldId id="266" r:id="rId8"/>
    <p:sldId id="260" r:id="rId9"/>
    <p:sldId id="267"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2166" y="-8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rmAutofit/>
          </a:bodyPr>
          <a:lstStyle/>
          <a:p>
            <a:endParaRPr lang="ru-RU" i="1" dirty="0">
              <a:latin typeface="Candara" pitchFamily="34" charset="0"/>
            </a:endParaRPr>
          </a:p>
        </p:txBody>
      </p:sp>
      <p:sp>
        <p:nvSpPr>
          <p:cNvPr id="3" name="Содержимое 2"/>
          <p:cNvSpPr>
            <a:spLocks noGrp="1"/>
          </p:cNvSpPr>
          <p:nvPr>
            <p:ph idx="1"/>
          </p:nvPr>
        </p:nvSpPr>
        <p:spPr>
          <a:xfrm>
            <a:off x="457200" y="620688"/>
            <a:ext cx="8229600" cy="6048672"/>
          </a:xfrm>
        </p:spPr>
        <p:txBody>
          <a:bodyPr>
            <a:normAutofit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None/>
            </a:pP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ОСОБЕННОСТИ РЕЧЕВОГО </a:t>
            </a:r>
            <a:r>
              <a:rPr lang="ru-RU" sz="5400" b="1"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РАЗВИТИЯ </a:t>
            </a:r>
            <a:r>
              <a:rPr lang="ru-RU" sz="5400" b="1"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ДЕТЕЙ </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СТАРШЕГО ДОШКОЛЬНОГО ВОЗРАСТА</a:t>
            </a:r>
          </a:p>
          <a:p>
            <a:pPr>
              <a:buNone/>
            </a:pPr>
            <a:endPar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buNone/>
            </a:pPr>
            <a:endPar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УЧИТЕЛЬ-ЛОГОПЕД: </a:t>
            </a:r>
            <a:r>
              <a:rPr lang="ru-RU" sz="20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Веклич</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Наталья </a:t>
            </a:r>
          </a:p>
          <a:p>
            <a:pPr algn="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Владимировна</a:t>
            </a:r>
          </a:p>
          <a:p>
            <a:pPr algn="r">
              <a:buNone/>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2016 г.</a:t>
            </a: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55576" y="332656"/>
            <a:ext cx="8388424" cy="5793507"/>
          </a:xfrm>
        </p:spPr>
        <p:txBody>
          <a:bodyPr/>
          <a:lstStyle/>
          <a:p>
            <a:pPr>
              <a:buNone/>
            </a:pPr>
            <a:endParaRPr lang="ru-RU" dirty="0">
              <a:latin typeface="Times New Roman" pitchFamily="18" charset="0"/>
              <a:cs typeface="Times New Roman" pitchFamily="18" charset="0"/>
            </a:endParaRPr>
          </a:p>
        </p:txBody>
      </p:sp>
      <p:sp>
        <p:nvSpPr>
          <p:cNvPr id="4" name="Прямоугольник 3"/>
          <p:cNvSpPr/>
          <p:nvPr/>
        </p:nvSpPr>
        <p:spPr>
          <a:xfrm>
            <a:off x="251521" y="2967335"/>
            <a:ext cx="8712968" cy="1754326"/>
          </a:xfrm>
          <a:prstGeom prst="rect">
            <a:avLst/>
          </a:prstGeom>
          <a:noFill/>
        </p:spPr>
        <p:txBody>
          <a:bodyPr wrap="square" lIns="91440" tIns="45720" rIns="91440" bIns="45720">
            <a:prstTxWarp prst="textDeflateInflat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СПАСИБО ЗА ВНИМАНИЕ!</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edg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txBody>
          <a:bodyPr>
            <a:noAutofit/>
          </a:bodyPr>
          <a:lstStyle/>
          <a:p>
            <a:r>
              <a:rPr lang="ru-RU" sz="2400" dirty="0" smtClean="0">
                <a:solidFill>
                  <a:srgbClr val="FF0000"/>
                </a:solidFill>
                <a:latin typeface="Times New Roman" pitchFamily="18" charset="0"/>
                <a:cs typeface="Times New Roman" pitchFamily="18" charset="0"/>
              </a:rPr>
              <a:t>РАЗВИТИЕ ДЕТЕЙ 6 ГОДА ЖИЗНИ В НОРМЕ</a:t>
            </a:r>
            <a:endParaRPr lang="ru-RU" sz="24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548680"/>
            <a:ext cx="8229600" cy="5832648"/>
          </a:xfrm>
        </p:spPr>
        <p:txBody>
          <a:bodyPr>
            <a:noAutofit/>
          </a:bodyPr>
          <a:lstStyle/>
          <a:p>
            <a:pPr>
              <a:buNone/>
            </a:pPr>
            <a:r>
              <a:rPr lang="ru-RU" sz="1400" dirty="0" smtClean="0">
                <a:latin typeface="Times New Roman" pitchFamily="18" charset="0"/>
                <a:cs typeface="Times New Roman" pitchFamily="18" charset="0"/>
              </a:rPr>
              <a:t>ОБЩАЯ МОТОРИКА:</a:t>
            </a:r>
          </a:p>
          <a:p>
            <a:pPr>
              <a:buNone/>
            </a:pPr>
            <a:r>
              <a:rPr lang="ru-RU" sz="1400" dirty="0" smtClean="0">
                <a:latin typeface="Times New Roman" pitchFamily="18" charset="0"/>
                <a:cs typeface="Times New Roman" pitchFamily="18" charset="0"/>
              </a:rPr>
              <a:t>Хорошо прыгает, бегает, прыгает через веревочку, прыгает попеременно на одной и другой ноге, бегает на носках. Катается на двухколесном велосипеде, на коньках.</a:t>
            </a:r>
          </a:p>
          <a:p>
            <a:pPr>
              <a:buNone/>
            </a:pPr>
            <a:r>
              <a:rPr lang="ru-RU" sz="1400" dirty="0" smtClean="0">
                <a:latin typeface="Times New Roman" pitchFamily="18" charset="0"/>
                <a:cs typeface="Times New Roman" pitchFamily="18" charset="0"/>
              </a:rPr>
              <a:t>ЗРИТЕЛЬНО-ДВИГАТЕЛЬНАЯ КООРДИНАЦИЯ:</a:t>
            </a:r>
          </a:p>
          <a:p>
            <a:pPr>
              <a:buNone/>
            </a:pPr>
            <a:r>
              <a:rPr lang="ru-RU" sz="1400" dirty="0" smtClean="0">
                <a:latin typeface="Times New Roman" pitchFamily="18" charset="0"/>
                <a:cs typeface="Times New Roman" pitchFamily="18" charset="0"/>
              </a:rPr>
              <a:t>Аккуратно вырезает картинки. Пишет буквы и числа. Дополняет недостающие детали к картинке. Бьет молотком по гвоздю. Воспроизводит геометрические фигуры по образцу. Обводит рисунки по контуру, заштриховывает фигуры.</a:t>
            </a:r>
          </a:p>
          <a:p>
            <a:pPr>
              <a:buNone/>
            </a:pPr>
            <a:r>
              <a:rPr lang="ru-RU" sz="1400" dirty="0" smtClean="0">
                <a:latin typeface="Times New Roman" pitchFamily="18" charset="0"/>
                <a:cs typeface="Times New Roman" pitchFamily="18" charset="0"/>
              </a:rPr>
              <a:t>РЕЧЕВОЕ РАЗВИТИЕ:</a:t>
            </a:r>
          </a:p>
          <a:p>
            <a:pPr>
              <a:buNone/>
            </a:pPr>
            <a:r>
              <a:rPr lang="ru-RU" sz="1400" dirty="0" smtClean="0">
                <a:latin typeface="Times New Roman" pitchFamily="18" charset="0"/>
                <a:cs typeface="Times New Roman" pitchFamily="18" charset="0"/>
              </a:rPr>
              <a:t>Использует в речи синонимы, антонимы; слова, обозначающие материалы, из которых сделаны предметы (бумажный, деревянный и т. д.). К 6 годам знает и умеет писать печатные буквы алфавита. Определяет количество слогов в словах, количество звуков в словах, определяет место звука в слове (начало, середина, конец слова). Определяет ударные слоги, гласные. Понимает значение слов звук, слог, слово. Различает гласные и согласные звуки (буквы), твердые и мягкие согласные. Выразительно рассказывает стихотворения, пересказывает небольшие рассказы. Называет свое имя, фамилию, адрес, имена родителей и их профессии.</a:t>
            </a:r>
            <a:endParaRPr lang="ru-RU" sz="900" dirty="0" smtClean="0">
              <a:latin typeface="Times New Roman" pitchFamily="18" charset="0"/>
              <a:cs typeface="Times New Roman" pitchFamily="18" charset="0"/>
            </a:endParaRPr>
          </a:p>
          <a:p>
            <a:pPr>
              <a:buNone/>
            </a:pPr>
            <a:r>
              <a:rPr lang="ru-RU" sz="1400" dirty="0" smtClean="0">
                <a:latin typeface="Times New Roman" pitchFamily="18" charset="0"/>
                <a:cs typeface="Times New Roman" pitchFamily="18" charset="0"/>
              </a:rPr>
              <a:t>МАТЕМАТИЧЕСКИЕ ПРЕДСТАВЛЕНИЯ:</a:t>
            </a:r>
          </a:p>
          <a:p>
            <a:pPr>
              <a:buNone/>
            </a:pPr>
            <a:r>
              <a:rPr lang="ru-RU" sz="1400" dirty="0" smtClean="0">
                <a:latin typeface="Times New Roman" pitchFamily="18" charset="0"/>
                <a:cs typeface="Times New Roman" pitchFamily="18" charset="0"/>
              </a:rPr>
              <a:t>Пишет цифры от 0 до 10, соотносит цифру с количеством предметов. Умеет из неравенства делать равенство. Умеет писать и пользоваться математическими знаками. Умеет раскладывать предметы (10 предметов) от самого большого к самому маленькому и наоборот. Умеет рисовать в тетради в клетку геометрические фигуры. Выделяет в предметах детали, похожие на эти фигуры. Ориентируется на листе бумаги.</a:t>
            </a:r>
          </a:p>
          <a:p>
            <a:pPr>
              <a:buNone/>
            </a:pPr>
            <a:r>
              <a:rPr lang="ru-RU" sz="1400" dirty="0" smtClean="0">
                <a:latin typeface="Times New Roman" pitchFamily="18" charset="0"/>
                <a:cs typeface="Times New Roman" pitchFamily="18" charset="0"/>
              </a:rPr>
              <a:t>Называет дни недели, последовательность частей суток, времен года. Дает им описание.</a:t>
            </a:r>
          </a:p>
          <a:p>
            <a:pPr>
              <a:buNone/>
            </a:pPr>
            <a:r>
              <a:rPr lang="ru-RU" sz="1400" dirty="0" smtClean="0">
                <a:latin typeface="Times New Roman" pitchFamily="18" charset="0"/>
                <a:cs typeface="Times New Roman" pitchFamily="18" charset="0"/>
              </a:rPr>
              <a:t>ПСИХИЧЕСКОЕ РАЗВИТИЕ:</a:t>
            </a:r>
          </a:p>
          <a:p>
            <a:pPr>
              <a:buNone/>
            </a:pPr>
            <a:r>
              <a:rPr lang="ru-RU" sz="1400" dirty="0" smtClean="0">
                <a:latin typeface="Times New Roman" pitchFamily="18" charset="0"/>
                <a:cs typeface="Times New Roman" pitchFamily="18" charset="0"/>
              </a:rPr>
              <a:t>Особенности памяти: Покажите ребенку по очереди 10 картинок. Время демонстрации каждой картинки 1-2 сек. В норме ребенок запоминает 5-6 предметов из 10. Прочитайте ребенку 10 слов: стол, тетрадь, часы, конь, яблоко, собака, окно, диван, карандаш, ложка. Попросите его повторить слова. Ребенок должен вспомнить не менее 4-5 слов.</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dirty="0" smtClean="0">
                <a:solidFill>
                  <a:srgbClr val="FF0000"/>
                </a:solidFill>
                <a:latin typeface="Times New Roman" pitchFamily="18" charset="0"/>
                <a:cs typeface="Times New Roman" pitchFamily="18" charset="0"/>
              </a:rPr>
              <a:t>Характеристика речи детей старшей группы в норме</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764704"/>
            <a:ext cx="9144000" cy="6336704"/>
          </a:xfrm>
        </p:spPr>
        <p:txBody>
          <a:bodyPr>
            <a:normAutofit fontScale="32500" lnSpcReduction="20000"/>
          </a:bodyPr>
          <a:lstStyle/>
          <a:p>
            <a:pPr>
              <a:buNone/>
            </a:pPr>
            <a:endParaRPr lang="ru-RU" dirty="0" smtClean="0"/>
          </a:p>
          <a:p>
            <a:pPr>
              <a:lnSpc>
                <a:spcPct val="120000"/>
              </a:lnSpc>
              <a:buNone/>
            </a:pPr>
            <a:r>
              <a:rPr lang="ru-RU" dirty="0" smtClean="0"/>
              <a:t>		</a:t>
            </a:r>
            <a:r>
              <a:rPr lang="ru-RU" sz="4900" dirty="0" smtClean="0">
                <a:latin typeface="Times New Roman" pitchFamily="18" charset="0"/>
                <a:cs typeface="Times New Roman" pitchFamily="18" charset="0"/>
              </a:rPr>
              <a:t>К старшему возрасту запас слов у ребенка увеличивается до 2500-3000. В активном словаре появляются обобщающие слова, дети правильно называют широкий круг предметов и явлений. Использует в речи синонимы, антонимы; слова, обозначающие материалы, из которых сделаны предметы (бумажный, деревянный и т. д.).  В процессе употребления слов совершенствуется их произношение. В речи ребенка не встречаются пропуски, перестановки слогов и звуков. Исключение составляют малознакомые слова (эскалатор). Возрастает количество простых распространенных, а также сложных предложений. При оформлении фразы ребенок использует все основные части речи.</a:t>
            </a:r>
          </a:p>
          <a:p>
            <a:pPr>
              <a:lnSpc>
                <a:spcPct val="120000"/>
              </a:lnSpc>
              <a:buNone/>
            </a:pPr>
            <a:r>
              <a:rPr lang="ru-RU" sz="4900" dirty="0" smtClean="0">
                <a:latin typeface="Times New Roman" pitchFamily="18" charset="0"/>
                <a:cs typeface="Times New Roman" pitchFamily="18" charset="0"/>
              </a:rPr>
              <a:t>		 Звукопроизношение: На шестом году жизни ребенок способен замечать особенности произношения у других детей и некоторые недостатки в собственной речи. Дети готовы к правильному восприятию и произношению всех звуков языка. Но еще встречаются отдельные недостатки произношения: шипящие не всегда произносятся четко, Р заменяется на Л или Й, Л заменяется на ЛЬ. Наряду с заменами звуков в речи детей наблюдается неустойчивое употребление сформированных звуков в словах сложной слоговой структуры. Затруднения в дифференциации звуков чаще всего выражаются в том, что дети не всегда верно произносят слова и особенно фразы, насыщенные определенными группами звуков , например слова: сушка, шоссе, произносятся как «</a:t>
            </a:r>
            <a:r>
              <a:rPr lang="ru-RU" sz="4900" dirty="0" err="1" smtClean="0">
                <a:latin typeface="Times New Roman" pitchFamily="18" charset="0"/>
                <a:cs typeface="Times New Roman" pitchFamily="18" charset="0"/>
              </a:rPr>
              <a:t>шушка</a:t>
            </a:r>
            <a:r>
              <a:rPr lang="ru-RU" sz="4900" dirty="0" smtClean="0">
                <a:latin typeface="Times New Roman" pitchFamily="18" charset="0"/>
                <a:cs typeface="Times New Roman" pitchFamily="18" charset="0"/>
              </a:rPr>
              <a:t>, </a:t>
            </a:r>
            <a:r>
              <a:rPr lang="ru-RU" sz="4900" dirty="0" err="1" smtClean="0">
                <a:latin typeface="Times New Roman" pitchFamily="18" charset="0"/>
                <a:cs typeface="Times New Roman" pitchFamily="18" charset="0"/>
              </a:rPr>
              <a:t>шошше</a:t>
            </a:r>
            <a:r>
              <a:rPr lang="ru-RU" sz="4900" dirty="0" smtClean="0">
                <a:latin typeface="Times New Roman" pitchFamily="18" charset="0"/>
                <a:cs typeface="Times New Roman" pitchFamily="18" charset="0"/>
              </a:rPr>
              <a:t>». Шла Саша по шоссе как «Шла </a:t>
            </a:r>
            <a:r>
              <a:rPr lang="ru-RU" sz="4900" dirty="0" err="1" smtClean="0">
                <a:latin typeface="Times New Roman" pitchFamily="18" charset="0"/>
                <a:cs typeface="Times New Roman" pitchFamily="18" charset="0"/>
              </a:rPr>
              <a:t>Шаша</a:t>
            </a:r>
            <a:r>
              <a:rPr lang="ru-RU" sz="4900" dirty="0" smtClean="0">
                <a:latin typeface="Times New Roman" pitchFamily="18" charset="0"/>
                <a:cs typeface="Times New Roman" pitchFamily="18" charset="0"/>
              </a:rPr>
              <a:t> по </a:t>
            </a:r>
            <a:r>
              <a:rPr lang="ru-RU" sz="4900" dirty="0" err="1" smtClean="0">
                <a:latin typeface="Times New Roman" pitchFamily="18" charset="0"/>
                <a:cs typeface="Times New Roman" pitchFamily="18" charset="0"/>
              </a:rPr>
              <a:t>шошше</a:t>
            </a:r>
            <a:r>
              <a:rPr lang="ru-RU" sz="4900" dirty="0" smtClean="0">
                <a:latin typeface="Times New Roman" pitchFamily="18" charset="0"/>
                <a:cs typeface="Times New Roman" pitchFamily="18" charset="0"/>
              </a:rPr>
              <a:t>».</a:t>
            </a:r>
            <a:br>
              <a:rPr lang="ru-RU" sz="4900" dirty="0" smtClean="0">
                <a:latin typeface="Times New Roman" pitchFamily="18" charset="0"/>
                <a:cs typeface="Times New Roman" pitchFamily="18" charset="0"/>
              </a:rPr>
            </a:br>
            <a:r>
              <a:rPr lang="ru-RU" sz="4900" dirty="0" smtClean="0">
                <a:latin typeface="Times New Roman" pitchFamily="18" charset="0"/>
                <a:cs typeface="Times New Roman" pitchFamily="18" charset="0"/>
              </a:rPr>
              <a:t>	К 6 годам знает и умеет писать печатные буквы алфавита. Определяет количество слогов в словах, количество звуков в словах, определяет место звука в слове (начало, середина, конец слова). Определяет ударные слоги, гласные. Понимает значение слов звук, слог, слово. Различает гласные и согласные звуки (буквы), твердые и мягкие согласные. Выразительно рассказывает стихотворения, пересказывает небольшие рассказы. Называет свое имя, фамилию, адрес, имена родителей и их профессии.</a:t>
            </a:r>
          </a:p>
          <a:p>
            <a:endParaRPr lang="ru-RU" sz="3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solidFill>
                  <a:srgbClr val="FF0000"/>
                </a:solidFill>
                <a:latin typeface="Times New Roman" pitchFamily="18" charset="0"/>
                <a:cs typeface="Times New Roman" pitchFamily="18" charset="0"/>
              </a:rPr>
              <a:t>Условия развития речи</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472608"/>
          </a:xfrm>
        </p:spPr>
        <p:txBody>
          <a:bodyPr>
            <a:normAutofit fontScale="92500"/>
          </a:bodyPr>
          <a:lstStyle/>
          <a:p>
            <a:pPr>
              <a:buFont typeface="Wingdings" pitchFamily="2" charset="2"/>
              <a:buChar char="v"/>
            </a:pPr>
            <a:r>
              <a:rPr lang="ru-RU" dirty="0" smtClean="0"/>
              <a:t> </a:t>
            </a:r>
            <a:r>
              <a:rPr lang="ru-RU" dirty="0" smtClean="0">
                <a:latin typeface="Times New Roman" pitchFamily="18" charset="0"/>
                <a:cs typeface="Times New Roman" pitchFamily="18" charset="0"/>
              </a:rPr>
              <a:t>Сохранный слух и интеллект;</a:t>
            </a:r>
          </a:p>
          <a:p>
            <a:pPr>
              <a:buFont typeface="Wingdings" pitchFamily="2" charset="2"/>
              <a:buChar char="v"/>
            </a:pPr>
            <a:r>
              <a:rPr lang="ru-RU" dirty="0" smtClean="0">
                <a:latin typeface="Times New Roman" pitchFamily="18" charset="0"/>
                <a:cs typeface="Times New Roman" pitchFamily="18" charset="0"/>
              </a:rPr>
              <a:t>Формирование у детей потребности в речевом общении;</a:t>
            </a:r>
          </a:p>
          <a:p>
            <a:pPr>
              <a:buFont typeface="Wingdings" pitchFamily="2" charset="2"/>
              <a:buChar char="v"/>
            </a:pPr>
            <a:r>
              <a:rPr lang="ru-RU" dirty="0" smtClean="0">
                <a:latin typeface="Times New Roman" pitchFamily="18" charset="0"/>
                <a:cs typeface="Times New Roman" pitchFamily="18" charset="0"/>
              </a:rPr>
              <a:t>Поддержание всех проявлений речи ребенка, каким бы ни был их уровень; побуждение детей к активному применению речи;</a:t>
            </a:r>
          </a:p>
          <a:p>
            <a:pPr>
              <a:buFont typeface="Wingdings" pitchFamily="2" charset="2"/>
              <a:buChar char="v"/>
            </a:pPr>
            <a:r>
              <a:rPr lang="ru-RU" dirty="0" smtClean="0">
                <a:latin typeface="Times New Roman" pitchFamily="18" charset="0"/>
                <a:cs typeface="Times New Roman" pitchFamily="18" charset="0"/>
              </a:rPr>
              <a:t> Контроль за речью детей со стороны взрослых</a:t>
            </a:r>
          </a:p>
          <a:p>
            <a:pPr>
              <a:buFont typeface="Wingdings" pitchFamily="2" charset="2"/>
              <a:buChar char="v"/>
            </a:pPr>
            <a:r>
              <a:rPr lang="ru-RU" dirty="0" smtClean="0">
                <a:latin typeface="Times New Roman" pitchFamily="18" charset="0"/>
                <a:cs typeface="Times New Roman" pitchFamily="18" charset="0"/>
              </a:rPr>
              <a:t>Своевременное обращение к специалистам, с целью определения и коррекции речевых нарушений</a:t>
            </a:r>
          </a:p>
          <a:p>
            <a:pPr>
              <a:buFont typeface="Wingdings" pitchFamily="2" charset="2"/>
              <a:buChar char="v"/>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a:bodyPr>
          <a:lstStyle/>
          <a:p>
            <a:r>
              <a:rPr lang="ru-RU" dirty="0" smtClean="0">
                <a:solidFill>
                  <a:srgbClr val="FF0000"/>
                </a:solidFill>
                <a:latin typeface="Times New Roman" pitchFamily="18" charset="0"/>
                <a:cs typeface="Times New Roman" pitchFamily="18" charset="0"/>
              </a:rPr>
              <a:t>Компоненты речи</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79512" y="1628800"/>
            <a:ext cx="8964488" cy="5229200"/>
          </a:xfrm>
        </p:spPr>
        <p:txBody>
          <a:bodyPr>
            <a:normAutofit/>
          </a:bodyPr>
          <a:lstStyle/>
          <a:p>
            <a:pPr fontAlgn="base">
              <a:buBlip>
                <a:blip r:embed="rId2"/>
              </a:buBlip>
            </a:pPr>
            <a:r>
              <a:rPr lang="ru-RU" sz="4400" dirty="0" smtClean="0">
                <a:latin typeface="Times New Roman" pitchFamily="18" charset="0"/>
                <a:cs typeface="Times New Roman" pitchFamily="18" charset="0"/>
              </a:rPr>
              <a:t>Фонематические процессы;</a:t>
            </a:r>
          </a:p>
          <a:p>
            <a:pPr fontAlgn="base">
              <a:buBlip>
                <a:blip r:embed="rId2"/>
              </a:buBlip>
            </a:pPr>
            <a:r>
              <a:rPr lang="ru-RU" sz="4400" dirty="0" smtClean="0">
                <a:latin typeface="Times New Roman" pitchFamily="18" charset="0"/>
                <a:cs typeface="Times New Roman" pitchFamily="18" charset="0"/>
              </a:rPr>
              <a:t>Звукопроизношение;</a:t>
            </a:r>
          </a:p>
          <a:p>
            <a:pPr fontAlgn="base">
              <a:buBlip>
                <a:blip r:embed="rId2"/>
              </a:buBlip>
            </a:pPr>
            <a:r>
              <a:rPr lang="ru-RU" sz="4400" dirty="0" smtClean="0">
                <a:latin typeface="Times New Roman" pitchFamily="18" charset="0"/>
                <a:cs typeface="Times New Roman" pitchFamily="18" charset="0"/>
              </a:rPr>
              <a:t>Лексический строй речи;</a:t>
            </a:r>
          </a:p>
          <a:p>
            <a:pPr fontAlgn="base">
              <a:buBlip>
                <a:blip r:embed="rId2"/>
              </a:buBlip>
            </a:pPr>
            <a:r>
              <a:rPr lang="ru-RU" sz="4400" dirty="0" smtClean="0">
                <a:latin typeface="Times New Roman" pitchFamily="18" charset="0"/>
                <a:cs typeface="Times New Roman" pitchFamily="18" charset="0"/>
              </a:rPr>
              <a:t>Грамматический строй речи;</a:t>
            </a:r>
          </a:p>
          <a:p>
            <a:pPr fontAlgn="base">
              <a:buBlip>
                <a:blip r:embed="rId2"/>
              </a:buBlip>
            </a:pPr>
            <a:r>
              <a:rPr lang="ru-RU" sz="4400" dirty="0" smtClean="0">
                <a:latin typeface="Times New Roman" pitchFamily="18" charset="0"/>
                <a:cs typeface="Times New Roman" pitchFamily="18" charset="0"/>
              </a:rPr>
              <a:t>Связная речь</a:t>
            </a:r>
          </a:p>
          <a:p>
            <a:pPr fontAlgn="base">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solidFill>
                  <a:srgbClr val="FF0000"/>
                </a:solidFill>
                <a:latin typeface="Times New Roman" pitchFamily="18" charset="0"/>
                <a:cs typeface="Times New Roman" pitchFamily="18" charset="0"/>
              </a:rPr>
              <a:t>Что такое «ОНР»</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908720"/>
            <a:ext cx="8229600" cy="5949280"/>
          </a:xfrm>
        </p:spPr>
        <p:txBody>
          <a:bodyPr>
            <a:normAutofit fontScale="62500" lnSpcReduction="20000"/>
          </a:bodyPr>
          <a:lstStyle/>
          <a:p>
            <a:pPr>
              <a:buNone/>
            </a:pPr>
            <a:r>
              <a:rPr lang="ru-RU" dirty="0" smtClean="0">
                <a:latin typeface="Times New Roman" pitchFamily="18" charset="0"/>
                <a:cs typeface="Times New Roman" pitchFamily="18" charset="0"/>
              </a:rPr>
              <a:t>Традиционно принято считать, что общее недоразвитие речи, это такой вид речевого нарушения, при котором у детей обладающих нормальным слухом и первично сохранным интеллектом, наблюдается нарушение формирования всех составных компонентов речи.</a:t>
            </a:r>
          </a:p>
          <a:p>
            <a:pPr>
              <a:buNone/>
            </a:pPr>
            <a:r>
              <a:rPr lang="ru-RU" dirty="0" smtClean="0">
                <a:latin typeface="Times New Roman" pitchFamily="18" charset="0"/>
                <a:cs typeface="Times New Roman" pitchFamily="18" charset="0"/>
              </a:rPr>
              <a:t>В качестве </a:t>
            </a:r>
            <a:r>
              <a:rPr lang="ru-RU" b="1" i="1" dirty="0" smtClean="0">
                <a:solidFill>
                  <a:srgbClr val="FF0000"/>
                </a:solidFill>
                <a:latin typeface="Times New Roman" pitchFamily="18" charset="0"/>
                <a:cs typeface="Times New Roman" pitchFamily="18" charset="0"/>
              </a:rPr>
              <a:t>причин</a:t>
            </a:r>
            <a:r>
              <a:rPr lang="ru-RU" dirty="0" smtClean="0">
                <a:latin typeface="Times New Roman" pitchFamily="18" charset="0"/>
                <a:cs typeface="Times New Roman" pitchFamily="18" charset="0"/>
              </a:rPr>
              <a:t> возникновения ОНР у детей можно назвать:</a:t>
            </a:r>
          </a:p>
          <a:p>
            <a:pPr>
              <a:buFont typeface="Wingdings" pitchFamily="2" charset="2"/>
              <a:buChar char="Ø"/>
            </a:pPr>
            <a:r>
              <a:rPr lang="ru-RU" dirty="0" smtClean="0">
                <a:latin typeface="Times New Roman" pitchFamily="18" charset="0"/>
                <a:cs typeface="Times New Roman" pitchFamily="18" charset="0"/>
              </a:rPr>
              <a:t> различные инфекции, интоксикации (токсикоз) матери в период беременности,</a:t>
            </a:r>
          </a:p>
          <a:p>
            <a:pPr>
              <a:buFont typeface="Wingdings" pitchFamily="2" charset="2"/>
              <a:buChar char="Ø"/>
            </a:pPr>
            <a:r>
              <a:rPr lang="ru-RU" dirty="0" smtClean="0">
                <a:latin typeface="Times New Roman" pitchFamily="18" charset="0"/>
                <a:cs typeface="Times New Roman" pitchFamily="18" charset="0"/>
              </a:rPr>
              <a:t> несовместимость резус-фактора крови или групповой принадлежности матери и ребёнка,</a:t>
            </a:r>
          </a:p>
          <a:p>
            <a:pPr>
              <a:buFont typeface="Wingdings" pitchFamily="2" charset="2"/>
              <a:buChar char="Ø"/>
            </a:pPr>
            <a:r>
              <a:rPr lang="ru-RU" dirty="0" smtClean="0">
                <a:latin typeface="Times New Roman" pitchFamily="18" charset="0"/>
                <a:cs typeface="Times New Roman" pitchFamily="18" charset="0"/>
              </a:rPr>
              <a:t> травмы при родах и патология в родах, </a:t>
            </a:r>
          </a:p>
          <a:p>
            <a:pPr>
              <a:buFont typeface="Wingdings" pitchFamily="2" charset="2"/>
              <a:buChar char="Ø"/>
            </a:pPr>
            <a:r>
              <a:rPr lang="ru-RU" dirty="0" smtClean="0">
                <a:latin typeface="Times New Roman" pitchFamily="18" charset="0"/>
                <a:cs typeface="Times New Roman" pitchFamily="18" charset="0"/>
              </a:rPr>
              <a:t>различные заболевания ЦНС,</a:t>
            </a:r>
          </a:p>
          <a:p>
            <a:pPr>
              <a:buFont typeface="Wingdings" pitchFamily="2" charset="2"/>
              <a:buChar char="Ø"/>
            </a:pPr>
            <a:r>
              <a:rPr lang="ru-RU" dirty="0" smtClean="0">
                <a:latin typeface="Times New Roman" pitchFamily="18" charset="0"/>
                <a:cs typeface="Times New Roman" pitchFamily="18" charset="0"/>
              </a:rPr>
              <a:t> травмы головного мозга в начале жизни и др.</a:t>
            </a:r>
          </a:p>
          <a:p>
            <a:pPr>
              <a:buNone/>
            </a:pPr>
            <a:r>
              <a:rPr lang="ru-RU" dirty="0" smtClean="0">
                <a:latin typeface="Times New Roman" pitchFamily="18" charset="0"/>
                <a:cs typeface="Times New Roman" pitchFamily="18" charset="0"/>
              </a:rPr>
              <a:t>Кроме этого, общее недоразвитие речи у детей может быть вызвано неподобающими условиями воспитания и обучения.</a:t>
            </a:r>
          </a:p>
          <a:p>
            <a:pPr>
              <a:buNone/>
            </a:pPr>
            <a:r>
              <a:rPr lang="ru-RU" dirty="0" smtClean="0">
                <a:latin typeface="Times New Roman" pitchFamily="18" charset="0"/>
                <a:cs typeface="Times New Roman" pitchFamily="18" charset="0"/>
              </a:rPr>
              <a:t> Очень часто ОНР возникает вследствие комплексного влияния разнообразных факторов, например, таких как наследственная предрасположенность, органическая недостаточность центральной нервной системы, неблагоприятная социальная среда.</a:t>
            </a:r>
          </a:p>
          <a:p>
            <a:pPr>
              <a:buNone/>
            </a:pPr>
            <a:r>
              <a:rPr lang="ru-RU" dirty="0" smtClean="0">
                <a:latin typeface="Times New Roman" pitchFamily="18" charset="0"/>
                <a:cs typeface="Times New Roman" pitchFamily="18" charset="0"/>
              </a:rPr>
              <a:t>ОНР у детей имеет разную степень выраженности: от полной неспособности группировать слова в целые фразы до отдельных изъянов фонетико-фонематического и лексико-грамматического плана.</a:t>
            </a:r>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86800" cy="6597352"/>
          </a:xfrm>
        </p:spPr>
        <p:txBody>
          <a:bodyPr>
            <a:normAutofit/>
          </a:bodyPr>
          <a:lstStyle/>
          <a:p>
            <a:r>
              <a:rPr lang="ru-RU" dirty="0" smtClean="0">
                <a:ln w="28575">
                  <a:solidFill>
                    <a:srgbClr val="FF0000"/>
                  </a:solidFill>
                </a:ln>
                <a:solidFill>
                  <a:srgbClr val="FF0000"/>
                </a:solidFill>
                <a:latin typeface="Times New Roman" pitchFamily="18" charset="0"/>
                <a:cs typeface="Times New Roman" pitchFamily="18" charset="0"/>
                <a:sym typeface="Wingdings 2"/>
              </a:rPr>
              <a:t></a:t>
            </a:r>
            <a:r>
              <a:rPr lang="ru-RU" dirty="0" smtClean="0">
                <a:latin typeface="Times New Roman" pitchFamily="18" charset="0"/>
                <a:cs typeface="Times New Roman" pitchFamily="18" charset="0"/>
              </a:rPr>
              <a:t>работа по преодолению ОНР должна быть построена комплексно, т.е. должна включать:</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лечение лекарственными препаратами;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занятия с логопедом;</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занятия с психологом;</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активное участие родителей</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28919"/>
            <a:ext cx="8229600" cy="45719"/>
          </a:xfrm>
        </p:spPr>
        <p:txBody>
          <a:bodyPr>
            <a:normAutofit fontScale="90000"/>
          </a:bodyPr>
          <a:lstStyle/>
          <a:p>
            <a:endParaRPr lang="ru-RU" dirty="0"/>
          </a:p>
        </p:txBody>
      </p:sp>
      <p:sp>
        <p:nvSpPr>
          <p:cNvPr id="3" name="Содержимое 2"/>
          <p:cNvSpPr>
            <a:spLocks noGrp="1"/>
          </p:cNvSpPr>
          <p:nvPr>
            <p:ph idx="1"/>
          </p:nvPr>
        </p:nvSpPr>
        <p:spPr>
          <a:xfrm>
            <a:off x="0" y="476672"/>
            <a:ext cx="9144000" cy="6381328"/>
          </a:xfrm>
        </p:spPr>
        <p:txBody>
          <a:bodyPr>
            <a:normAutofit fontScale="70000" lnSpcReduction="20000"/>
          </a:bodyPr>
          <a:lstStyle/>
          <a:p>
            <a:pPr>
              <a:buNone/>
            </a:pPr>
            <a:r>
              <a:rPr lang="ru-RU" dirty="0" smtClean="0">
                <a:latin typeface="Times New Roman" pitchFamily="18" charset="0"/>
                <a:cs typeface="Times New Roman" pitchFamily="18" charset="0"/>
              </a:rPr>
              <a:t>В наше время развития технических средств и «</a:t>
            </a:r>
            <a:r>
              <a:rPr lang="ru-RU" dirty="0" err="1" smtClean="0">
                <a:latin typeface="Times New Roman" pitchFamily="18" charset="0"/>
                <a:cs typeface="Times New Roman" pitchFamily="18" charset="0"/>
              </a:rPr>
              <a:t>нанотехнологий</a:t>
            </a:r>
            <a:r>
              <a:rPr lang="ru-RU" dirty="0" smtClean="0">
                <a:latin typeface="Times New Roman" pitchFamily="18" charset="0"/>
                <a:cs typeface="Times New Roman" pitchFamily="18" charset="0"/>
              </a:rPr>
              <a:t>»  многие дети даже в дошкольном возрасте могут быстро  освоить различную технику: фотоаппарат, планшет, компьютер. И родители радуются этому. А ведь поводов для радости  не так уж и много. Дети научились нажимать на кнопки, запомнили последовательность нажимания - это хорошо. </a:t>
            </a:r>
          </a:p>
          <a:p>
            <a:pPr>
              <a:buNone/>
            </a:pPr>
            <a:r>
              <a:rPr lang="ru-RU" dirty="0" smtClean="0">
                <a:latin typeface="Times New Roman" pitchFamily="18" charset="0"/>
                <a:cs typeface="Times New Roman" pitchFamily="18" charset="0"/>
              </a:rPr>
              <a:t>Но плохо то ,что наши дети с трудом общаются друг с другом, они не могут выразить свою мысль, часто дети не могут даже рассказать о своих действиях. Они могут выслушать инструкцию ,совершить необходимые действия ,но описать свои  же действия словами  многие дети не могут, не хватает словарного запаса для выражения действий, последовательности, описания .Фразы зачастую  получаются скудными, однообразными .В силах  родителей помочь своим детям ,не затрачивая большого количества  времени ,освоить  азы родной речи, не отрываясь от своих занятий .Разговаривайте со своими детьми. Чем бы вы ее занимались, объясняйте  детям словами все свои действия ,задавайте детям вопросы ,просите повторить ваши фразы. Дети очень любят играть ,подражать в играх взрослым. Пользуйтесь этим. Не отрываясь от своих хлопот, вы с лёгкостью можете на ходу организовать огромное количество развивающих игр для своих детей. Развитию речи  способствует развитие моторики ребёнка. В вашем доме есть огромное число предметов, которые помогут вам. Играйте между делом.</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Приемы развития речи в домашних условиях</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dirty="0" smtClean="0">
                <a:sym typeface="Wingdings 2"/>
              </a:rPr>
              <a:t> </a:t>
            </a:r>
            <a:r>
              <a:rPr lang="ru-RU" sz="4000" dirty="0" smtClean="0">
                <a:latin typeface="Times New Roman" pitchFamily="18" charset="0"/>
                <a:cs typeface="Times New Roman" pitchFamily="18" charset="0"/>
                <a:sym typeface="Wingdings 2"/>
              </a:rPr>
              <a:t>Наблюдение </a:t>
            </a:r>
          </a:p>
          <a:p>
            <a:pPr>
              <a:buFont typeface="Wingdings 2"/>
              <a:buChar char="N"/>
            </a:pPr>
            <a:r>
              <a:rPr lang="ru-RU" sz="4000" dirty="0" smtClean="0">
                <a:latin typeface="Times New Roman" pitchFamily="18" charset="0"/>
                <a:cs typeface="Times New Roman" pitchFamily="18" charset="0"/>
                <a:sym typeface="Wingdings 2"/>
              </a:rPr>
              <a:t>Рассуждение </a:t>
            </a:r>
          </a:p>
          <a:p>
            <a:pPr>
              <a:buFont typeface="Wingdings 2"/>
              <a:buChar char="N"/>
            </a:pPr>
            <a:r>
              <a:rPr lang="ru-RU" sz="4000" dirty="0" smtClean="0">
                <a:latin typeface="Times New Roman" pitchFamily="18" charset="0"/>
                <a:cs typeface="Times New Roman" pitchFamily="18" charset="0"/>
                <a:sym typeface="Wingdings 2"/>
              </a:rPr>
              <a:t> «Общие дела»</a:t>
            </a:r>
          </a:p>
          <a:p>
            <a:pPr>
              <a:buFont typeface="Wingdings 2"/>
              <a:buChar char="N"/>
            </a:pPr>
            <a:r>
              <a:rPr lang="ru-RU" sz="4000" dirty="0" smtClean="0">
                <a:latin typeface="Times New Roman" pitchFamily="18" charset="0"/>
                <a:cs typeface="Times New Roman" pitchFamily="18" charset="0"/>
                <a:sym typeface="Wingdings 2"/>
              </a:rPr>
              <a:t> Организованные занятия</a:t>
            </a:r>
          </a:p>
          <a:p>
            <a:pPr>
              <a:buFont typeface="Wingdings 2"/>
              <a:buChar char="N"/>
            </a:pPr>
            <a:r>
              <a:rPr lang="ru-RU" sz="4000" dirty="0" smtClean="0">
                <a:latin typeface="Times New Roman" pitchFamily="18" charset="0"/>
                <a:cs typeface="Times New Roman" pitchFamily="18" charset="0"/>
                <a:sym typeface="Wingdings 2"/>
              </a:rPr>
              <a:t> Чтение</a:t>
            </a:r>
            <a:endParaRPr lang="ru-RU" sz="4000" dirty="0" smtClean="0">
              <a:latin typeface="Times New Roman" pitchFamily="18" charset="0"/>
              <a:cs typeface="Times New Roman" pitchFamily="18" charset="0"/>
            </a:endParaRPr>
          </a:p>
          <a:p>
            <a:pPr>
              <a:buNone/>
            </a:pPr>
            <a:endParaRPr lang="ru-RU" dirty="0" smtClean="0"/>
          </a:p>
          <a:p>
            <a:pPr>
              <a:buNone/>
            </a:pPr>
            <a:endParaRPr lang="ru-RU" dirty="0" smtClean="0"/>
          </a:p>
          <a:p>
            <a:pPr>
              <a:buNone/>
            </a:pPr>
            <a:endParaRPr lang="ru-RU" dirty="0" smtClean="0"/>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par>
                                <p:cTn id="11" presetID="56" presetClass="entr" presetSubtype="0" fill="hold" nodeType="withEffect">
                                  <p:stCondLst>
                                    <p:cond delay="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 by="(-#ppt_w*2)" calcmode="lin" valueType="num">
                                      <p:cBhvr rctx="PPT">
                                        <p:cTn id="13" dur="500" autoRev="1" fill="hold">
                                          <p:stCondLst>
                                            <p:cond delay="0"/>
                                          </p:stCondLst>
                                        </p:cTn>
                                        <p:tgtEl>
                                          <p:spTgt spid="3">
                                            <p:txEl>
                                              <p:pRg st="1" end="1"/>
                                            </p:txEl>
                                          </p:spTgt>
                                        </p:tgtEl>
                                        <p:attrNameLst>
                                          <p:attrName>ppt_w</p:attrName>
                                        </p:attrNameLst>
                                      </p:cBhvr>
                                    </p:anim>
                                    <p:anim by="(#ppt_w*0.50)" calcmode="lin" valueType="num">
                                      <p:cBhvr>
                                        <p:cTn id="14" dur="500" decel="50000" autoRev="1" fill="hold">
                                          <p:stCondLst>
                                            <p:cond delay="0"/>
                                          </p:stCondLst>
                                        </p:cTn>
                                        <p:tgtEl>
                                          <p:spTgt spid="3">
                                            <p:txEl>
                                              <p:pRg st="1" end="1"/>
                                            </p:txEl>
                                          </p:spTgt>
                                        </p:tgtEl>
                                        <p:attrNameLst>
                                          <p:attrName>ppt_x</p:attrName>
                                        </p:attrNameLst>
                                      </p:cBhvr>
                                    </p:anim>
                                    <p:anim from="(-#ppt_h/2)" to="(#ppt_y)" calcmode="lin" valueType="num">
                                      <p:cBhvr>
                                        <p:cTn id="15" dur="1000" fill="hold">
                                          <p:stCondLst>
                                            <p:cond delay="0"/>
                                          </p:stCondLst>
                                        </p:cTn>
                                        <p:tgtEl>
                                          <p:spTgt spid="3">
                                            <p:txEl>
                                              <p:pRg st="1" end="1"/>
                                            </p:txEl>
                                          </p:spTgt>
                                        </p:tgtEl>
                                        <p:attrNameLst>
                                          <p:attrName>ppt_y</p:attrName>
                                        </p:attrNameLst>
                                      </p:cBhvr>
                                    </p:anim>
                                    <p:animRot by="21600000">
                                      <p:cBhvr>
                                        <p:cTn id="16" dur="1000" fill="hold">
                                          <p:stCondLst>
                                            <p:cond delay="0"/>
                                          </p:stCondLst>
                                        </p:cTn>
                                        <p:tgtEl>
                                          <p:spTgt spid="3">
                                            <p:txEl>
                                              <p:pRg st="1" end="1"/>
                                            </p:txEl>
                                          </p:spTgt>
                                        </p:tgtEl>
                                        <p:attrNameLst>
                                          <p:attrName>r</p:attrName>
                                        </p:attrNameLst>
                                      </p:cBhvr>
                                    </p:animRot>
                                  </p:childTnLst>
                                </p:cTn>
                              </p:par>
                              <p:par>
                                <p:cTn id="17" presetID="56" presetClass="entr" presetSubtype="0" fill="hold" nodeType="withEffect">
                                  <p:stCondLst>
                                    <p:cond delay="0"/>
                                  </p:stCondLst>
                                  <p:iterate type="lt">
                                    <p:tmPct val="10000"/>
                                  </p:iterate>
                                  <p:childTnLst>
                                    <p:set>
                                      <p:cBhvr>
                                        <p:cTn id="18" dur="1" fill="hold">
                                          <p:stCondLst>
                                            <p:cond delay="0"/>
                                          </p:stCondLst>
                                        </p:cTn>
                                        <p:tgtEl>
                                          <p:spTgt spid="3">
                                            <p:txEl>
                                              <p:pRg st="2" end="2"/>
                                            </p:txEl>
                                          </p:spTgt>
                                        </p:tgtEl>
                                        <p:attrNameLst>
                                          <p:attrName>style.visibility</p:attrName>
                                        </p:attrNameLst>
                                      </p:cBhvr>
                                      <p:to>
                                        <p:strVal val="visible"/>
                                      </p:to>
                                    </p:set>
                                    <p:anim by="(-#ppt_w*2)" calcmode="lin" valueType="num">
                                      <p:cBhvr rctx="PPT">
                                        <p:cTn id="19" dur="500" autoRev="1" fill="hold">
                                          <p:stCondLst>
                                            <p:cond delay="0"/>
                                          </p:stCondLst>
                                        </p:cTn>
                                        <p:tgtEl>
                                          <p:spTgt spid="3">
                                            <p:txEl>
                                              <p:pRg st="2" end="2"/>
                                            </p:txEl>
                                          </p:spTgt>
                                        </p:tgtEl>
                                        <p:attrNameLst>
                                          <p:attrName>ppt_w</p:attrName>
                                        </p:attrNameLst>
                                      </p:cBhvr>
                                    </p:anim>
                                    <p:anim by="(#ppt_w*0.50)" calcmode="lin" valueType="num">
                                      <p:cBhvr>
                                        <p:cTn id="20" dur="500" decel="50000" autoRev="1" fill="hold">
                                          <p:stCondLst>
                                            <p:cond delay="0"/>
                                          </p:stCondLst>
                                        </p:cTn>
                                        <p:tgtEl>
                                          <p:spTgt spid="3">
                                            <p:txEl>
                                              <p:pRg st="2" end="2"/>
                                            </p:txEl>
                                          </p:spTgt>
                                        </p:tgtEl>
                                        <p:attrNameLst>
                                          <p:attrName>ppt_x</p:attrName>
                                        </p:attrNameLst>
                                      </p:cBhvr>
                                    </p:anim>
                                    <p:anim from="(-#ppt_h/2)" to="(#ppt_y)" calcmode="lin" valueType="num">
                                      <p:cBhvr>
                                        <p:cTn id="21" dur="1000" fill="hold">
                                          <p:stCondLst>
                                            <p:cond delay="0"/>
                                          </p:stCondLst>
                                        </p:cTn>
                                        <p:tgtEl>
                                          <p:spTgt spid="3">
                                            <p:txEl>
                                              <p:pRg st="2" end="2"/>
                                            </p:txEl>
                                          </p:spTgt>
                                        </p:tgtEl>
                                        <p:attrNameLst>
                                          <p:attrName>ppt_y</p:attrName>
                                        </p:attrNameLst>
                                      </p:cBhvr>
                                    </p:anim>
                                    <p:animRot by="21600000">
                                      <p:cBhvr>
                                        <p:cTn id="22" dur="1000" fill="hold">
                                          <p:stCondLst>
                                            <p:cond delay="0"/>
                                          </p:stCondLst>
                                        </p:cTn>
                                        <p:tgtEl>
                                          <p:spTgt spid="3">
                                            <p:txEl>
                                              <p:pRg st="2" end="2"/>
                                            </p:txEl>
                                          </p:spTgt>
                                        </p:tgtEl>
                                        <p:attrNameLst>
                                          <p:attrName>r</p:attrName>
                                        </p:attrNameLst>
                                      </p:cBhvr>
                                    </p:animRot>
                                  </p:childTnLst>
                                </p:cTn>
                              </p:par>
                              <p:par>
                                <p:cTn id="23" presetID="56" presetClass="entr" presetSubtype="0" fill="hold" nodeType="withEffect">
                                  <p:stCondLst>
                                    <p:cond delay="0"/>
                                  </p:stCondLst>
                                  <p:iterate type="lt">
                                    <p:tmPct val="10000"/>
                                  </p:iterate>
                                  <p:childTnLst>
                                    <p:set>
                                      <p:cBhvr>
                                        <p:cTn id="24" dur="1" fill="hold">
                                          <p:stCondLst>
                                            <p:cond delay="0"/>
                                          </p:stCondLst>
                                        </p:cTn>
                                        <p:tgtEl>
                                          <p:spTgt spid="3">
                                            <p:txEl>
                                              <p:pRg st="3" end="3"/>
                                            </p:txEl>
                                          </p:spTgt>
                                        </p:tgtEl>
                                        <p:attrNameLst>
                                          <p:attrName>style.visibility</p:attrName>
                                        </p:attrNameLst>
                                      </p:cBhvr>
                                      <p:to>
                                        <p:strVal val="visible"/>
                                      </p:to>
                                    </p:set>
                                    <p:anim by="(-#ppt_w*2)" calcmode="lin" valueType="num">
                                      <p:cBhvr rctx="PPT">
                                        <p:cTn id="25" dur="500" autoRev="1" fill="hold">
                                          <p:stCondLst>
                                            <p:cond delay="0"/>
                                          </p:stCondLst>
                                        </p:cTn>
                                        <p:tgtEl>
                                          <p:spTgt spid="3">
                                            <p:txEl>
                                              <p:pRg st="3" end="3"/>
                                            </p:txEl>
                                          </p:spTgt>
                                        </p:tgtEl>
                                        <p:attrNameLst>
                                          <p:attrName>ppt_w</p:attrName>
                                        </p:attrNameLst>
                                      </p:cBhvr>
                                    </p:anim>
                                    <p:anim by="(#ppt_w*0.50)" calcmode="lin" valueType="num">
                                      <p:cBhvr>
                                        <p:cTn id="26" dur="500" decel="50000" autoRev="1" fill="hold">
                                          <p:stCondLst>
                                            <p:cond delay="0"/>
                                          </p:stCondLst>
                                        </p:cTn>
                                        <p:tgtEl>
                                          <p:spTgt spid="3">
                                            <p:txEl>
                                              <p:pRg st="3" end="3"/>
                                            </p:txEl>
                                          </p:spTgt>
                                        </p:tgtEl>
                                        <p:attrNameLst>
                                          <p:attrName>ppt_x</p:attrName>
                                        </p:attrNameLst>
                                      </p:cBhvr>
                                    </p:anim>
                                    <p:anim from="(-#ppt_h/2)" to="(#ppt_y)" calcmode="lin" valueType="num">
                                      <p:cBhvr>
                                        <p:cTn id="27" dur="1000" fill="hold">
                                          <p:stCondLst>
                                            <p:cond delay="0"/>
                                          </p:stCondLst>
                                        </p:cTn>
                                        <p:tgtEl>
                                          <p:spTgt spid="3">
                                            <p:txEl>
                                              <p:pRg st="3" end="3"/>
                                            </p:txEl>
                                          </p:spTgt>
                                        </p:tgtEl>
                                        <p:attrNameLst>
                                          <p:attrName>ppt_y</p:attrName>
                                        </p:attrNameLst>
                                      </p:cBhvr>
                                    </p:anim>
                                    <p:animRot by="21600000">
                                      <p:cBhvr>
                                        <p:cTn id="28" dur="1000" fill="hold">
                                          <p:stCondLst>
                                            <p:cond delay="0"/>
                                          </p:stCondLst>
                                        </p:cTn>
                                        <p:tgtEl>
                                          <p:spTgt spid="3">
                                            <p:txEl>
                                              <p:pRg st="3" end="3"/>
                                            </p:txEl>
                                          </p:spTgt>
                                        </p:tgtEl>
                                        <p:attrNameLst>
                                          <p:attrName>r</p:attrName>
                                        </p:attrNameLst>
                                      </p:cBhvr>
                                    </p:animRot>
                                  </p:childTnLst>
                                </p:cTn>
                              </p:par>
                              <p:par>
                                <p:cTn id="29" presetID="56" presetClass="entr" presetSubtype="0" fill="hold" nodeType="withEffect">
                                  <p:stCondLst>
                                    <p:cond delay="0"/>
                                  </p:stCondLst>
                                  <p:iterate type="lt">
                                    <p:tmPct val="10000"/>
                                  </p:iterate>
                                  <p:childTnLst>
                                    <p:set>
                                      <p:cBhvr>
                                        <p:cTn id="30" dur="1" fill="hold">
                                          <p:stCondLst>
                                            <p:cond delay="0"/>
                                          </p:stCondLst>
                                        </p:cTn>
                                        <p:tgtEl>
                                          <p:spTgt spid="3">
                                            <p:txEl>
                                              <p:pRg st="4" end="4"/>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4" end="4"/>
                                            </p:txEl>
                                          </p:spTgt>
                                        </p:tgtEl>
                                        <p:attrNameLst>
                                          <p:attrName>ppt_w</p:attrName>
                                        </p:attrNameLst>
                                      </p:cBhvr>
                                    </p:anim>
                                    <p:anim by="(#ppt_w*0.50)" calcmode="lin" valueType="num">
                                      <p:cBhvr>
                                        <p:cTn id="32" dur="500" decel="50000" autoRev="1" fill="hold">
                                          <p:stCondLst>
                                            <p:cond delay="0"/>
                                          </p:stCondLst>
                                        </p:cTn>
                                        <p:tgtEl>
                                          <p:spTgt spid="3">
                                            <p:txEl>
                                              <p:pRg st="4" end="4"/>
                                            </p:txEl>
                                          </p:spTgt>
                                        </p:tgtEl>
                                        <p:attrNameLst>
                                          <p:attrName>ppt_x</p:attrName>
                                        </p:attrNameLst>
                                      </p:cBhvr>
                                    </p:anim>
                                    <p:anim from="(-#ppt_h/2)" to="(#ppt_y)" calcmode="lin" valueType="num">
                                      <p:cBhvr>
                                        <p:cTn id="33" dur="1000" fill="hold">
                                          <p:stCondLst>
                                            <p:cond delay="0"/>
                                          </p:stCondLst>
                                        </p:cTn>
                                        <p:tgtEl>
                                          <p:spTgt spid="3">
                                            <p:txEl>
                                              <p:pRg st="4" end="4"/>
                                            </p:txEl>
                                          </p:spTgt>
                                        </p:tgtEl>
                                        <p:attrNameLst>
                                          <p:attrName>ppt_y</p:attrName>
                                        </p:attrNameLst>
                                      </p:cBhvr>
                                    </p:anim>
                                    <p:animRot by="21600000">
                                      <p:cBhvr>
                                        <p:cTn id="34" dur="1000"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855</Words>
  <Application>Microsoft Office PowerPoint</Application>
  <PresentationFormat>Экран (4:3)</PresentationFormat>
  <Paragraphs>57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РАЗВИТИЕ ДЕТЕЙ 6 ГОДА ЖИЗНИ В НОРМЕ</vt:lpstr>
      <vt:lpstr>Характеристика речи детей старшей группы в норме</vt:lpstr>
      <vt:lpstr>Условия развития речи</vt:lpstr>
      <vt:lpstr>Компоненты речи</vt:lpstr>
      <vt:lpstr>Что такое «ОНР»</vt:lpstr>
      <vt:lpstr>работа по преодолению ОНР должна быть построена комплексно, т.е. должна включать: - лечение лекарственными препаратами; - занятия с логопедом; - занятия с психологом; - активное участие родителей </vt:lpstr>
      <vt:lpstr>Слайд 8</vt:lpstr>
      <vt:lpstr>Приемы развития речи в домашних условиях</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СРАВНИТЕЛЬНАЯ ХАРАКТЕРИСТИКА ДЕТЕЙ СТАРШЕГО ДОШКОЛЬНОГО ВОЗРАСТА В НОРМЕ И С ТЯЖЕЛЫМИ РЕЧЕВЫМИ НАРУШЕНИЯМИ </dc:title>
  <dc:creator>User</dc:creator>
  <cp:lastModifiedBy>user</cp:lastModifiedBy>
  <cp:revision>18</cp:revision>
  <dcterms:created xsi:type="dcterms:W3CDTF">2016-11-09T05:54:11Z</dcterms:created>
  <dcterms:modified xsi:type="dcterms:W3CDTF">2017-02-15T10:53:41Z</dcterms:modified>
</cp:coreProperties>
</file>