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7" r:id="rId7"/>
    <p:sldId id="261" r:id="rId8"/>
    <p:sldId id="262" r:id="rId9"/>
    <p:sldId id="263" r:id="rId10"/>
    <p:sldId id="269" r:id="rId11"/>
    <p:sldId id="265" r:id="rId12"/>
    <p:sldId id="270" r:id="rId13"/>
    <p:sldId id="268" r:id="rId14"/>
    <p:sldId id="26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-1555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Муниципальный уровень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Лист1!$A$2:$A$6</c:f>
              <c:strCache>
                <c:ptCount val="5"/>
                <c:pt idx="0">
                  <c:v>2008/2009 уч.г.</c:v>
                </c:pt>
                <c:pt idx="1">
                  <c:v>2009/2010 уч.г.</c:v>
                </c:pt>
                <c:pt idx="2">
                  <c:v>2010/2011 уч.г.</c:v>
                </c:pt>
                <c:pt idx="3">
                  <c:v>2011/2012 уч.г.</c:v>
                </c:pt>
                <c:pt idx="4">
                  <c:v>2012/2013 уч.г.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9</c:v>
                </c:pt>
                <c:pt idx="1">
                  <c:v>8</c:v>
                </c:pt>
                <c:pt idx="2">
                  <c:v>10</c:v>
                </c:pt>
                <c:pt idx="3">
                  <c:v>9</c:v>
                </c:pt>
                <c:pt idx="4">
                  <c:v>11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Региональный уровень</c:v>
                </c:pt>
              </c:strCache>
            </c:strRef>
          </c:tx>
          <c:spPr>
            <a:solidFill>
              <a:srgbClr val="002060"/>
            </a:solidFill>
          </c:spPr>
          <c:invertIfNegative val="0"/>
          <c:dLbls>
            <c:txPr>
              <a:bodyPr/>
              <a:lstStyle/>
              <a:p>
                <a:pPr>
                  <a:defRPr b="1" i="0" baseline="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Лист1!$A$2:$A$6</c:f>
              <c:strCache>
                <c:ptCount val="5"/>
                <c:pt idx="0">
                  <c:v>2008/2009 уч.г.</c:v>
                </c:pt>
                <c:pt idx="1">
                  <c:v>2009/2010 уч.г.</c:v>
                </c:pt>
                <c:pt idx="2">
                  <c:v>2010/2011 уч.г.</c:v>
                </c:pt>
                <c:pt idx="3">
                  <c:v>2011/2012 уч.г.</c:v>
                </c:pt>
                <c:pt idx="4">
                  <c:v>2012/2013 уч.г.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0</c:v>
                </c:pt>
                <c:pt idx="1">
                  <c:v>3</c:v>
                </c:pt>
                <c:pt idx="2">
                  <c:v>3</c:v>
                </c:pt>
                <c:pt idx="3">
                  <c:v>2</c:v>
                </c:pt>
                <c:pt idx="4">
                  <c:v>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Российский, Международный уровень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Лист1!$A$2:$A$6</c:f>
              <c:strCache>
                <c:ptCount val="5"/>
                <c:pt idx="0">
                  <c:v>2008/2009 уч.г.</c:v>
                </c:pt>
                <c:pt idx="1">
                  <c:v>2009/2010 уч.г.</c:v>
                </c:pt>
                <c:pt idx="2">
                  <c:v>2010/2011 уч.г.</c:v>
                </c:pt>
                <c:pt idx="3">
                  <c:v>2011/2012 уч.г.</c:v>
                </c:pt>
                <c:pt idx="4">
                  <c:v>2012/2013 уч.г.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1</c:v>
                </c:pt>
                <c:pt idx="1">
                  <c:v>0</c:v>
                </c:pt>
                <c:pt idx="2">
                  <c:v>1</c:v>
                </c:pt>
                <c:pt idx="3">
                  <c:v>0</c:v>
                </c:pt>
                <c:pt idx="4">
                  <c:v>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82713216"/>
        <c:axId val="82729600"/>
      </c:barChart>
      <c:catAx>
        <c:axId val="8271321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ru-RU" sz="2000" dirty="0" smtClean="0"/>
                  <a:t>учебные </a:t>
                </a:r>
                <a:r>
                  <a:rPr lang="ru-RU" sz="2000" dirty="0" smtClean="0"/>
                  <a:t>года</a:t>
                </a:r>
              </a:p>
            </c:rich>
          </c:tx>
          <c:layout>
            <c:manualLayout>
              <c:xMode val="edge"/>
              <c:yMode val="edge"/>
              <c:x val="0.5273057366053977"/>
              <c:y val="0.90591365916607558"/>
            </c:manualLayout>
          </c:layout>
          <c:overlay val="0"/>
        </c:title>
        <c:majorTickMark val="out"/>
        <c:minorTickMark val="none"/>
        <c:tickLblPos val="nextTo"/>
        <c:txPr>
          <a:bodyPr/>
          <a:lstStyle/>
          <a:p>
            <a:pPr>
              <a:defRPr sz="1200" b="1" i="0" baseline="0"/>
            </a:pPr>
            <a:endParaRPr lang="ru-RU"/>
          </a:p>
        </c:txPr>
        <c:crossAx val="82729600"/>
        <c:crosses val="autoZero"/>
        <c:auto val="1"/>
        <c:lblAlgn val="ctr"/>
        <c:lblOffset val="100"/>
        <c:noMultiLvlLbl val="0"/>
      </c:catAx>
      <c:valAx>
        <c:axId val="82729600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ru-RU" sz="2800" dirty="0" smtClean="0"/>
                  <a:t>Количество призёров</a:t>
                </a:r>
                <a:endParaRPr lang="ru-RU" sz="2800" dirty="0"/>
              </a:p>
            </c:rich>
          </c:tx>
          <c:layout>
            <c:manualLayout>
              <c:xMode val="edge"/>
              <c:yMode val="edge"/>
              <c:x val="6.5321960111427947E-3"/>
              <c:y val="2.3741592814473605E-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8271321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741731242824871"/>
          <c:y val="9.4072239836599333E-2"/>
          <c:w val="0.26899673184460987"/>
          <c:h val="0.75487467204498648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929DD-B52F-4577-96A4-B11221F57EDD}" type="datetimeFigureOut">
              <a:rPr lang="ru-RU" smtClean="0"/>
              <a:t>28.11.2013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9D6E913-54F2-4CAB-A459-B63D06DE45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929DD-B52F-4577-96A4-B11221F57EDD}" type="datetimeFigureOut">
              <a:rPr lang="ru-RU" smtClean="0"/>
              <a:t>28.11.2013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6E913-54F2-4CAB-A459-B63D06DE45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929DD-B52F-4577-96A4-B11221F57EDD}" type="datetimeFigureOut">
              <a:rPr lang="ru-RU" smtClean="0"/>
              <a:t>28.11.2013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6E913-54F2-4CAB-A459-B63D06DE45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929DD-B52F-4577-96A4-B11221F57EDD}" type="datetimeFigureOut">
              <a:rPr lang="ru-RU" smtClean="0"/>
              <a:t>28.11.2013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9D6E913-54F2-4CAB-A459-B63D06DE45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929DD-B52F-4577-96A4-B11221F57EDD}" type="datetimeFigureOut">
              <a:rPr lang="ru-RU" smtClean="0"/>
              <a:t>28.11.2013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6E913-54F2-4CAB-A459-B63D06DE459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heel spokes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929DD-B52F-4577-96A4-B11221F57EDD}" type="datetimeFigureOut">
              <a:rPr lang="ru-RU" smtClean="0"/>
              <a:t>28.11.2013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6E913-54F2-4CAB-A459-B63D06DE45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929DD-B52F-4577-96A4-B11221F57EDD}" type="datetimeFigureOut">
              <a:rPr lang="ru-RU" smtClean="0"/>
              <a:t>28.11.2013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59D6E913-54F2-4CAB-A459-B63D06DE459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slow">
    <p:wheel spokes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929DD-B52F-4577-96A4-B11221F57EDD}" type="datetimeFigureOut">
              <a:rPr lang="ru-RU" smtClean="0"/>
              <a:t>28.11.2013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6E913-54F2-4CAB-A459-B63D06DE45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929DD-B52F-4577-96A4-B11221F57EDD}" type="datetimeFigureOut">
              <a:rPr lang="ru-RU" smtClean="0"/>
              <a:t>28.11.2013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6E913-54F2-4CAB-A459-B63D06DE45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929DD-B52F-4577-96A4-B11221F57EDD}" type="datetimeFigureOut">
              <a:rPr lang="ru-RU" smtClean="0"/>
              <a:t>28.11.2013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6E913-54F2-4CAB-A459-B63D06DE45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929DD-B52F-4577-96A4-B11221F57EDD}" type="datetimeFigureOut">
              <a:rPr lang="ru-RU" smtClean="0"/>
              <a:t>28.11.2013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6E913-54F2-4CAB-A459-B63D06DE459E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slow">
    <p:wheel spokes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89929DD-B52F-4577-96A4-B11221F57EDD}" type="datetimeFigureOut">
              <a:rPr lang="ru-RU" smtClean="0"/>
              <a:t>28.11.2013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9D6E913-54F2-4CAB-A459-B63D06DE459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slow">
    <p:wheel spokes="1"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RonyaSoft%20Poster%20Printer%20(ProPoster).lnk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3%D1%82%D0%B2%D0%B0%D1%80%D1%8C" TargetMode="External"/><Relationship Id="rId7" Type="http://schemas.openxmlformats.org/officeDocument/2006/relationships/image" Target="../media/image3.jpeg"/><Relationship Id="rId2" Type="http://schemas.openxmlformats.org/officeDocument/2006/relationships/hyperlink" Target="http://ru.wikipedia.org/wiki/%D0%9B%D0%B0%D1%82%D0%B8%D0%BD%D1%81%D0%BA%D0%B8%D0%B9_%D1%8F%D0%B7%D1%8B%D0%BA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%D0%98%D0%BD%D1%82%D0%B5%D1%80%D1%8C%D0%B5%D1%80" TargetMode="External"/><Relationship Id="rId5" Type="http://schemas.openxmlformats.org/officeDocument/2006/relationships/hyperlink" Target="http://ru.wikipedia.org/wiki/%D0%9C%D0%B5%D0%B1%D0%B5%D0%BB%D1%8C" TargetMode="External"/><Relationship Id="rId4" Type="http://schemas.openxmlformats.org/officeDocument/2006/relationships/hyperlink" Target="http://ru.wikipedia.org/wiki/%D0%9E%D1%80%D1%83%D0%B4%D0%B8%D0%B5_%D1%82%D1%80%D1%83%D0%B4%D0%B0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readme.txt" TargetMode="External"/><Relationship Id="rId2" Type="http://schemas.openxmlformats.org/officeDocument/2006/relationships/hyperlink" Target="tester.exe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&#1056;&#1072;&#1073;&#1086;&#1090;&#1072;%20&#171;&#1050;&#1086;&#1089;&#1084;&#1086;&#1085;&#1072;&#1074;&#1090;%20&#1051;&#1077;&#1086;&#1085;&#1086;&#1074;%20&#1085;&#1072;&#1076;%20&#1063;&#1105;&#1088;&#1085;&#1099;&#1084;%20&#1084;&#1086;&#1088;&#1077;&#1084;&#187;%20&#1074;&#1089;&#1105;.pptx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 smtClean="0">
                <a:latin typeface="Arial" pitchFamily="34" charset="0"/>
                <a:cs typeface="Arial" pitchFamily="34" charset="0"/>
              </a:rPr>
              <a:t>Муниципальное бюджетное образовательное учреждение </a:t>
            </a:r>
            <a:r>
              <a:rPr lang="ru-RU" sz="1800" b="1" dirty="0" smtClean="0">
                <a:latin typeface="Arial" pitchFamily="34" charset="0"/>
                <a:cs typeface="Arial" pitchFamily="34" charset="0"/>
              </a:rPr>
              <a:t>«Центр </a:t>
            </a:r>
            <a:r>
              <a:rPr lang="ru-RU" sz="1800" b="1" dirty="0" smtClean="0">
                <a:latin typeface="Arial" pitchFamily="34" charset="0"/>
                <a:cs typeface="Arial" pitchFamily="34" charset="0"/>
              </a:rPr>
              <a:t>дополнительного образования детей «Ровесник» г. Вязьмы</a:t>
            </a:r>
            <a:endParaRPr lang="ru-RU" sz="1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2780928"/>
            <a:ext cx="7704856" cy="17526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ea typeface="+mj-ea"/>
                <a:cs typeface="+mj-cs"/>
              </a:rPr>
              <a:t>Использование информационно-коммуникационной технологии </a:t>
            </a:r>
            <a:r>
              <a:rPr lang="ru-RU" sz="3600" b="1" dirty="0">
                <a:solidFill>
                  <a:srgbClr val="002060"/>
                </a:solidFill>
                <a:ea typeface="+mj-ea"/>
                <a:cs typeface="+mj-cs"/>
              </a:rPr>
              <a:t>на занятиях </a:t>
            </a:r>
            <a:r>
              <a:rPr lang="ru-RU" sz="3600" b="1" dirty="0" smtClean="0">
                <a:solidFill>
                  <a:srgbClr val="002060"/>
                </a:solidFill>
                <a:ea typeface="+mj-ea"/>
                <a:cs typeface="+mj-cs"/>
              </a:rPr>
              <a:t>творческого объединения </a:t>
            </a:r>
            <a:endParaRPr lang="ru-RU" sz="3600" b="1" dirty="0" smtClean="0">
              <a:solidFill>
                <a:srgbClr val="002060"/>
              </a:solidFill>
              <a:ea typeface="+mj-ea"/>
              <a:cs typeface="+mj-cs"/>
            </a:endParaRPr>
          </a:p>
          <a:p>
            <a:pPr algn="ctr"/>
            <a:r>
              <a:rPr lang="ru-RU" sz="3600" b="1" dirty="0" smtClean="0">
                <a:solidFill>
                  <a:srgbClr val="002060"/>
                </a:solidFill>
                <a:ea typeface="+mj-ea"/>
                <a:cs typeface="+mj-cs"/>
              </a:rPr>
              <a:t>«</a:t>
            </a:r>
            <a:r>
              <a:rPr lang="ru-RU" sz="3600" b="1" dirty="0">
                <a:solidFill>
                  <a:srgbClr val="002060"/>
                </a:solidFill>
                <a:ea typeface="+mj-ea"/>
                <a:cs typeface="+mj-cs"/>
              </a:rPr>
              <a:t>Декоративная обработка древесины»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63988" y="4869160"/>
            <a:ext cx="44284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Педагог дополнительного образования </a:t>
            </a:r>
          </a:p>
          <a:p>
            <a:r>
              <a:rPr lang="ru-R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Щетихин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Евгений Анатольевич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95936" y="6165304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2013 г.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208215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2854" y="980728"/>
            <a:ext cx="8208912" cy="40143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3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. </a:t>
            </a:r>
            <a:r>
              <a:rPr lang="ru-RU" sz="2800" b="1" dirty="0" smtClean="0">
                <a:solidFill>
                  <a:srgbClr val="000000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  <a:t>Программа </a:t>
            </a:r>
            <a:r>
              <a:rPr lang="ru-RU" sz="2800" b="1" dirty="0" err="1" smtClean="0">
                <a:solidFill>
                  <a:srgbClr val="002060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  <a:t>Poster</a:t>
            </a:r>
            <a:r>
              <a:rPr lang="ru-RU" sz="2800" b="1" dirty="0" smtClean="0">
                <a:solidFill>
                  <a:srgbClr val="002060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  <a:t>Printer</a:t>
            </a:r>
            <a:r>
              <a:rPr lang="ru-RU" sz="2800" b="1" dirty="0" smtClean="0">
                <a:solidFill>
                  <a:srgbClr val="002060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  <a:t> (</a:t>
            </a:r>
            <a:r>
              <a:rPr lang="en-US" sz="2800" b="1" dirty="0" err="1" smtClean="0">
                <a:solidFill>
                  <a:srgbClr val="002060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  <a:t>ProPoster</a:t>
            </a:r>
            <a:r>
              <a:rPr lang="ru-RU" sz="2800" b="1" dirty="0" smtClean="0">
                <a:solidFill>
                  <a:srgbClr val="002060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  <a:t>) </a:t>
            </a:r>
            <a:r>
              <a:rPr lang="ru-RU" sz="2800" b="1" dirty="0" smtClean="0">
                <a:solidFill>
                  <a:srgbClr val="000000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  <a:t>служит для увеличения изображений (рисунка, эскиза, орнамента) до необходимых размеров. Эта небольшая  программка очень облегчила нам жизнь. Ранее для этих же целей мы использовали программы </a:t>
            </a:r>
            <a:r>
              <a:rPr lang="en-US" sz="2800" b="1" dirty="0" smtClean="0">
                <a:solidFill>
                  <a:srgbClr val="000000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  <a:t>Photoshop</a:t>
            </a:r>
            <a:r>
              <a:rPr lang="ru-RU" sz="2800" b="1" dirty="0" smtClean="0">
                <a:solidFill>
                  <a:srgbClr val="000000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  <a:t> и </a:t>
            </a:r>
            <a:r>
              <a:rPr lang="en-US" sz="2800" b="1" dirty="0" smtClean="0">
                <a:solidFill>
                  <a:srgbClr val="000000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  <a:t>Microsoft Word</a:t>
            </a:r>
            <a:r>
              <a:rPr lang="ru-RU" sz="2800" b="1" dirty="0" smtClean="0">
                <a:solidFill>
                  <a:srgbClr val="000000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  <a:t>, что отнимало очень много времени.</a:t>
            </a:r>
            <a:endParaRPr lang="ru-RU" sz="2800" b="1" dirty="0">
              <a:latin typeface="Arial" pitchFamily="34" charset="0"/>
              <a:ea typeface="Calibri"/>
              <a:cs typeface="Arial" pitchFamily="34" charset="0"/>
            </a:endParaRPr>
          </a:p>
        </p:txBody>
      </p:sp>
      <p:sp>
        <p:nvSpPr>
          <p:cNvPr id="3" name="Капля 2">
            <a:hlinkClick r:id="rId2" action="ppaction://hlinkfile"/>
          </p:cNvPr>
          <p:cNvSpPr/>
          <p:nvPr/>
        </p:nvSpPr>
        <p:spPr>
          <a:xfrm>
            <a:off x="6228184" y="4995097"/>
            <a:ext cx="1944216" cy="1242215"/>
          </a:xfrm>
          <a:prstGeom prst="teardro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471408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260648"/>
            <a:ext cx="86409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Использование ИКТ на занятиях 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в ТО «Декоративная обработка древесины» 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позволяет добиваться стабильно высоких результатов</a:t>
            </a:r>
            <a:endParaRPr lang="ru-RU" sz="2400" b="1" dirty="0">
              <a:solidFill>
                <a:srgbClr val="002060"/>
              </a:solidFill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3238520937"/>
              </p:ext>
            </p:extLst>
          </p:nvPr>
        </p:nvGraphicFramePr>
        <p:xfrm>
          <a:off x="539552" y="1700808"/>
          <a:ext cx="7776864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4136496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сканирование010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55334" y="1124744"/>
            <a:ext cx="4004610" cy="253973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" name="Picture 10" descr="сканирование010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56"/>
          <a:stretch/>
        </p:blipFill>
        <p:spPr>
          <a:xfrm>
            <a:off x="544296" y="3889226"/>
            <a:ext cx="4004610" cy="233873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" name="Picture 9" descr="сканирование009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06777" y="1170649"/>
            <a:ext cx="3600450" cy="24479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" name="Picture 9" descr="сканирование010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90379" y="3861047"/>
            <a:ext cx="3922054" cy="236691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893230" y="404664"/>
            <a:ext cx="54019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ВМЕСТЕ РАБОТАТЬ ВЕСЕЛЕЙ!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508014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User\Desktop\Презентация Щетихин на конференции\Фото\сканирование0025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6" b="13087"/>
          <a:stretch/>
        </p:blipFill>
        <p:spPr bwMode="auto">
          <a:xfrm>
            <a:off x="3131840" y="4588"/>
            <a:ext cx="2891489" cy="4179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User\Desktop\Презентация Щетихин на конференции\Фото\P1040370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22" t="6237"/>
          <a:stretch/>
        </p:blipFill>
        <p:spPr bwMode="auto">
          <a:xfrm rot="840137">
            <a:off x="5551318" y="2217391"/>
            <a:ext cx="2919381" cy="4286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esktop\Презентация Щетихин на конференции\Фото\P1080284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39" r="4831" b="5112"/>
          <a:stretch/>
        </p:blipFill>
        <p:spPr bwMode="auto">
          <a:xfrm rot="20703637">
            <a:off x="626103" y="2392164"/>
            <a:ext cx="2892992" cy="4163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 rot="20260936">
            <a:off x="145106" y="836385"/>
            <a:ext cx="27841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ТВОРЧЕСТВО</a:t>
            </a:r>
            <a:endParaRPr lang="ru-RU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 rot="1179753">
            <a:off x="6732240" y="797937"/>
            <a:ext cx="19442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ДЕТЕЙ</a:t>
            </a:r>
            <a:endParaRPr lang="ru-RU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1817185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8554" y="845468"/>
            <a:ext cx="7992888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Заключение</a:t>
            </a:r>
          </a:p>
          <a:p>
            <a:pPr algn="ctr"/>
            <a:endParaRPr lang="ru-RU" sz="3600" dirty="0" smtClean="0">
              <a:solidFill>
                <a:srgbClr val="002060"/>
              </a:solidFill>
            </a:endParaRPr>
          </a:p>
          <a:p>
            <a:pPr algn="just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	Использование информационно-</a:t>
            </a: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коммуни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-</a:t>
            </a: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кационной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технологии в образовательном процессе ТО «Декоративная обработка древесины» существенно </a:t>
            </a:r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экономит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время как обучающихся, так и педагога, позволяет </a:t>
            </a:r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повышать эффективность и результативность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педагогического процесса,</a:t>
            </a:r>
            <a:r>
              <a:rPr lang="ru-RU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более качественно </a:t>
            </a:r>
            <a:r>
              <a:rPr lang="ru-RU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осуществлять систему диагностики и мониторинга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образовательных воспитательных результатов.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175378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512" y="188640"/>
            <a:ext cx="8712968" cy="26490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 smtClean="0">
                <a:effectLst/>
                <a:latin typeface="Times New Roman"/>
                <a:ea typeface="Times New Roman"/>
                <a:cs typeface="Times New Roman"/>
              </a:rPr>
              <a:t>	</a:t>
            </a:r>
            <a:r>
              <a:rPr lang="ru-RU" b="1" dirty="0" smtClean="0">
                <a:effectLst/>
                <a:latin typeface="Arial" pitchFamily="34" charset="0"/>
                <a:ea typeface="Times New Roman"/>
                <a:cs typeface="Arial" pitchFamily="34" charset="0"/>
              </a:rPr>
              <a:t>В основе декоративно-прикладного искусства сосредоточена мудрость всех поколений в концентрированной знаковой форме. Знаки пробуждают идеи, заложенные в "исторические гены" нации. Компактность и визуальность знака делает его идеальным для широкого распространения и воздействия на сознание людей. Новые информационные технологии позволяют существенно усилить этот эффект. С этой точки зрения наиболее перспективными представляются виды искусства, в основе которых лежит орнамент. </a:t>
            </a:r>
            <a:endParaRPr lang="ru-RU" b="1" dirty="0">
              <a:latin typeface="Arial" pitchFamily="34" charset="0"/>
              <a:ea typeface="Calibri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3528" y="3112517"/>
            <a:ext cx="504056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err="1"/>
              <a:t>Орна́мент</a:t>
            </a:r>
            <a:r>
              <a:rPr lang="ru-RU" dirty="0"/>
              <a:t> (</a:t>
            </a:r>
            <a:r>
              <a:rPr lang="ru-RU" dirty="0">
                <a:hlinkClick r:id="rId2" tooltip="Латинский язык"/>
              </a:rPr>
              <a:t>лат.</a:t>
            </a:r>
            <a:r>
              <a:rPr lang="ru-RU" dirty="0"/>
              <a:t> </a:t>
            </a:r>
            <a:r>
              <a:rPr lang="la-Latn" i="1" dirty="0"/>
              <a:t>ornemantum</a:t>
            </a:r>
            <a:r>
              <a:rPr lang="ru-RU" dirty="0"/>
              <a:t> — украшение) — узор, основанный на повторе и чередовании составляющих его элементов; предназначается для украшения различных предметов (</a:t>
            </a:r>
            <a:r>
              <a:rPr lang="ru-RU" dirty="0">
                <a:hlinkClick r:id="rId3" tooltip="Утварь"/>
              </a:rPr>
              <a:t>утварь</a:t>
            </a:r>
            <a:r>
              <a:rPr lang="ru-RU" dirty="0"/>
              <a:t>, </a:t>
            </a:r>
            <a:r>
              <a:rPr lang="ru-RU" dirty="0">
                <a:hlinkClick r:id="rId4" tooltip="Орудие труда"/>
              </a:rPr>
              <a:t>орудия</a:t>
            </a:r>
            <a:r>
              <a:rPr lang="ru-RU" dirty="0"/>
              <a:t> и оружие, текстильные изделия, </a:t>
            </a:r>
            <a:r>
              <a:rPr lang="ru-RU" dirty="0">
                <a:hlinkClick r:id="rId5" tooltip="Мебель"/>
              </a:rPr>
              <a:t>мебель</a:t>
            </a:r>
            <a:r>
              <a:rPr lang="ru-RU" dirty="0"/>
              <a:t>, книги и т. д.), архитектурных сооружений (как извне, так и в </a:t>
            </a:r>
            <a:r>
              <a:rPr lang="ru-RU" dirty="0">
                <a:hlinkClick r:id="rId6" tooltip="Интерьер"/>
              </a:rPr>
              <a:t>интерьере</a:t>
            </a:r>
            <a:r>
              <a:rPr lang="ru-RU" dirty="0"/>
              <a:t>), произведений пластических искусств (главным образом прикладных).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3038" y="5943613"/>
            <a:ext cx="8686650" cy="351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600" b="1" dirty="0" smtClean="0">
                <a:solidFill>
                  <a:srgbClr val="000000"/>
                </a:solidFill>
                <a:effectLst/>
                <a:latin typeface="Arial" pitchFamily="34" charset="0"/>
                <a:ea typeface="Calibri"/>
                <a:cs typeface="Arial" pitchFamily="34" charset="0"/>
              </a:rPr>
              <a:t>Именно орнамент является базовым элементом многих видов резьбы по дереву. </a:t>
            </a:r>
            <a:endParaRPr lang="ru-RU" sz="1600" b="1" dirty="0">
              <a:latin typeface="Arial" pitchFamily="34" charset="0"/>
              <a:ea typeface="Calibri"/>
              <a:cs typeface="Arial" pitchFamily="34" charset="0"/>
            </a:endParaRPr>
          </a:p>
        </p:txBody>
      </p:sp>
      <p:pic>
        <p:nvPicPr>
          <p:cNvPr id="2050" name="Picture 2" descr="C:\Users\User\Desktop\Презентация Щетихин на конференции\Фото\сканирование0011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4754" y="2998715"/>
            <a:ext cx="2800398" cy="2812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0238736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260648"/>
            <a:ext cx="8568952" cy="6416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200" b="1" dirty="0" smtClean="0">
                <a:effectLst/>
                <a:latin typeface="Times New Roman"/>
                <a:ea typeface="Times New Roman"/>
                <a:cs typeface="Times New Roman"/>
              </a:rPr>
              <a:t>	</a:t>
            </a:r>
            <a:r>
              <a:rPr lang="ru-RU" sz="2200" b="1" dirty="0" smtClean="0">
                <a:effectLst/>
                <a:latin typeface="Arial" pitchFamily="34" charset="0"/>
                <a:ea typeface="Times New Roman"/>
                <a:cs typeface="Arial" pitchFamily="34" charset="0"/>
              </a:rPr>
              <a:t>Использование информационных технологий в декоративно-прикладном искусстве определяется его спецификой. Этот вид деятельности человека происходит из глубины веков, базируется на этнокультурных традициях. Поэтому декоративно-прикладное искусство с трудом переходит границы локальных территорий, где оно получило своё рождение и развитие. 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200" b="1" dirty="0">
                <a:latin typeface="Arial" pitchFamily="34" charset="0"/>
                <a:ea typeface="Times New Roman"/>
                <a:cs typeface="Arial" pitchFamily="34" charset="0"/>
              </a:rPr>
              <a:t>	</a:t>
            </a:r>
            <a:r>
              <a:rPr lang="ru-RU" sz="2200" b="1" dirty="0" smtClean="0">
                <a:effectLst/>
                <a:latin typeface="Arial" pitchFamily="34" charset="0"/>
                <a:ea typeface="Times New Roman"/>
                <a:cs typeface="Arial" pitchFamily="34" charset="0"/>
              </a:rPr>
              <a:t>Информационные технологии, и в первую очередь Интернет, не знающие национальных границ и позволяющие оперативно обмениваться большими объёмами разнохарактерной информации, всё больше снижают барьер на пути распространения декоративно-прикладного искусства. Компьютеры позволяют уменьшить объём однообразной работы при выполнении эскизов орнаментов и освободить полёт творческой мысли.</a:t>
            </a:r>
            <a:endParaRPr lang="ru-RU" sz="2200" b="1" dirty="0">
              <a:latin typeface="Arial" pitchFamily="34" charset="0"/>
              <a:ea typeface="Calibri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797142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548680"/>
            <a:ext cx="856895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effectLst/>
                <a:latin typeface="Times New Roman"/>
                <a:ea typeface="Times New Roman"/>
              </a:rPr>
              <a:t>	</a:t>
            </a:r>
            <a:r>
              <a:rPr lang="ru-RU" sz="2000" b="1" dirty="0" smtClean="0">
                <a:effectLst/>
                <a:latin typeface="Arial" pitchFamily="34" charset="0"/>
                <a:ea typeface="Times New Roman"/>
                <a:cs typeface="Arial" pitchFamily="34" charset="0"/>
              </a:rPr>
              <a:t>Таким образом, информационно -</a:t>
            </a:r>
            <a:r>
              <a:rPr lang="ru-RU" sz="2000" b="1" dirty="0" err="1" smtClean="0">
                <a:effectLst/>
                <a:latin typeface="Arial" pitchFamily="34" charset="0"/>
                <a:ea typeface="Times New Roman"/>
                <a:cs typeface="Arial" pitchFamily="34" charset="0"/>
              </a:rPr>
              <a:t>коммуникационнные</a:t>
            </a:r>
            <a:r>
              <a:rPr lang="ru-RU" sz="2000" b="1" dirty="0" smtClean="0">
                <a:effectLst/>
                <a:latin typeface="Arial" pitchFamily="34" charset="0"/>
                <a:ea typeface="Times New Roman"/>
                <a:cs typeface="Arial" pitchFamily="34" charset="0"/>
              </a:rPr>
              <a:t> технологии (ИКТ), отвечающие специфике декоративно-прикладного искусства, можно разделить на два типа, которые условно можно назвать (1) "ИНТЕРНЕТ-ТЕХНОЛОГИЯМИ", способствующими обучению и распространению искусства, и (2) "КОМПЬЮТЕРНЫМИ ТЕХНОЛОГИЯМИ", развивающими технологию искусства.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835696" y="3026110"/>
            <a:ext cx="6048672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ИНФОРМАЦИОННО-КОММУНИКАЦИОННЫЕ ТЕХНОЛОГИИ (ИКТ)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4437112"/>
            <a:ext cx="3240360" cy="16561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ИНТЕРНЕТ-ТЕХНОЛОГИИ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(</a:t>
            </a:r>
            <a:r>
              <a:rPr lang="ru-RU" sz="20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способствуют </a:t>
            </a:r>
            <a:r>
              <a:rPr lang="ru-RU" sz="2000" b="1" u="sng" dirty="0">
                <a:solidFill>
                  <a:schemeClr val="tx1"/>
                </a:solidFill>
                <a:latin typeface="Times New Roman"/>
                <a:ea typeface="Times New Roman"/>
              </a:rPr>
              <a:t>обучению</a:t>
            </a:r>
            <a:r>
              <a:rPr lang="ru-RU" sz="2000" b="1" dirty="0">
                <a:solidFill>
                  <a:schemeClr val="tx1"/>
                </a:solidFill>
                <a:latin typeface="Times New Roman"/>
                <a:ea typeface="Times New Roman"/>
              </a:rPr>
              <a:t> </a:t>
            </a:r>
            <a:endParaRPr lang="ru-RU" sz="2000" b="1" dirty="0" smtClean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и </a:t>
            </a:r>
            <a:r>
              <a:rPr lang="ru-RU" sz="2000" b="1" u="sng" dirty="0" smtClean="0">
                <a:solidFill>
                  <a:schemeClr val="tx1"/>
                </a:solidFill>
                <a:latin typeface="Times New Roman"/>
                <a:ea typeface="Times New Roman"/>
              </a:rPr>
              <a:t>распространению</a:t>
            </a:r>
            <a:r>
              <a:rPr lang="ru-RU" sz="20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 дек.-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/>
                <a:ea typeface="Times New Roman"/>
              </a:rPr>
              <a:t>прикл</a:t>
            </a:r>
            <a:r>
              <a:rPr lang="ru-RU" sz="20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. искусства</a:t>
            </a:r>
            <a:r>
              <a:rPr lang="ru-RU" sz="2000" b="1" dirty="0" smtClean="0">
                <a:solidFill>
                  <a:schemeClr val="tx1"/>
                </a:solidFill>
              </a:rPr>
              <a:t>)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148064" y="4452342"/>
            <a:ext cx="3240360" cy="16561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КОМПЬЮТЕРНЫЕ ТЕХНОЛОГИИ (развивают </a:t>
            </a:r>
            <a:r>
              <a:rPr lang="ru-RU" sz="2000" b="1" u="sng" dirty="0">
                <a:solidFill>
                  <a:schemeClr val="tx1"/>
                </a:solidFill>
                <a:latin typeface="Times New Roman"/>
                <a:ea typeface="Times New Roman"/>
              </a:rPr>
              <a:t>технологию </a:t>
            </a:r>
            <a:r>
              <a:rPr lang="ru-RU" sz="2000" b="1" dirty="0">
                <a:solidFill>
                  <a:schemeClr val="tx1"/>
                </a:solidFill>
                <a:latin typeface="Times New Roman"/>
                <a:ea typeface="Times New Roman"/>
              </a:rPr>
              <a:t>искусства</a:t>
            </a:r>
            <a:r>
              <a:rPr lang="ru-RU" sz="20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)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5911763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548680"/>
            <a:ext cx="864096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90500" algn="just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srgbClr val="000000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  <a:t>	Каждый мастер находит свои пути и методы преподавания. Опыт работы позволяет утверждать, что использование ИКТ на занятиях творческого объединения «Декоративная обработка древесины» эффективно организует процесс обучения. Средствами решения этой задачи являются:</a:t>
            </a:r>
            <a:endParaRPr lang="ru-RU" sz="2000" b="1" dirty="0">
              <a:latin typeface="Arial" pitchFamily="34" charset="0"/>
              <a:ea typeface="Calibri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512" y="2440227"/>
            <a:ext cx="8784976" cy="4109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15000"/>
              </a:lnSpc>
              <a:spcAft>
                <a:spcPts val="1000"/>
              </a:spcAft>
              <a:buFont typeface="Arial" pitchFamily="34" charset="0"/>
              <a:buChar char="•"/>
            </a:pPr>
            <a:r>
              <a:rPr lang="ru-RU" sz="2200" b="1" dirty="0" smtClean="0">
                <a:solidFill>
                  <a:srgbClr val="002060"/>
                </a:solidFill>
                <a:effectLst/>
                <a:ea typeface="Times New Roman"/>
                <a:cs typeface="Times New Roman"/>
              </a:rPr>
              <a:t>компьютер, как универсальное устройство обработки информации;</a:t>
            </a:r>
          </a:p>
          <a:p>
            <a:pPr marL="342900" indent="-342900" algn="just">
              <a:lnSpc>
                <a:spcPct val="115000"/>
              </a:lnSpc>
              <a:spcAft>
                <a:spcPts val="1000"/>
              </a:spcAft>
              <a:buFont typeface="Arial" pitchFamily="34" charset="0"/>
              <a:buChar char="•"/>
            </a:pPr>
            <a:r>
              <a:rPr lang="ru-RU" sz="2200" b="1" dirty="0">
                <a:solidFill>
                  <a:srgbClr val="002060"/>
                </a:solidFill>
                <a:ea typeface="Calibri"/>
                <a:cs typeface="Times New Roman"/>
              </a:rPr>
              <a:t> </a:t>
            </a:r>
            <a:r>
              <a:rPr lang="ru-RU" sz="2200" b="1" dirty="0" smtClean="0">
                <a:solidFill>
                  <a:srgbClr val="002060"/>
                </a:solidFill>
                <a:effectLst/>
                <a:ea typeface="Times New Roman"/>
                <a:cs typeface="Times New Roman"/>
              </a:rPr>
              <a:t>принтер, позволяющий фиксировать на бумаге информацию;</a:t>
            </a:r>
          </a:p>
          <a:p>
            <a:pPr marL="342900" indent="-342900" algn="just">
              <a:lnSpc>
                <a:spcPct val="115000"/>
              </a:lnSpc>
              <a:spcAft>
                <a:spcPts val="1000"/>
              </a:spcAft>
              <a:buFont typeface="Arial" pitchFamily="34" charset="0"/>
              <a:buChar char="•"/>
            </a:pPr>
            <a:r>
              <a:rPr lang="ru-RU" sz="2200" b="1" dirty="0">
                <a:solidFill>
                  <a:srgbClr val="002060"/>
                </a:solidFill>
                <a:ea typeface="Calibri"/>
                <a:cs typeface="Times New Roman"/>
              </a:rPr>
              <a:t> </a:t>
            </a:r>
            <a:r>
              <a:rPr lang="ru-RU" sz="2200" b="1" dirty="0" smtClean="0">
                <a:solidFill>
                  <a:srgbClr val="002060"/>
                </a:solidFill>
                <a:effectLst/>
                <a:ea typeface="Times New Roman"/>
                <a:cs typeface="Times New Roman"/>
              </a:rPr>
              <a:t>устройства для записи (ввода) визуальной и звуковой информации (сканер, фотоаппарат, видеокамера и др.), дающие возможность включать в учебный процесс информационные образы окружающего мира;</a:t>
            </a:r>
          </a:p>
          <a:p>
            <a:pPr marL="342900" indent="-342900" algn="just">
              <a:lnSpc>
                <a:spcPct val="115000"/>
              </a:lnSpc>
              <a:spcAft>
                <a:spcPts val="1000"/>
              </a:spcAft>
              <a:buFont typeface="Arial" pitchFamily="34" charset="0"/>
              <a:buChar char="•"/>
            </a:pPr>
            <a:r>
              <a:rPr lang="ru-RU" sz="2200" b="1" dirty="0">
                <a:solidFill>
                  <a:srgbClr val="002060"/>
                </a:solidFill>
                <a:ea typeface="Calibri"/>
                <a:cs typeface="Times New Roman"/>
              </a:rPr>
              <a:t> </a:t>
            </a:r>
            <a:r>
              <a:rPr lang="ru-RU" sz="2200" b="1" dirty="0" err="1" smtClean="0">
                <a:solidFill>
                  <a:srgbClr val="002060"/>
                </a:solidFill>
                <a:effectLst/>
                <a:ea typeface="Times New Roman"/>
                <a:cs typeface="Times New Roman"/>
              </a:rPr>
              <a:t>програмы</a:t>
            </a:r>
            <a:r>
              <a:rPr lang="en-US" sz="2200" b="1" dirty="0" smtClean="0">
                <a:solidFill>
                  <a:srgbClr val="002060"/>
                </a:solidFill>
                <a:effectLst/>
                <a:ea typeface="Times New Roman"/>
                <a:cs typeface="Times New Roman"/>
              </a:rPr>
              <a:t> Paint, </a:t>
            </a:r>
            <a:r>
              <a:rPr lang="en-US" sz="2200" b="1" dirty="0" err="1" smtClean="0">
                <a:solidFill>
                  <a:srgbClr val="002060"/>
                </a:solidFill>
                <a:effectLst/>
                <a:ea typeface="Times New Roman"/>
                <a:cs typeface="Times New Roman"/>
              </a:rPr>
              <a:t>AdobePhotoshop</a:t>
            </a:r>
            <a:r>
              <a:rPr lang="en-US" sz="2200" b="1" dirty="0" smtClean="0">
                <a:solidFill>
                  <a:srgbClr val="002060"/>
                </a:solidFill>
                <a:effectLst/>
                <a:ea typeface="Times New Roman"/>
                <a:cs typeface="Times New Roman"/>
              </a:rPr>
              <a:t>, Power Point  </a:t>
            </a:r>
            <a:r>
              <a:rPr lang="ru-RU" sz="2200" b="1" dirty="0" smtClean="0">
                <a:solidFill>
                  <a:srgbClr val="002060"/>
                </a:solidFill>
                <a:effectLst/>
                <a:ea typeface="Times New Roman"/>
                <a:cs typeface="Times New Roman"/>
              </a:rPr>
              <a:t>и т</a:t>
            </a:r>
            <a:r>
              <a:rPr lang="en-US" sz="2200" b="1" dirty="0" smtClean="0">
                <a:solidFill>
                  <a:srgbClr val="002060"/>
                </a:solidFill>
                <a:effectLst/>
                <a:ea typeface="Times New Roman"/>
                <a:cs typeface="Times New Roman"/>
              </a:rPr>
              <a:t>.</a:t>
            </a:r>
            <a:r>
              <a:rPr lang="ru-RU" sz="2200" b="1" dirty="0" smtClean="0">
                <a:solidFill>
                  <a:srgbClr val="002060"/>
                </a:solidFill>
                <a:effectLst/>
                <a:ea typeface="Times New Roman"/>
                <a:cs typeface="Times New Roman"/>
              </a:rPr>
              <a:t>д</a:t>
            </a:r>
            <a:r>
              <a:rPr lang="en-US" sz="2200" b="1" dirty="0" smtClean="0">
                <a:solidFill>
                  <a:srgbClr val="002060"/>
                </a:solidFill>
                <a:effectLst/>
                <a:ea typeface="Times New Roman"/>
                <a:cs typeface="Times New Roman"/>
              </a:rPr>
              <a:t>.</a:t>
            </a:r>
            <a:endParaRPr lang="ru-RU" sz="2200" b="1" dirty="0" smtClean="0">
              <a:solidFill>
                <a:srgbClr val="002060"/>
              </a:solidFill>
              <a:effectLst/>
              <a:ea typeface="Times New Roman"/>
              <a:cs typeface="Times New Roman"/>
            </a:endParaRPr>
          </a:p>
          <a:p>
            <a:pPr marL="342900" indent="-342900" algn="just">
              <a:lnSpc>
                <a:spcPct val="115000"/>
              </a:lnSpc>
              <a:spcAft>
                <a:spcPts val="1000"/>
              </a:spcAft>
              <a:buFont typeface="Arial" pitchFamily="34" charset="0"/>
              <a:buChar char="•"/>
            </a:pPr>
            <a:r>
              <a:rPr lang="ru-RU" sz="2200" b="1" dirty="0">
                <a:solidFill>
                  <a:srgbClr val="002060"/>
                </a:solidFill>
                <a:ea typeface="Calibri"/>
                <a:cs typeface="Times New Roman"/>
              </a:rPr>
              <a:t> </a:t>
            </a:r>
            <a:r>
              <a:rPr lang="ru-RU" sz="2200" b="1" dirty="0" smtClean="0">
                <a:solidFill>
                  <a:srgbClr val="002060"/>
                </a:solidFill>
                <a:effectLst/>
                <a:ea typeface="Times New Roman"/>
                <a:cs typeface="Times New Roman"/>
              </a:rPr>
              <a:t>электронные ресурсы: энциклопедии на дисках; информационные сайты и поисковые системы Интернета.</a:t>
            </a:r>
            <a:endParaRPr lang="ru-RU" sz="2200" b="1" dirty="0">
              <a:solidFill>
                <a:srgbClr val="002060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92751240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476672"/>
            <a:ext cx="7632848" cy="174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3200" b="1" dirty="0" smtClean="0">
                <a:effectLst/>
                <a:latin typeface="Times New Roman"/>
                <a:ea typeface="Times New Roman"/>
                <a:cs typeface="Times New Roman"/>
              </a:rPr>
              <a:t>ИКТ позволяет существенно расширить область поиска информации:</a:t>
            </a:r>
            <a:endParaRPr lang="ru-RU" sz="3200" b="1" dirty="0">
              <a:ea typeface="Calibri"/>
              <a:cs typeface="Times New Roman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24186" y="2490411"/>
            <a:ext cx="7632848" cy="34901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90500"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- </a:t>
            </a:r>
            <a:r>
              <a:rPr lang="ru-RU" sz="2400" b="1" dirty="0" smtClean="0">
                <a:effectLst/>
                <a:latin typeface="Times New Roman"/>
                <a:ea typeface="Times New Roman"/>
                <a:cs typeface="Times New Roman"/>
              </a:rPr>
              <a:t>информация о различных видах резьбы;</a:t>
            </a:r>
            <a:endParaRPr lang="ru-RU" sz="2400" b="1" dirty="0">
              <a:ea typeface="Calibri"/>
              <a:cs typeface="Times New Roman"/>
            </a:endParaRPr>
          </a:p>
          <a:p>
            <a:pPr marL="190500"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effectLst/>
                <a:latin typeface="Times New Roman"/>
                <a:ea typeface="Times New Roman"/>
                <a:cs typeface="Times New Roman"/>
              </a:rPr>
              <a:t>- информация о школах резьбы по дереву;</a:t>
            </a:r>
            <a:endParaRPr lang="ru-RU" sz="2400" b="1" dirty="0">
              <a:ea typeface="Calibri"/>
              <a:cs typeface="Times New Roman"/>
            </a:endParaRPr>
          </a:p>
          <a:p>
            <a:pPr marL="190500"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effectLst/>
                <a:latin typeface="Times New Roman"/>
                <a:ea typeface="Times New Roman"/>
                <a:cs typeface="Times New Roman"/>
              </a:rPr>
              <a:t>- информация о выставках и других мероприятиях;</a:t>
            </a:r>
            <a:endParaRPr lang="ru-RU" sz="2400" b="1" dirty="0">
              <a:ea typeface="Calibri"/>
              <a:cs typeface="Times New Roman"/>
            </a:endParaRPr>
          </a:p>
          <a:p>
            <a:pPr marL="190500"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effectLst/>
                <a:latin typeface="Times New Roman"/>
                <a:ea typeface="Times New Roman"/>
                <a:cs typeface="Times New Roman"/>
              </a:rPr>
              <a:t>- интернет-магазины изделий, оборудования и литературы;</a:t>
            </a:r>
            <a:endParaRPr lang="ru-RU" sz="2400" b="1" dirty="0">
              <a:ea typeface="Calibri"/>
              <a:cs typeface="Times New Roman"/>
            </a:endParaRPr>
          </a:p>
          <a:p>
            <a:pPr marL="190500"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effectLst/>
                <a:latin typeface="Times New Roman"/>
                <a:ea typeface="Times New Roman"/>
                <a:cs typeface="Times New Roman"/>
              </a:rPr>
              <a:t>- интернет-клубы для обмена информацией, в том числе эскизами изделий и какими-либо идеями;</a:t>
            </a:r>
            <a:endParaRPr lang="ru-RU" sz="2400" b="1" dirty="0">
              <a:ea typeface="Calibri"/>
              <a:cs typeface="Times New Roman"/>
            </a:endParaRPr>
          </a:p>
          <a:p>
            <a:pPr marL="190500"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effectLst/>
                <a:latin typeface="Times New Roman"/>
                <a:ea typeface="Times New Roman"/>
                <a:cs typeface="Times New Roman"/>
              </a:rPr>
              <a:t>- интернет-библиотеки.</a:t>
            </a:r>
            <a:endParaRPr lang="ru-RU" sz="2400" b="1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3125814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692696"/>
            <a:ext cx="8064896" cy="16496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90500" algn="just">
              <a:lnSpc>
                <a:spcPct val="115000"/>
              </a:lnSpc>
              <a:spcAft>
                <a:spcPts val="1000"/>
              </a:spcAft>
            </a:pPr>
            <a:r>
              <a:rPr lang="ru-RU" sz="2200" b="1" dirty="0" smtClean="0">
                <a:solidFill>
                  <a:srgbClr val="000000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  <a:t>	Как правило, при подготовке и проведении занятий по декоративной обработке древесины присутствуют две составляющие — это традиционная подготовка и использование ИКТ.</a:t>
            </a:r>
            <a:endParaRPr lang="ru-RU" sz="2200" b="1" dirty="0">
              <a:latin typeface="Arial" pitchFamily="34" charset="0"/>
              <a:ea typeface="Calibri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4028" y="2492896"/>
            <a:ext cx="8064896" cy="16496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90500" algn="just">
              <a:lnSpc>
                <a:spcPct val="115000"/>
              </a:lnSpc>
              <a:spcAft>
                <a:spcPts val="1000"/>
              </a:spcAft>
            </a:pP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  <a:t>	К традиционной подготовке может быть отнесена работа со спецлитературой, непосредственная демонстрация этапов изготовления изделия и готовых работ в качестве образца. </a:t>
            </a:r>
            <a:endParaRPr lang="ru-RU" sz="2200" b="1" dirty="0">
              <a:solidFill>
                <a:schemeClr val="accent2">
                  <a:lumMod val="50000"/>
                </a:schemeClr>
              </a:solidFill>
              <a:latin typeface="Arial" pitchFamily="34" charset="0"/>
              <a:ea typeface="Calibri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14028" y="4142578"/>
            <a:ext cx="8064896" cy="2428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90500" algn="just">
              <a:lnSpc>
                <a:spcPct val="115000"/>
              </a:lnSpc>
              <a:spcAft>
                <a:spcPts val="1000"/>
              </a:spcAft>
            </a:pPr>
            <a:r>
              <a:rPr lang="ru-RU" sz="2200" b="1" dirty="0" smtClean="0">
                <a:solidFill>
                  <a:srgbClr val="002060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  <a:t> 	Использование информационно–коммуникационных технологий осуществляется посредствам поиска информации в интернете (</a:t>
            </a:r>
            <a:r>
              <a:rPr lang="ru-RU" sz="2200" b="1" dirty="0" err="1" smtClean="0">
                <a:solidFill>
                  <a:srgbClr val="002060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  <a:t>Yandex</a:t>
            </a:r>
            <a:r>
              <a:rPr lang="ru-RU" sz="2200" b="1" dirty="0" smtClean="0">
                <a:solidFill>
                  <a:srgbClr val="002060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  <a:t>, </a:t>
            </a:r>
            <a:r>
              <a:rPr lang="ru-RU" sz="2200" b="1" dirty="0" err="1" smtClean="0">
                <a:solidFill>
                  <a:srgbClr val="002060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  <a:t>Google</a:t>
            </a:r>
            <a:r>
              <a:rPr lang="ru-RU" sz="2200" b="1" dirty="0" smtClean="0">
                <a:solidFill>
                  <a:srgbClr val="002060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  <a:t> и др.), демонстрации фильмов, разработки презентаций с использованием </a:t>
            </a:r>
            <a:r>
              <a:rPr lang="ru-RU" sz="2200" b="1" dirty="0" err="1" smtClean="0">
                <a:solidFill>
                  <a:srgbClr val="002060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  <a:t>Power</a:t>
            </a:r>
            <a:r>
              <a:rPr lang="ru-RU" sz="2200" b="1" dirty="0" smtClean="0">
                <a:solidFill>
                  <a:srgbClr val="002060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ru-RU" sz="2200" b="1" dirty="0" err="1" smtClean="0">
                <a:solidFill>
                  <a:srgbClr val="002060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  <a:t>Point</a:t>
            </a:r>
            <a:r>
              <a:rPr lang="ru-RU" sz="2200" b="1" dirty="0" smtClean="0">
                <a:solidFill>
                  <a:srgbClr val="002060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  <a:t>, проведения тестовых заданий в </a:t>
            </a:r>
            <a:r>
              <a:rPr lang="ru-RU" sz="2200" b="1" dirty="0">
                <a:solidFill>
                  <a:srgbClr val="002060"/>
                </a:solidFill>
                <a:latin typeface="Arial" pitchFamily="34" charset="0"/>
                <a:ea typeface="Times New Roman"/>
                <a:cs typeface="Arial" pitchFamily="34" charset="0"/>
              </a:rPr>
              <a:t>п</a:t>
            </a:r>
            <a:r>
              <a:rPr lang="ru-RU" sz="2200" b="1" dirty="0" smtClean="0">
                <a:solidFill>
                  <a:srgbClr val="002060"/>
                </a:solidFill>
                <a:latin typeface="Arial" pitchFamily="34" charset="0"/>
                <a:ea typeface="Times New Roman"/>
                <a:cs typeface="Arial" pitchFamily="34" charset="0"/>
              </a:rPr>
              <a:t>рограмме </a:t>
            </a:r>
            <a:r>
              <a:rPr lang="ru-RU" sz="2200" b="1" dirty="0" err="1" smtClean="0">
                <a:solidFill>
                  <a:srgbClr val="002060"/>
                </a:solidFill>
                <a:latin typeface="Arial" pitchFamily="34" charset="0"/>
                <a:ea typeface="Times New Roman"/>
                <a:cs typeface="Arial" pitchFamily="34" charset="0"/>
              </a:rPr>
              <a:t>Tester</a:t>
            </a:r>
            <a:r>
              <a:rPr lang="ru-RU" sz="2200" b="1" dirty="0" smtClean="0">
                <a:solidFill>
                  <a:srgbClr val="002060"/>
                </a:solidFill>
                <a:latin typeface="Arial" pitchFamily="34" charset="0"/>
                <a:ea typeface="Times New Roman"/>
                <a:cs typeface="Arial" pitchFamily="34" charset="0"/>
              </a:rPr>
              <a:t> .</a:t>
            </a:r>
            <a:r>
              <a:rPr lang="ru-RU" sz="2200" b="1" dirty="0" smtClean="0">
                <a:solidFill>
                  <a:srgbClr val="002060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  <a:t>	</a:t>
            </a:r>
            <a:endParaRPr lang="ru-RU" sz="2200" b="1" dirty="0">
              <a:solidFill>
                <a:srgbClr val="002060"/>
              </a:solidFill>
              <a:latin typeface="Arial" pitchFamily="34" charset="0"/>
              <a:ea typeface="Calibri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613146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6790" y="266071"/>
            <a:ext cx="8208912" cy="1260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90500" algn="just">
              <a:lnSpc>
                <a:spcPct val="115000"/>
              </a:lnSpc>
              <a:spcAft>
                <a:spcPts val="1000"/>
              </a:spcAft>
            </a:pPr>
            <a:r>
              <a:rPr lang="ru-RU" sz="2200" b="1" dirty="0" smtClean="0">
                <a:solidFill>
                  <a:srgbClr val="000000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  <a:t>Хочется остановиться на некоторых программах-помощниках, регулярно используемых мною на занятиях.</a:t>
            </a:r>
            <a:endParaRPr lang="ru-RU" sz="2200" b="1" dirty="0">
              <a:latin typeface="Arial" pitchFamily="34" charset="0"/>
              <a:ea typeface="Calibri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2" y="1412776"/>
            <a:ext cx="8856984" cy="2039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ru-RU" sz="2200" dirty="0" smtClean="0">
                <a:solidFill>
                  <a:srgbClr val="000000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  <a:t>Программа </a:t>
            </a:r>
            <a:r>
              <a:rPr lang="ru-RU" sz="2200" b="1" dirty="0" err="1" smtClean="0">
                <a:solidFill>
                  <a:srgbClr val="002060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  <a:t>Tester</a:t>
            </a:r>
            <a:r>
              <a:rPr lang="ru-RU" sz="2200" dirty="0" smtClean="0">
                <a:solidFill>
                  <a:srgbClr val="000000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  <a:t> позволяет проверить знания обучающихся в процессе итогового контроля. Преподавателю достаточно ввести вопросы и номера правильных ответов в программу – все остальное сделает компьютер и даже порекомендует, какую оценку следует поставить тестируемому. </a:t>
            </a:r>
            <a:endParaRPr lang="ru-RU" sz="2200" dirty="0">
              <a:latin typeface="Arial" pitchFamily="34" charset="0"/>
              <a:ea typeface="Calibri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7290" y="3475245"/>
            <a:ext cx="703726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/>
              <a:t>     Программа бесплатная и может свободно распространяться  на CD  или  на сайтах. При этом обязательна ссылка на сайт производителя.</a:t>
            </a:r>
          </a:p>
          <a:p>
            <a:pPr algn="just"/>
            <a:r>
              <a:rPr lang="ru-RU" sz="2000" dirty="0" smtClean="0"/>
              <a:t>     Скачать более поздние версии данной программы и другой бесплатный софт можно по адресу:</a:t>
            </a:r>
          </a:p>
          <a:p>
            <a:r>
              <a:rPr lang="ru-RU" sz="2000" dirty="0"/>
              <a:t>	</a:t>
            </a:r>
            <a:r>
              <a:rPr lang="ru-RU" sz="2000" dirty="0" smtClean="0"/>
              <a:t> http://nikolay-ivanov.narod.ru/niutilites/  	(http://niutilites.chat.ru)</a:t>
            </a:r>
          </a:p>
          <a:p>
            <a:r>
              <a:rPr lang="ru-RU" sz="2000" dirty="0" smtClean="0"/>
              <a:t>    Домашняя страничка автора: http://nikolay-ivanov.narod.ru </a:t>
            </a:r>
          </a:p>
          <a:p>
            <a:r>
              <a:rPr lang="ru-RU" sz="2000" dirty="0" smtClean="0"/>
              <a:t>                           (http://nikolayivanov.chat.ru)</a:t>
            </a:r>
            <a:endParaRPr lang="ru-RU" sz="2000" dirty="0"/>
          </a:p>
        </p:txBody>
      </p:sp>
      <p:sp>
        <p:nvSpPr>
          <p:cNvPr id="7" name="Капля 6">
            <a:hlinkClick r:id="rId2" action="ppaction://hlinkfile"/>
          </p:cNvPr>
          <p:cNvSpPr/>
          <p:nvPr/>
        </p:nvSpPr>
        <p:spPr>
          <a:xfrm>
            <a:off x="7473924" y="3127760"/>
            <a:ext cx="1296144" cy="648072"/>
          </a:xfrm>
          <a:prstGeom prst="teardro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4-конечная звезда 2">
            <a:hlinkClick r:id="rId3" action="ppaction://hlinkfile"/>
          </p:cNvPr>
          <p:cNvSpPr/>
          <p:nvPr/>
        </p:nvSpPr>
        <p:spPr>
          <a:xfrm>
            <a:off x="7254552" y="5354711"/>
            <a:ext cx="1259632" cy="1015663"/>
          </a:xfrm>
          <a:prstGeom prst="star4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373160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 animBg="1"/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6556" y="620688"/>
            <a:ext cx="8435924" cy="16496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2. </a:t>
            </a:r>
            <a:r>
              <a:rPr lang="ru-RU" sz="2200" b="1" dirty="0" smtClean="0">
                <a:solidFill>
                  <a:srgbClr val="000000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  <a:t>Программа</a:t>
            </a:r>
            <a:r>
              <a:rPr lang="ru-RU" sz="2200" dirty="0" smtClean="0">
                <a:solidFill>
                  <a:srgbClr val="000000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en-US" sz="2200" b="1" dirty="0">
                <a:solidFill>
                  <a:srgbClr val="002060"/>
                </a:solidFill>
                <a:latin typeface="Arial" pitchFamily="34" charset="0"/>
                <a:ea typeface="Times New Roman"/>
                <a:cs typeface="Arial" pitchFamily="34" charset="0"/>
              </a:rPr>
              <a:t>Power </a:t>
            </a:r>
            <a:r>
              <a:rPr lang="en-US" sz="2200" b="1" dirty="0" smtClean="0">
                <a:solidFill>
                  <a:srgbClr val="002060"/>
                </a:solidFill>
                <a:latin typeface="Arial" pitchFamily="34" charset="0"/>
                <a:ea typeface="Times New Roman"/>
                <a:cs typeface="Arial" pitchFamily="34" charset="0"/>
              </a:rPr>
              <a:t>Point</a:t>
            </a:r>
            <a:r>
              <a:rPr lang="ru-RU" sz="2200" b="1" dirty="0" smtClean="0">
                <a:solidFill>
                  <a:srgbClr val="002060"/>
                </a:solidFill>
                <a:latin typeface="Arial" pitchFamily="34" charset="0"/>
                <a:ea typeface="Times New Roman"/>
                <a:cs typeface="Arial" pitchFamily="34" charset="0"/>
              </a:rPr>
              <a:t>  </a:t>
            </a:r>
            <a:r>
              <a:rPr lang="ru-RU" sz="2200" b="1" dirty="0" smtClean="0">
                <a:latin typeface="Arial" pitchFamily="34" charset="0"/>
                <a:ea typeface="Times New Roman"/>
                <a:cs typeface="Arial" pitchFamily="34" charset="0"/>
              </a:rPr>
              <a:t>позволяет создать презентации по самым различным видам резьбы, технологиям изготовления изделий и широко используется при защите творческих проектов и работ обучающихся</a:t>
            </a:r>
            <a:endParaRPr lang="ru-RU" sz="2200" dirty="0">
              <a:latin typeface="Arial" pitchFamily="34" charset="0"/>
              <a:ea typeface="Calibri"/>
              <a:cs typeface="Arial" pitchFamily="34" charset="0"/>
            </a:endParaRPr>
          </a:p>
        </p:txBody>
      </p:sp>
      <p:sp>
        <p:nvSpPr>
          <p:cNvPr id="3" name="Капля 2">
            <a:hlinkClick r:id="rId2" action="ppaction://hlinkpres?slideindex=1&amp;slidetitle="/>
          </p:cNvPr>
          <p:cNvSpPr/>
          <p:nvPr/>
        </p:nvSpPr>
        <p:spPr>
          <a:xfrm>
            <a:off x="7225308" y="5085184"/>
            <a:ext cx="1440160" cy="1224136"/>
          </a:xfrm>
          <a:prstGeom prst="teardro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Users\User\Desktop\Презентация Щетихин на конференции\Фото\сканирование0002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92" b="3543"/>
          <a:stretch/>
        </p:blipFill>
        <p:spPr bwMode="auto">
          <a:xfrm>
            <a:off x="3848100" y="2392127"/>
            <a:ext cx="2956148" cy="4122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esktop\Презентация Щетихин на конференции\Фото\сканирование0002.tif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11560" y="2382316"/>
            <a:ext cx="3024336" cy="4216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054443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409</TotalTime>
  <Words>346</Words>
  <Application>Microsoft Office PowerPoint</Application>
  <PresentationFormat>Экран (4:3)</PresentationFormat>
  <Paragraphs>54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Трек</vt:lpstr>
      <vt:lpstr>Муниципальное бюджетное образовательное учреждение «Центр дополнительного образования детей «Ровесник» г. Вязьмы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ИКТ на занятиях в ТО «Декоративная обработка древесины»</dc:title>
  <dc:creator>User</dc:creator>
  <cp:lastModifiedBy>User</cp:lastModifiedBy>
  <cp:revision>41</cp:revision>
  <dcterms:created xsi:type="dcterms:W3CDTF">2013-11-22T10:28:39Z</dcterms:created>
  <dcterms:modified xsi:type="dcterms:W3CDTF">2013-11-28T12:44:21Z</dcterms:modified>
</cp:coreProperties>
</file>