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60" r:id="rId2"/>
    <p:sldId id="256" r:id="rId3"/>
    <p:sldId id="261" r:id="rId4"/>
    <p:sldId id="257" r:id="rId5"/>
    <p:sldId id="264" r:id="rId6"/>
    <p:sldId id="262" r:id="rId7"/>
    <p:sldId id="282" r:id="rId8"/>
    <p:sldId id="284" r:id="rId9"/>
    <p:sldId id="291" r:id="rId10"/>
    <p:sldId id="285" r:id="rId11"/>
    <p:sldId id="286" r:id="rId12"/>
    <p:sldId id="287" r:id="rId13"/>
    <p:sldId id="288" r:id="rId14"/>
    <p:sldId id="289" r:id="rId15"/>
    <p:sldId id="290" r:id="rId16"/>
    <p:sldId id="263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9" r:id="rId31"/>
    <p:sldId id="278" r:id="rId32"/>
    <p:sldId id="280" r:id="rId33"/>
    <p:sldId id="281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A509CE-DD74-4EE8-AEEE-AA3F1F2ED308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3A12D7-22CF-48B0-8B89-4DA90858309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Users\Сергей\Desktop\img14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507288" cy="514116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332656"/>
            <a:ext cx="4824536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аздробленность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276872"/>
            <a:ext cx="432048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Экономические (хозяйственные) причины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2276872"/>
            <a:ext cx="410445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Политические причины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3203848" y="1844824"/>
            <a:ext cx="360040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5796136" y="1844824"/>
            <a:ext cx="360040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860032" y="3501008"/>
            <a:ext cx="360040" cy="31409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400" b="1" dirty="0" smtClean="0"/>
              <a:t>Собственная дружина</a:t>
            </a:r>
            <a:endParaRPr lang="ru-RU" sz="2400" b="1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4932040" y="3140968"/>
            <a:ext cx="21602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3429000"/>
            <a:ext cx="360040" cy="32403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400" b="1" dirty="0" smtClean="0"/>
              <a:t>Доходы от вотчин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507288" cy="514116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332656"/>
            <a:ext cx="4824536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аздробленность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276872"/>
            <a:ext cx="432048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Экономические (хозяйственные) причины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2276872"/>
            <a:ext cx="410445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Политические причины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3203848" y="1844824"/>
            <a:ext cx="360040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5796136" y="1844824"/>
            <a:ext cx="360040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860032" y="3501008"/>
            <a:ext cx="360040" cy="31409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400" b="1" dirty="0" smtClean="0"/>
              <a:t>Собственная дружина</a:t>
            </a:r>
            <a:endParaRPr lang="ru-RU" sz="2400" b="1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4932040" y="3140968"/>
            <a:ext cx="21602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3429000"/>
            <a:ext cx="360040" cy="32403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400" b="1" dirty="0" smtClean="0"/>
              <a:t>Доходы от вотчин</a:t>
            </a: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508104" y="3501008"/>
            <a:ext cx="576064" cy="30963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400" b="1" dirty="0" smtClean="0"/>
              <a:t>Желание  иметь своего  князя</a:t>
            </a:r>
            <a:endParaRPr lang="ru-RU" sz="2400" b="1" dirty="0"/>
          </a:p>
        </p:txBody>
      </p:sp>
      <p:sp>
        <p:nvSpPr>
          <p:cNvPr id="14" name="Стрелка вниз 13"/>
          <p:cNvSpPr/>
          <p:nvPr/>
        </p:nvSpPr>
        <p:spPr>
          <a:xfrm>
            <a:off x="5652120" y="3212976"/>
            <a:ext cx="288032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323528" y="3212976"/>
            <a:ext cx="216024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507288" cy="514116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332656"/>
            <a:ext cx="4824536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аздробленность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276872"/>
            <a:ext cx="432048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Экономические (хозяйственные) причины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2276872"/>
            <a:ext cx="410445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Политические причины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3203848" y="1844824"/>
            <a:ext cx="360040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5796136" y="1844824"/>
            <a:ext cx="360040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860032" y="3501008"/>
            <a:ext cx="360040" cy="31409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400" b="1" dirty="0" smtClean="0"/>
              <a:t>Собственная дружина</a:t>
            </a:r>
            <a:endParaRPr lang="ru-RU" sz="2400" b="1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4932040" y="3140968"/>
            <a:ext cx="21602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3429000"/>
            <a:ext cx="360040" cy="32403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400" b="1" dirty="0" smtClean="0"/>
              <a:t>Доходы от вотчин</a:t>
            </a: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508104" y="3501008"/>
            <a:ext cx="576064" cy="30963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400" b="1" dirty="0" smtClean="0"/>
              <a:t>Желание  иметь своего  князя</a:t>
            </a:r>
            <a:endParaRPr lang="ru-RU" sz="2400" b="1" dirty="0"/>
          </a:p>
        </p:txBody>
      </p:sp>
      <p:sp>
        <p:nvSpPr>
          <p:cNvPr id="14" name="Стрелка вниз 13"/>
          <p:cNvSpPr/>
          <p:nvPr/>
        </p:nvSpPr>
        <p:spPr>
          <a:xfrm>
            <a:off x="5652120" y="3212976"/>
            <a:ext cx="288032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323528" y="3212976"/>
            <a:ext cx="216024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300192" y="3501008"/>
            <a:ext cx="648072" cy="30963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400" b="1" dirty="0" smtClean="0"/>
              <a:t>Нет порядка наследования</a:t>
            </a:r>
            <a:endParaRPr lang="ru-RU" sz="2400" b="1" dirty="0"/>
          </a:p>
        </p:txBody>
      </p:sp>
      <p:sp>
        <p:nvSpPr>
          <p:cNvPr id="18" name="Стрелка вниз 17"/>
          <p:cNvSpPr/>
          <p:nvPr/>
        </p:nvSpPr>
        <p:spPr>
          <a:xfrm>
            <a:off x="6444208" y="3212976"/>
            <a:ext cx="21602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507288" cy="514116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332656"/>
            <a:ext cx="4824536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аздробленность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276872"/>
            <a:ext cx="432048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Экономические (хозяйственные) причины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2276872"/>
            <a:ext cx="410445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Политические причины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3203848" y="1844824"/>
            <a:ext cx="360040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5796136" y="1844824"/>
            <a:ext cx="360040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860032" y="3501008"/>
            <a:ext cx="360040" cy="31409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400" b="1" dirty="0" smtClean="0"/>
              <a:t>Собственная дружина</a:t>
            </a:r>
            <a:endParaRPr lang="ru-RU" sz="2400" b="1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4932040" y="3140968"/>
            <a:ext cx="21602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3429000"/>
            <a:ext cx="360040" cy="32403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400" b="1" dirty="0" smtClean="0"/>
              <a:t>Доходы от вотчин</a:t>
            </a: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508104" y="3501008"/>
            <a:ext cx="576064" cy="30963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400" b="1" dirty="0" smtClean="0"/>
              <a:t>Желание  иметь своего  князя</a:t>
            </a:r>
            <a:endParaRPr lang="ru-RU" sz="2400" b="1" dirty="0"/>
          </a:p>
        </p:txBody>
      </p:sp>
      <p:sp>
        <p:nvSpPr>
          <p:cNvPr id="14" name="Стрелка вниз 13"/>
          <p:cNvSpPr/>
          <p:nvPr/>
        </p:nvSpPr>
        <p:spPr>
          <a:xfrm>
            <a:off x="5652120" y="3212976"/>
            <a:ext cx="288032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323528" y="3212976"/>
            <a:ext cx="216024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300192" y="3501008"/>
            <a:ext cx="648072" cy="30963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400" b="1" dirty="0" smtClean="0"/>
              <a:t>Нет порядка наследования</a:t>
            </a:r>
            <a:endParaRPr lang="ru-RU" sz="2400" b="1" dirty="0"/>
          </a:p>
        </p:txBody>
      </p:sp>
      <p:sp>
        <p:nvSpPr>
          <p:cNvPr id="18" name="Стрелка вниз 17"/>
          <p:cNvSpPr/>
          <p:nvPr/>
        </p:nvSpPr>
        <p:spPr>
          <a:xfrm>
            <a:off x="6444208" y="3212976"/>
            <a:ext cx="21602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899592" y="3429000"/>
            <a:ext cx="576064" cy="32403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400" b="1" dirty="0" smtClean="0"/>
              <a:t>Упадок торгового пути</a:t>
            </a:r>
            <a:endParaRPr lang="ru-RU" sz="2400" b="1" dirty="0"/>
          </a:p>
        </p:txBody>
      </p:sp>
      <p:sp>
        <p:nvSpPr>
          <p:cNvPr id="20" name="Стрелка вниз 19"/>
          <p:cNvSpPr/>
          <p:nvPr/>
        </p:nvSpPr>
        <p:spPr>
          <a:xfrm>
            <a:off x="1115616" y="3212976"/>
            <a:ext cx="216024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507288" cy="514116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332656"/>
            <a:ext cx="4824536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аздробленность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276872"/>
            <a:ext cx="432048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Экономические (хозяйственные) причины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2276872"/>
            <a:ext cx="410445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Политические причины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3203848" y="1844824"/>
            <a:ext cx="360040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5796136" y="1844824"/>
            <a:ext cx="360040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860032" y="3501008"/>
            <a:ext cx="360040" cy="31409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400" b="1" dirty="0" smtClean="0"/>
              <a:t>Собственная дружина</a:t>
            </a:r>
            <a:endParaRPr lang="ru-RU" sz="2400" b="1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4932040" y="3140968"/>
            <a:ext cx="21602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3429000"/>
            <a:ext cx="360040" cy="32403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400" b="1" dirty="0" smtClean="0"/>
              <a:t>Доходы от вотчин</a:t>
            </a: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508104" y="3501008"/>
            <a:ext cx="576064" cy="30963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400" b="1" dirty="0" smtClean="0"/>
              <a:t>Желание  иметь своего  князя</a:t>
            </a:r>
            <a:endParaRPr lang="ru-RU" sz="2400" b="1" dirty="0"/>
          </a:p>
        </p:txBody>
      </p:sp>
      <p:sp>
        <p:nvSpPr>
          <p:cNvPr id="14" name="Стрелка вниз 13"/>
          <p:cNvSpPr/>
          <p:nvPr/>
        </p:nvSpPr>
        <p:spPr>
          <a:xfrm>
            <a:off x="5652120" y="3212976"/>
            <a:ext cx="288032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323528" y="3212976"/>
            <a:ext cx="216024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300192" y="3501008"/>
            <a:ext cx="648072" cy="30963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400" b="1" dirty="0" smtClean="0"/>
              <a:t>Нет порядка наследования</a:t>
            </a:r>
            <a:endParaRPr lang="ru-RU" sz="2400" b="1" dirty="0"/>
          </a:p>
        </p:txBody>
      </p:sp>
      <p:sp>
        <p:nvSpPr>
          <p:cNvPr id="18" name="Стрелка вниз 17"/>
          <p:cNvSpPr/>
          <p:nvPr/>
        </p:nvSpPr>
        <p:spPr>
          <a:xfrm>
            <a:off x="6444208" y="3212976"/>
            <a:ext cx="21602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899592" y="3429000"/>
            <a:ext cx="576064" cy="32403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400" b="1" dirty="0" smtClean="0"/>
              <a:t>Упадок торгового пути</a:t>
            </a:r>
            <a:endParaRPr lang="ru-RU" sz="2400" b="1" dirty="0"/>
          </a:p>
        </p:txBody>
      </p:sp>
      <p:sp>
        <p:nvSpPr>
          <p:cNvPr id="20" name="Стрелка вниз 19"/>
          <p:cNvSpPr/>
          <p:nvPr/>
        </p:nvSpPr>
        <p:spPr>
          <a:xfrm>
            <a:off x="1115616" y="3212976"/>
            <a:ext cx="216024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851920" y="3573016"/>
            <a:ext cx="792088" cy="30243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400" b="1" dirty="0" smtClean="0"/>
              <a:t>Возвышение новых городов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507288" cy="514116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332656"/>
            <a:ext cx="4824536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аздробленность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276872"/>
            <a:ext cx="432048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Экономические (хозяйственные) причины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2276872"/>
            <a:ext cx="410445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Политические причины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3203848" y="1844824"/>
            <a:ext cx="360040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5796136" y="1844824"/>
            <a:ext cx="360040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860032" y="3501008"/>
            <a:ext cx="360040" cy="31409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400" b="1" dirty="0" smtClean="0"/>
              <a:t>Собственная дружина</a:t>
            </a:r>
            <a:endParaRPr lang="ru-RU" sz="2400" b="1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4932040" y="3140968"/>
            <a:ext cx="21602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3429000"/>
            <a:ext cx="360040" cy="32403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400" b="1" dirty="0" smtClean="0"/>
              <a:t>Доходы от вотчин</a:t>
            </a: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508104" y="3501008"/>
            <a:ext cx="576064" cy="30963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400" b="1" dirty="0" smtClean="0"/>
              <a:t>Желание  иметь своего  князя</a:t>
            </a:r>
            <a:endParaRPr lang="ru-RU" sz="2400" b="1" dirty="0"/>
          </a:p>
        </p:txBody>
      </p:sp>
      <p:sp>
        <p:nvSpPr>
          <p:cNvPr id="14" name="Стрелка вниз 13"/>
          <p:cNvSpPr/>
          <p:nvPr/>
        </p:nvSpPr>
        <p:spPr>
          <a:xfrm>
            <a:off x="5652120" y="3212976"/>
            <a:ext cx="288032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323528" y="3212976"/>
            <a:ext cx="216024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300192" y="3501008"/>
            <a:ext cx="648072" cy="30963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400" b="1" dirty="0" smtClean="0"/>
              <a:t>Нет порядка наследования</a:t>
            </a:r>
            <a:endParaRPr lang="ru-RU" sz="2400" b="1" dirty="0"/>
          </a:p>
        </p:txBody>
      </p:sp>
      <p:sp>
        <p:nvSpPr>
          <p:cNvPr id="18" name="Стрелка вниз 17"/>
          <p:cNvSpPr/>
          <p:nvPr/>
        </p:nvSpPr>
        <p:spPr>
          <a:xfrm>
            <a:off x="6444208" y="3212976"/>
            <a:ext cx="21602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899592" y="3429000"/>
            <a:ext cx="576064" cy="32403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400" b="1" dirty="0" smtClean="0"/>
              <a:t>Упадок торгового пути</a:t>
            </a:r>
            <a:endParaRPr lang="ru-RU" sz="2400" b="1" dirty="0"/>
          </a:p>
        </p:txBody>
      </p:sp>
      <p:sp>
        <p:nvSpPr>
          <p:cNvPr id="20" name="Стрелка вниз 19"/>
          <p:cNvSpPr/>
          <p:nvPr/>
        </p:nvSpPr>
        <p:spPr>
          <a:xfrm>
            <a:off x="1115616" y="3212976"/>
            <a:ext cx="216024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851920" y="3573016"/>
            <a:ext cx="792088" cy="30243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400" b="1" dirty="0" smtClean="0"/>
              <a:t>Возвышение новых городов</a:t>
            </a:r>
            <a:endParaRPr lang="ru-RU" sz="24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1907704" y="3501008"/>
            <a:ext cx="1008112" cy="30963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4000" b="1" dirty="0" smtClean="0"/>
              <a:t>Натуральное хозяйство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554960" cy="4525963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1.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Князья-наместники имели свои дружины и чувствовали себя полноправными правителями в своих княжествах.</a:t>
            </a:r>
          </a:p>
          <a:p>
            <a:endParaRPr lang="ru-RU" dirty="0"/>
          </a:p>
        </p:txBody>
      </p:sp>
      <p:pic>
        <p:nvPicPr>
          <p:cNvPr id="4098" name="Picture 2" descr="C:\Users\Сергей\Desktop\pic02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0"/>
            <a:ext cx="313155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762872" cy="4525963"/>
          </a:xfrm>
        </p:spPr>
        <p:txBody>
          <a:bodyPr/>
          <a:lstStyle/>
          <a:p>
            <a:pPr>
              <a:buNone/>
            </a:pP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Постоянные  набеги кочевников.</a:t>
            </a:r>
          </a:p>
          <a:p>
            <a:endParaRPr lang="ru-RU" dirty="0"/>
          </a:p>
        </p:txBody>
      </p:sp>
      <p:pic>
        <p:nvPicPr>
          <p:cNvPr id="5122" name="Picture 2" descr="C:\Users\Сергей\Desktop\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0"/>
            <a:ext cx="3779912" cy="6573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Сергей\Desktop\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0"/>
            <a:ext cx="4283968" cy="67627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76287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Бояре и князья-наместники  получали доходы от своих вотчин  и не нуждались в киевском князе.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32656"/>
            <a:ext cx="4248472" cy="57935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4.Население крупных городов хотело иметь собственного князя, защищавшего их интересы (« киевский князь далеко, а свой – близко»).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Сергей\Desktop\odezhda_drvenih_lyudey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0"/>
            <a:ext cx="449999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Сергей\Desktop\1031133-i_0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667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052736"/>
            <a:ext cx="7772400" cy="3384376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Политическая </a:t>
            </a:r>
            <a:br>
              <a:rPr lang="ru-RU" sz="72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раздробленность</a:t>
            </a:r>
            <a:r>
              <a:rPr lang="ru-RU" sz="72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на Руси</a:t>
            </a:r>
            <a:endParaRPr lang="ru-RU" sz="7200" b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0072" y="4941168"/>
            <a:ext cx="3744416" cy="1800200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Урок истории в 6 классе</a:t>
            </a:r>
          </a:p>
          <a:p>
            <a:r>
              <a:rPr lang="ru-RU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Презентацию подготовил</a:t>
            </a:r>
          </a:p>
          <a:p>
            <a:r>
              <a:rPr lang="ru-RU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Учитель истории</a:t>
            </a:r>
          </a:p>
          <a:p>
            <a:r>
              <a:rPr lang="ru-RU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Гагунов</a:t>
            </a:r>
            <a:r>
              <a:rPr lang="ru-RU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Сергей Александрович </a:t>
            </a:r>
            <a:endParaRPr lang="ru-RU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898776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 Православная вера.</a:t>
            </a:r>
            <a:endParaRPr lang="ru-RU" sz="3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Сергей\Desktop\2Kal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16632"/>
            <a:ext cx="4320480" cy="6741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4042792" cy="5793507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6. Не было четкого порядка наследования киевского престола, что приводило к частым междоусобицам.</a:t>
            </a:r>
          </a:p>
          <a:p>
            <a:endParaRPr lang="ru-RU" dirty="0"/>
          </a:p>
        </p:txBody>
      </p:sp>
      <p:pic>
        <p:nvPicPr>
          <p:cNvPr id="26626" name="Picture 2" descr="C:\Users\Сергей\Desktop\dop235-17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7496" y="0"/>
            <a:ext cx="4536504" cy="71531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4618856" cy="593752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Упадок торгового пути «из варяг в греки», вследствие перемещения важнейших торговых путей на Запад и упадок городов на этом пути, в том числе и Киева.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7650" name="Picture 2" descr="C:\Users\Сергей\Desktop\0007-012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7786" y="0"/>
            <a:ext cx="4216214" cy="6597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3754760" cy="5865515"/>
          </a:xfrm>
        </p:spPr>
        <p:txBody>
          <a:bodyPr/>
          <a:lstStyle/>
          <a:p>
            <a:pPr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8. Единый для всех русский язык.</a:t>
            </a:r>
          </a:p>
          <a:p>
            <a:endParaRPr lang="ru-RU" dirty="0"/>
          </a:p>
        </p:txBody>
      </p:sp>
      <p:pic>
        <p:nvPicPr>
          <p:cNvPr id="28674" name="Picture 2" descr="C:\Users\Сергей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-2447"/>
            <a:ext cx="4860032" cy="68604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3970784" cy="5217443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9. Возвышение новых городов,  центров отдельных княжеств.</a:t>
            </a:r>
          </a:p>
          <a:p>
            <a:endParaRPr lang="ru-RU" dirty="0"/>
          </a:p>
        </p:txBody>
      </p:sp>
      <p:pic>
        <p:nvPicPr>
          <p:cNvPr id="29698" name="Picture 2" descr="C:\Users\Сергей\Desktop\kareliya_goro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0"/>
            <a:ext cx="4860032" cy="67824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106688" cy="4525963"/>
          </a:xfrm>
        </p:spPr>
        <p:txBody>
          <a:bodyPr/>
          <a:lstStyle/>
          <a:p>
            <a:pPr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10. Единый закон «Русская правда».</a:t>
            </a:r>
          </a:p>
          <a:p>
            <a:endParaRPr lang="ru-RU" dirty="0"/>
          </a:p>
        </p:txBody>
      </p:sp>
      <p:pic>
        <p:nvPicPr>
          <p:cNvPr id="30722" name="Picture 2" descr="C:\Users\Сергей\Desktop\img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0"/>
            <a:ext cx="4860032" cy="69400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55875" y="1125538"/>
            <a:ext cx="4679950" cy="114300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Физкультминутка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2771775" y="2205038"/>
            <a:ext cx="59832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0000CC"/>
                </a:solidFill>
              </a:rPr>
              <a:t>Поднимает руки класс – это «раз».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124075" y="2852738"/>
            <a:ext cx="64849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6600"/>
                </a:solidFill>
              </a:rPr>
              <a:t>Повернулась голова – это «два».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403350" y="3500438"/>
            <a:ext cx="65516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Руки вниз, вперед смотри – это «три».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468313" y="4076700"/>
            <a:ext cx="84105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660066"/>
                </a:solidFill>
              </a:rPr>
              <a:t>Руки в стороны пошире развернули на «четыре».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684213" y="4797425"/>
            <a:ext cx="73136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6600CC"/>
                </a:solidFill>
              </a:rPr>
              <a:t>С силой их к плечам прижать – это «пять».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827088" y="5516563"/>
            <a:ext cx="69834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C3300"/>
                </a:solidFill>
              </a:rPr>
              <a:t>Всем ребятам надо сесть – это «шесть».</a:t>
            </a:r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388" y="188913"/>
            <a:ext cx="1584325" cy="1144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6" name="Picture 10" descr="mult5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188913"/>
            <a:ext cx="2160588" cy="27352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74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3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0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3000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3000"/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3000"/>
                                        <p:tgtEl>
                                          <p:spTgt spid="4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3000"/>
                                        <p:tgtEl>
                                          <p:spTgt spid="4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Сергей\Desktop\img14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8219256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/>
              <a:t>   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Раздробленность Руси - это 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случайный 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процесс или закономерный? Докажите. 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68275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Предположите - раздробленность Руси имела положительные или отрицательные последствия?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 descr="C:\Users\Сергей\Desktop\img14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0"/>
            <a:ext cx="464400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260648"/>
          <a:ext cx="8229600" cy="627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Положительные</a:t>
                      </a:r>
                      <a:endParaRPr lang="ru-RU" sz="40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Отрицательные</a:t>
                      </a:r>
                      <a:endParaRPr lang="ru-RU" sz="4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Рост городов и торговли.</a:t>
                      </a:r>
                    </a:p>
                    <a:p>
                      <a:r>
                        <a:rPr lang="ru-RU" sz="3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 Развитие культуры в отдельных княжествах</a:t>
                      </a:r>
                    </a:p>
                    <a:p>
                      <a:r>
                        <a:rPr lang="ru-RU" sz="3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 Появление новых политических центров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3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Упадок Киевского княжества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3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Усобицы между князьями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3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Военное ослабление Руси</a:t>
                      </a:r>
                      <a:endParaRPr lang="ru-RU" sz="3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Сергей\Desktop\img14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060848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Вспомните, что такое феодальная раздробленность?</a:t>
            </a:r>
            <a:endParaRPr lang="ru-RU" sz="7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ергей\Desktop\History_6_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79091" cy="66693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363272" cy="4525963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Каковы причины раздробленности?</a:t>
            </a:r>
          </a:p>
          <a:p>
            <a:r>
              <a:rPr lang="ru-RU" sz="4400" b="1" dirty="0" smtClean="0">
                <a:solidFill>
                  <a:srgbClr val="FF0000"/>
                </a:solidFill>
              </a:rPr>
              <a:t>Какие последствия она имела?</a:t>
            </a:r>
          </a:p>
          <a:p>
            <a:r>
              <a:rPr lang="ru-RU" sz="4400" b="1" dirty="0" smtClean="0">
                <a:solidFill>
                  <a:srgbClr val="FF0000"/>
                </a:solidFill>
              </a:rPr>
              <a:t>Кто правил Русью в это время?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32040" y="1600200"/>
            <a:ext cx="375476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Picture 26" descr="j033691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4941168"/>
            <a:ext cx="1088401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Сергей\Desktop\History_6_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79091" cy="66693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сегодня я узнал…</a:t>
            </a:r>
          </a:p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 было интересно…</a:t>
            </a:r>
          </a:p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 было трудно…</a:t>
            </a:r>
          </a:p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 понял, что…</a:t>
            </a:r>
          </a:p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мне захотелось дополнительно узнать …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4" name="Picture 45" descr="ag00317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4823473"/>
            <a:ext cx="1584176" cy="2034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b="1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Параграф 12. </a:t>
            </a:r>
            <a:r>
              <a:rPr lang="ru-RU" b="1" dirty="0" smtClean="0">
                <a:solidFill>
                  <a:srgbClr val="FF0000"/>
                </a:solidFill>
              </a:rPr>
              <a:t>самостоятельно Отношения Руси с кочевниками, государственное управление в период раздробленности (стр-104) Ответить </a:t>
            </a:r>
            <a:r>
              <a:rPr lang="ru-RU" b="1" dirty="0" smtClean="0">
                <a:solidFill>
                  <a:srgbClr val="FF0000"/>
                </a:solidFill>
              </a:rPr>
              <a:t>на вопросы в конце параграфа.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1746" name="Picture 2" descr="C:\Users\Сергей\Desktop\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1988840"/>
            <a:ext cx="777686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Сформулируйте и запишите в своих тетрадях те вопросы, ответы на которые вы бы хотели получить сегодня на уроке. 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6" descr="j033691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4581128"/>
            <a:ext cx="1088401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ергей\Desktop\History_6_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188640"/>
            <a:ext cx="2850907" cy="64807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330824" cy="4525963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Каковы причины раздробленности?</a:t>
            </a:r>
          </a:p>
          <a:p>
            <a:r>
              <a:rPr lang="ru-RU" sz="3600" b="1" dirty="0" smtClean="0">
                <a:solidFill>
                  <a:srgbClr val="FF0000"/>
                </a:solidFill>
              </a:rPr>
              <a:t>Какие последствия она имела?</a:t>
            </a:r>
          </a:p>
          <a:p>
            <a:r>
              <a:rPr lang="ru-RU" sz="3600" b="1" dirty="0" smtClean="0">
                <a:solidFill>
                  <a:srgbClr val="FF0000"/>
                </a:solidFill>
              </a:rPr>
              <a:t>Кто правил Русью в это время?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5536" y="1600200"/>
            <a:ext cx="8291264" cy="452596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1" y="0"/>
          <a:ext cx="8712966" cy="579120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2904322"/>
                <a:gridCol w="2904322"/>
                <a:gridCol w="290432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8000" dirty="0" smtClean="0">
                          <a:solidFill>
                            <a:srgbClr val="FFFF00"/>
                          </a:solidFill>
                        </a:rPr>
                        <a:t>1 ряд</a:t>
                      </a:r>
                      <a:endParaRPr lang="ru-RU" sz="80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dirty="0" smtClean="0">
                          <a:solidFill>
                            <a:srgbClr val="FF0000"/>
                          </a:solidFill>
                        </a:rPr>
                        <a:t>2 ряд</a:t>
                      </a:r>
                      <a:endParaRPr lang="ru-RU" sz="8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dirty="0" smtClean="0">
                          <a:solidFill>
                            <a:srgbClr val="92D050"/>
                          </a:solidFill>
                        </a:rPr>
                        <a:t>3 ряд</a:t>
                      </a:r>
                      <a:endParaRPr lang="ru-RU" sz="8000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Ознакомиться с текстом учебника, выбрать</a:t>
                      </a:r>
                      <a:r>
                        <a:rPr lang="ru-RU" sz="28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экономические причины раздробленности Руси. Стр. 101-102</a:t>
                      </a:r>
                    </a:p>
                    <a:p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kern="1200" dirty="0" smtClean="0">
                          <a:solidFill>
                            <a:srgbClr val="FF0066"/>
                          </a:solidFill>
                          <a:latin typeface="+mn-lt"/>
                          <a:ea typeface="+mn-ea"/>
                          <a:cs typeface="+mn-cs"/>
                        </a:rPr>
                        <a:t>Ознакомиться с текстом учебника, выбрать политические причины раздробленности Руси. Стр. 101-102</a:t>
                      </a:r>
                      <a:endParaRPr lang="ru-RU" sz="2800" b="1" kern="1200" dirty="0">
                        <a:solidFill>
                          <a:srgbClr val="FF006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Ознакомиться</a:t>
                      </a:r>
                      <a:r>
                        <a:rPr lang="ru-RU" sz="32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32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с текстом учебника, стр. 102-103 ответить на вопрос. Что препятствовало полному распаду Руси?</a:t>
                      </a:r>
                      <a:endParaRPr lang="ru-RU" sz="32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332656"/>
            <a:ext cx="4824536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аздробленность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332656"/>
            <a:ext cx="4824536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аздробленность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276872"/>
            <a:ext cx="432048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Экономические (хозяйственные) причины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2276872"/>
            <a:ext cx="410445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Политические причины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3203848" y="1844824"/>
            <a:ext cx="360040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5796136" y="1844824"/>
            <a:ext cx="360040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332656"/>
            <a:ext cx="4824536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аздробленность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276872"/>
            <a:ext cx="432048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Экономические (хозяйственные) причины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2276872"/>
            <a:ext cx="410445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Политические причины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3203848" y="1844824"/>
            <a:ext cx="360040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5796136" y="1844824"/>
            <a:ext cx="360040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860032" y="3501008"/>
            <a:ext cx="360040" cy="31409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400" dirty="0" smtClean="0"/>
              <a:t>Собственная дружина</a:t>
            </a:r>
            <a:endParaRPr lang="ru-RU" sz="2400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4932040" y="3140968"/>
            <a:ext cx="21602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563</Words>
  <Application>Microsoft Office PowerPoint</Application>
  <PresentationFormat>Экран (4:3)</PresentationFormat>
  <Paragraphs>108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Слайд 1</vt:lpstr>
      <vt:lpstr>Политическая  раздробленность  на Руси</vt:lpstr>
      <vt:lpstr>Вспомните, что такое феодальная раздробленность?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Физкультминутка</vt:lpstr>
      <vt:lpstr>Слайд 27</vt:lpstr>
      <vt:lpstr>Слайд 28</vt:lpstr>
      <vt:lpstr>Слайд 29</vt:lpstr>
      <vt:lpstr>Слайд 30</vt:lpstr>
      <vt:lpstr>Слайд 31</vt:lpstr>
      <vt:lpstr>Домашнее задание</vt:lpstr>
      <vt:lpstr>Слайд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Сергей</cp:lastModifiedBy>
  <cp:revision>2</cp:revision>
  <dcterms:created xsi:type="dcterms:W3CDTF">2017-02-13T17:25:37Z</dcterms:created>
  <dcterms:modified xsi:type="dcterms:W3CDTF">2017-02-14T23:24:42Z</dcterms:modified>
</cp:coreProperties>
</file>