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sldIdLst>
    <p:sldId id="260" r:id="rId2"/>
    <p:sldId id="272" r:id="rId3"/>
    <p:sldId id="273" r:id="rId4"/>
    <p:sldId id="274" r:id="rId5"/>
    <p:sldId id="256" r:id="rId6"/>
    <p:sldId id="275" r:id="rId7"/>
    <p:sldId id="257" r:id="rId8"/>
    <p:sldId id="258" r:id="rId9"/>
    <p:sldId id="261" r:id="rId10"/>
    <p:sldId id="262" r:id="rId11"/>
    <p:sldId id="263" r:id="rId12"/>
    <p:sldId id="264" r:id="rId13"/>
    <p:sldId id="265" r:id="rId14"/>
    <p:sldId id="266" r:id="rId15"/>
    <p:sldId id="276" r:id="rId16"/>
    <p:sldId id="277" r:id="rId17"/>
    <p:sldId id="259" r:id="rId18"/>
    <p:sldId id="267" r:id="rId19"/>
    <p:sldId id="268" r:id="rId20"/>
    <p:sldId id="269" r:id="rId21"/>
    <p:sldId id="270" r:id="rId22"/>
    <p:sldId id="271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8" autoAdjust="0"/>
    <p:restoredTop sz="94693" autoAdjust="0"/>
  </p:normalViewPr>
  <p:slideViewPr>
    <p:cSldViewPr>
      <p:cViewPr varScale="1">
        <p:scale>
          <a:sx n="81" d="100"/>
          <a:sy n="81" d="100"/>
        </p:scale>
        <p:origin x="-1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552A2-962B-4068-B888-AD8674248F41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02AEA-6A2E-4E62-A5D1-C827065839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Дата 2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080A884-11A9-41E2-8C11-6C3C7DBFB5BE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14" name="Нижний колонтитул 23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21CBABE-1C82-411C-9866-40961BD6B4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Arial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Arial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Arial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Arial" charset="0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4"/>
          <p:cNvSpPr>
            <a:spLocks noGrp="1"/>
          </p:cNvSpPr>
          <p:nvPr>
            <p:ph type="ctrTitle" idx="4294967295"/>
          </p:nvPr>
        </p:nvSpPr>
        <p:spPr bwMode="auto">
          <a:xfrm>
            <a:off x="685800" y="2130425"/>
            <a:ext cx="7772400" cy="14700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200" cap="none" smtClean="0">
                <a:effectLst/>
              </a:rPr>
              <a:t>Викторина по истории России</a:t>
            </a:r>
            <a:br>
              <a:rPr lang="ru-RU" sz="3200" cap="none" smtClean="0">
                <a:effectLst/>
              </a:rPr>
            </a:br>
            <a:r>
              <a:rPr lang="ru-RU" sz="3200" cap="none" smtClean="0">
                <a:effectLst/>
              </a:rPr>
              <a:t>«Киевская Русь»</a:t>
            </a:r>
          </a:p>
        </p:txBody>
      </p:sp>
      <p:sp>
        <p:nvSpPr>
          <p:cNvPr id="3074" name="Rectangle 5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>
              <a:buFont typeface="Wingdings 2" pitchFamily="18" charset="2"/>
              <a:buNone/>
            </a:pPr>
            <a:r>
              <a:rPr lang="ru-RU" smtClean="0"/>
              <a:t>6 класс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04800" y="188913"/>
            <a:ext cx="8686800" cy="1106487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endParaRPr lang="ru-RU" cap="none" smtClean="0">
              <a:effectLst/>
            </a:endParaRPr>
          </a:p>
        </p:txBody>
      </p:sp>
      <p:sp>
        <p:nvSpPr>
          <p:cNvPr id="1229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600" smtClean="0"/>
              <a:t>2) Назови боярский дом:</a:t>
            </a:r>
          </a:p>
          <a:p>
            <a:pPr>
              <a:buFont typeface="Wingdings 2" pitchFamily="18" charset="2"/>
              <a:buNone/>
            </a:pPr>
            <a:r>
              <a:rPr lang="ru-RU" sz="3600" smtClean="0"/>
              <a:t>    Там наличники резные,</a:t>
            </a:r>
          </a:p>
          <a:p>
            <a:pPr>
              <a:buFont typeface="Wingdings 2" pitchFamily="18" charset="2"/>
              <a:buNone/>
            </a:pPr>
            <a:r>
              <a:rPr lang="ru-RU" sz="3600" smtClean="0"/>
              <a:t>    Есть и башенки на нем, </a:t>
            </a:r>
          </a:p>
          <a:p>
            <a:pPr>
              <a:buFont typeface="Wingdings 2" pitchFamily="18" charset="2"/>
              <a:buNone/>
            </a:pPr>
            <a:r>
              <a:rPr lang="ru-RU" sz="3600" smtClean="0"/>
              <a:t>    И крылечки расписные.</a:t>
            </a:r>
          </a:p>
          <a:p>
            <a:pPr algn="r">
              <a:buFont typeface="Wingdings 2" pitchFamily="18" charset="2"/>
              <a:buNone/>
            </a:pPr>
            <a:endParaRPr lang="ru-RU" sz="3600" smtClean="0"/>
          </a:p>
        </p:txBody>
      </p:sp>
      <p:sp>
        <p:nvSpPr>
          <p:cNvPr id="12291" name="Oval 7"/>
          <p:cNvSpPr>
            <a:spLocks noChangeArrowheads="1"/>
          </p:cNvSpPr>
          <p:nvPr/>
        </p:nvSpPr>
        <p:spPr bwMode="auto">
          <a:xfrm>
            <a:off x="6300788" y="4365625"/>
            <a:ext cx="1633537" cy="9144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40" name="Oval 8"/>
          <p:cNvSpPr>
            <a:spLocks noChangeArrowheads="1"/>
          </p:cNvSpPr>
          <p:nvPr/>
        </p:nvSpPr>
        <p:spPr bwMode="auto">
          <a:xfrm>
            <a:off x="6227763" y="4365625"/>
            <a:ext cx="1779587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solidFill>
                  <a:schemeClr val="bg2"/>
                </a:solidFill>
              </a:rPr>
              <a:t>Терем </a:t>
            </a:r>
          </a:p>
        </p:txBody>
      </p:sp>
      <p:sp>
        <p:nvSpPr>
          <p:cNvPr id="18441" name="Oval 9"/>
          <p:cNvSpPr>
            <a:spLocks noChangeArrowheads="1"/>
          </p:cNvSpPr>
          <p:nvPr/>
        </p:nvSpPr>
        <p:spPr bwMode="auto">
          <a:xfrm>
            <a:off x="6227763" y="4365625"/>
            <a:ext cx="1779587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solidFill>
                  <a:schemeClr val="bg2"/>
                </a:solidFill>
              </a:rPr>
              <a:t>Ответ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4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84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0"/>
                  </p:tgtEl>
                </p:cond>
              </p:nextCondLst>
            </p:seq>
          </p:childTnLst>
        </p:cTn>
      </p:par>
    </p:tnLst>
    <p:bldLst>
      <p:bldP spid="18440" grpId="0" animBg="1"/>
      <p:bldP spid="18440" grpId="1" animBg="1"/>
      <p:bldP spid="18441" grpId="0" animBg="1"/>
      <p:bldP spid="1844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04800" y="188913"/>
            <a:ext cx="8686800" cy="1106487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endParaRPr lang="ru-RU" cap="none" smtClean="0">
              <a:effectLst/>
            </a:endParaRPr>
          </a:p>
        </p:txBody>
      </p:sp>
      <p:sp>
        <p:nvSpPr>
          <p:cNvPr id="13314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600" smtClean="0"/>
              <a:t>3)Забор крестьянин городил.</a:t>
            </a:r>
          </a:p>
          <a:p>
            <a:pPr>
              <a:buFont typeface="Wingdings 2" pitchFamily="18" charset="2"/>
              <a:buNone/>
            </a:pPr>
            <a:r>
              <a:rPr lang="ru-RU" sz="3600" smtClean="0"/>
              <a:t>   Вплотную в землю колья вбил.</a:t>
            </a:r>
          </a:p>
          <a:p>
            <a:pPr>
              <a:buFont typeface="Wingdings 2" pitchFamily="18" charset="2"/>
              <a:buNone/>
            </a:pPr>
            <a:r>
              <a:rPr lang="ru-RU" sz="3600" smtClean="0"/>
              <a:t>   И все их сверху обтесал.</a:t>
            </a:r>
          </a:p>
          <a:p>
            <a:pPr>
              <a:buFont typeface="Wingdings 2" pitchFamily="18" charset="2"/>
              <a:buNone/>
            </a:pPr>
            <a:r>
              <a:rPr lang="ru-RU" sz="3600" smtClean="0"/>
              <a:t>   А как он свой забор назвал?</a:t>
            </a:r>
          </a:p>
          <a:p>
            <a:pPr>
              <a:buFont typeface="Wingdings 2" pitchFamily="18" charset="2"/>
              <a:buNone/>
            </a:pPr>
            <a:endParaRPr lang="ru-RU" sz="3600" smtClean="0"/>
          </a:p>
          <a:p>
            <a:pPr algn="r">
              <a:buFont typeface="Wingdings 2" pitchFamily="18" charset="2"/>
              <a:buNone/>
            </a:pPr>
            <a:endParaRPr lang="ru-RU" sz="3600" smtClean="0"/>
          </a:p>
        </p:txBody>
      </p:sp>
      <p:sp>
        <p:nvSpPr>
          <p:cNvPr id="13315" name="Oval 7"/>
          <p:cNvSpPr>
            <a:spLocks noChangeArrowheads="1"/>
          </p:cNvSpPr>
          <p:nvPr/>
        </p:nvSpPr>
        <p:spPr bwMode="auto">
          <a:xfrm>
            <a:off x="6300788" y="4365625"/>
            <a:ext cx="1633537" cy="9144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4" name="Oval 8"/>
          <p:cNvSpPr>
            <a:spLocks noChangeArrowheads="1"/>
          </p:cNvSpPr>
          <p:nvPr/>
        </p:nvSpPr>
        <p:spPr bwMode="auto">
          <a:xfrm>
            <a:off x="6227763" y="4365625"/>
            <a:ext cx="1779587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solidFill>
                  <a:schemeClr val="bg2"/>
                </a:solidFill>
              </a:rPr>
              <a:t>Тын </a:t>
            </a:r>
          </a:p>
        </p:txBody>
      </p:sp>
      <p:sp>
        <p:nvSpPr>
          <p:cNvPr id="19465" name="Oval 9"/>
          <p:cNvSpPr>
            <a:spLocks noChangeArrowheads="1"/>
          </p:cNvSpPr>
          <p:nvPr/>
        </p:nvSpPr>
        <p:spPr bwMode="auto">
          <a:xfrm>
            <a:off x="6227763" y="4365625"/>
            <a:ext cx="1779587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solidFill>
                  <a:schemeClr val="bg2"/>
                </a:solidFill>
              </a:rPr>
              <a:t>Ответ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4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94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4"/>
                  </p:tgtEl>
                </p:cond>
              </p:nextCondLst>
            </p:seq>
          </p:childTnLst>
        </p:cTn>
      </p:par>
    </p:tnLst>
    <p:bldLst>
      <p:bldP spid="19464" grpId="0" animBg="1"/>
      <p:bldP spid="19464" grpId="1" animBg="1"/>
      <p:bldP spid="19465" grpId="0" animBg="1"/>
      <p:bldP spid="19465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04800" y="188913"/>
            <a:ext cx="8686800" cy="1106487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endParaRPr lang="ru-RU" cap="none" smtClean="0">
              <a:effectLst/>
            </a:endParaRPr>
          </a:p>
        </p:txBody>
      </p:sp>
      <p:sp>
        <p:nvSpPr>
          <p:cNvPr id="1433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600" smtClean="0"/>
              <a:t>4)Правил в Киеве тот князь,</a:t>
            </a:r>
          </a:p>
          <a:p>
            <a:pPr>
              <a:buFont typeface="Wingdings 2" pitchFamily="18" charset="2"/>
              <a:buNone/>
            </a:pPr>
            <a:r>
              <a:rPr lang="ru-RU" sz="3600" smtClean="0"/>
              <a:t>   И молва о нем неслась.</a:t>
            </a:r>
          </a:p>
          <a:p>
            <a:pPr>
              <a:buFont typeface="Wingdings 2" pitchFamily="18" charset="2"/>
              <a:buNone/>
            </a:pPr>
            <a:r>
              <a:rPr lang="ru-RU" sz="3600" smtClean="0"/>
              <a:t>   Все соседи князя знали</a:t>
            </a:r>
          </a:p>
          <a:p>
            <a:pPr>
              <a:buFont typeface="Wingdings 2" pitchFamily="18" charset="2"/>
              <a:buNone/>
            </a:pPr>
            <a:r>
              <a:rPr lang="ru-RU" sz="3600" smtClean="0"/>
              <a:t>   И мудрейшим называли. </a:t>
            </a:r>
          </a:p>
          <a:p>
            <a:pPr>
              <a:buFont typeface="Wingdings 2" pitchFamily="18" charset="2"/>
              <a:buNone/>
            </a:pPr>
            <a:endParaRPr lang="ru-RU" sz="3600" smtClean="0"/>
          </a:p>
          <a:p>
            <a:pPr algn="r">
              <a:buFont typeface="Wingdings 2" pitchFamily="18" charset="2"/>
              <a:buNone/>
            </a:pPr>
            <a:endParaRPr lang="ru-RU" sz="3600" smtClean="0"/>
          </a:p>
        </p:txBody>
      </p:sp>
      <p:sp>
        <p:nvSpPr>
          <p:cNvPr id="14339" name="Oval 7"/>
          <p:cNvSpPr>
            <a:spLocks noChangeArrowheads="1"/>
          </p:cNvSpPr>
          <p:nvPr/>
        </p:nvSpPr>
        <p:spPr bwMode="auto">
          <a:xfrm>
            <a:off x="6011863" y="4941888"/>
            <a:ext cx="1706562" cy="9144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8" name="Oval 8"/>
          <p:cNvSpPr>
            <a:spLocks noChangeArrowheads="1"/>
          </p:cNvSpPr>
          <p:nvPr/>
        </p:nvSpPr>
        <p:spPr bwMode="auto">
          <a:xfrm>
            <a:off x="6011863" y="4941888"/>
            <a:ext cx="1706562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solidFill>
                  <a:schemeClr val="bg2"/>
                </a:solidFill>
              </a:rPr>
              <a:t>Ярослав </a:t>
            </a:r>
          </a:p>
        </p:txBody>
      </p:sp>
      <p:sp>
        <p:nvSpPr>
          <p:cNvPr id="20489" name="Oval 9"/>
          <p:cNvSpPr>
            <a:spLocks noChangeArrowheads="1"/>
          </p:cNvSpPr>
          <p:nvPr/>
        </p:nvSpPr>
        <p:spPr bwMode="auto">
          <a:xfrm>
            <a:off x="6011863" y="4941888"/>
            <a:ext cx="1706562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solidFill>
                  <a:schemeClr val="bg2"/>
                </a:solidFill>
              </a:rPr>
              <a:t>Ответ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04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8"/>
                  </p:tgtEl>
                </p:cond>
              </p:nextCondLst>
            </p:seq>
          </p:childTnLst>
        </p:cTn>
      </p:par>
    </p:tnLst>
    <p:bldLst>
      <p:bldP spid="20488" grpId="0" animBg="1"/>
      <p:bldP spid="20488" grpId="1" animBg="1"/>
      <p:bldP spid="20489" grpId="0" animBg="1"/>
      <p:bldP spid="20489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04800" y="260350"/>
            <a:ext cx="8686800" cy="792163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endParaRPr lang="ru-RU" cap="none" smtClean="0">
              <a:effectLst/>
            </a:endParaRPr>
          </a:p>
        </p:txBody>
      </p:sp>
      <p:sp>
        <p:nvSpPr>
          <p:cNvPr id="1536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600" smtClean="0"/>
              <a:t>5)В каждом городе большом </a:t>
            </a:r>
          </a:p>
          <a:p>
            <a:pPr>
              <a:buFont typeface="Wingdings 2" pitchFamily="18" charset="2"/>
              <a:buNone/>
            </a:pPr>
            <a:r>
              <a:rPr lang="ru-RU" sz="3600" smtClean="0"/>
              <a:t>   Средь церквей его найдем.</a:t>
            </a:r>
          </a:p>
          <a:p>
            <a:pPr>
              <a:buFont typeface="Wingdings 2" pitchFamily="18" charset="2"/>
              <a:buNone/>
            </a:pPr>
            <a:r>
              <a:rPr lang="ru-RU" sz="3600" smtClean="0"/>
              <a:t>   Как зовется главный храм,</a:t>
            </a:r>
          </a:p>
          <a:p>
            <a:pPr>
              <a:buFont typeface="Wingdings 2" pitchFamily="18" charset="2"/>
              <a:buNone/>
            </a:pPr>
            <a:r>
              <a:rPr lang="ru-RU" sz="3600" smtClean="0"/>
              <a:t>   Предстоит ответить вам. </a:t>
            </a:r>
          </a:p>
          <a:p>
            <a:pPr algn="r">
              <a:buFont typeface="Wingdings 2" pitchFamily="18" charset="2"/>
              <a:buNone/>
            </a:pPr>
            <a:endParaRPr lang="ru-RU" sz="3600" smtClean="0"/>
          </a:p>
        </p:txBody>
      </p:sp>
      <p:sp>
        <p:nvSpPr>
          <p:cNvPr id="15363" name="Oval 7"/>
          <p:cNvSpPr>
            <a:spLocks noChangeArrowheads="1"/>
          </p:cNvSpPr>
          <p:nvPr/>
        </p:nvSpPr>
        <p:spPr bwMode="auto">
          <a:xfrm>
            <a:off x="6084888" y="4941888"/>
            <a:ext cx="1633537" cy="9144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12" name="Oval 8"/>
          <p:cNvSpPr>
            <a:spLocks noChangeArrowheads="1"/>
          </p:cNvSpPr>
          <p:nvPr/>
        </p:nvSpPr>
        <p:spPr bwMode="auto">
          <a:xfrm>
            <a:off x="6011863" y="4941888"/>
            <a:ext cx="170815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solidFill>
                  <a:schemeClr val="bg2"/>
                </a:solidFill>
              </a:rPr>
              <a:t>Собор </a:t>
            </a:r>
          </a:p>
        </p:txBody>
      </p:sp>
      <p:sp>
        <p:nvSpPr>
          <p:cNvPr id="21513" name="Oval 9"/>
          <p:cNvSpPr>
            <a:spLocks noChangeArrowheads="1"/>
          </p:cNvSpPr>
          <p:nvPr/>
        </p:nvSpPr>
        <p:spPr bwMode="auto">
          <a:xfrm>
            <a:off x="6011863" y="4941888"/>
            <a:ext cx="1706562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solidFill>
                  <a:schemeClr val="bg2"/>
                </a:solidFill>
              </a:rPr>
              <a:t>Ответ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5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15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2"/>
                  </p:tgtEl>
                </p:cond>
              </p:nextCondLst>
            </p:seq>
          </p:childTnLst>
        </p:cTn>
      </p:par>
    </p:tnLst>
    <p:bldLst>
      <p:bldP spid="21512" grpId="0" animBg="1"/>
      <p:bldP spid="21512" grpId="1" animBg="1"/>
      <p:bldP spid="21513" grpId="0" animBg="1"/>
      <p:bldP spid="21513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04800" y="260350"/>
            <a:ext cx="8686800" cy="103505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endParaRPr lang="ru-RU" cap="none" smtClean="0">
              <a:effectLst/>
            </a:endParaRPr>
          </a:p>
        </p:txBody>
      </p:sp>
      <p:sp>
        <p:nvSpPr>
          <p:cNvPr id="1638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600" smtClean="0"/>
              <a:t>6) Русский воин в битве смел – </a:t>
            </a:r>
          </a:p>
          <a:p>
            <a:pPr>
              <a:buFont typeface="Wingdings 2" pitchFamily="18" charset="2"/>
              <a:buNone/>
            </a:pPr>
            <a:r>
              <a:rPr lang="ru-RU" sz="3600" smtClean="0"/>
              <a:t>   Защитить себя сумел</a:t>
            </a:r>
          </a:p>
          <a:p>
            <a:pPr>
              <a:buFont typeface="Wingdings 2" pitchFamily="18" charset="2"/>
              <a:buNone/>
            </a:pPr>
            <a:r>
              <a:rPr lang="ru-RU" sz="3600" smtClean="0"/>
              <a:t>   И России рубежи.</a:t>
            </a:r>
          </a:p>
          <a:p>
            <a:pPr>
              <a:buFont typeface="Wingdings 2" pitchFamily="18" charset="2"/>
              <a:buNone/>
            </a:pPr>
            <a:r>
              <a:rPr lang="ru-RU" sz="3600" smtClean="0"/>
              <a:t>   Как его зовут, скажи?</a:t>
            </a:r>
          </a:p>
          <a:p>
            <a:pPr algn="r">
              <a:buFont typeface="Wingdings 2" pitchFamily="18" charset="2"/>
              <a:buNone/>
            </a:pPr>
            <a:endParaRPr lang="ru-RU" sz="3600" smtClean="0"/>
          </a:p>
        </p:txBody>
      </p:sp>
      <p:sp>
        <p:nvSpPr>
          <p:cNvPr id="16387" name="Oval 7"/>
          <p:cNvSpPr>
            <a:spLocks noChangeArrowheads="1"/>
          </p:cNvSpPr>
          <p:nvPr/>
        </p:nvSpPr>
        <p:spPr bwMode="auto">
          <a:xfrm>
            <a:off x="6084888" y="4581525"/>
            <a:ext cx="1562100" cy="9144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6" name="Oval 8"/>
          <p:cNvSpPr>
            <a:spLocks noChangeArrowheads="1"/>
          </p:cNvSpPr>
          <p:nvPr/>
        </p:nvSpPr>
        <p:spPr bwMode="auto">
          <a:xfrm>
            <a:off x="6084888" y="4581525"/>
            <a:ext cx="15621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solidFill>
                  <a:schemeClr val="bg2"/>
                </a:solidFill>
              </a:rPr>
              <a:t>Ратник </a:t>
            </a:r>
          </a:p>
        </p:txBody>
      </p:sp>
      <p:sp>
        <p:nvSpPr>
          <p:cNvPr id="22537" name="Oval 9"/>
          <p:cNvSpPr>
            <a:spLocks noChangeArrowheads="1"/>
          </p:cNvSpPr>
          <p:nvPr/>
        </p:nvSpPr>
        <p:spPr bwMode="auto">
          <a:xfrm>
            <a:off x="6084888" y="4581525"/>
            <a:ext cx="15621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solidFill>
                  <a:schemeClr val="bg2"/>
                </a:solidFill>
              </a:rPr>
              <a:t>Ответ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5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25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6"/>
                  </p:tgtEl>
                </p:cond>
              </p:nextCondLst>
            </p:seq>
          </p:childTnLst>
        </p:cTn>
      </p:par>
    </p:tnLst>
    <p:bldLst>
      <p:bldP spid="22536" grpId="0" animBg="1"/>
      <p:bldP spid="22536" grpId="1" animBg="1"/>
      <p:bldP spid="22537" grpId="0" animBg="1"/>
      <p:bldP spid="22537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04800" y="188913"/>
            <a:ext cx="8686800" cy="8636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200" cap="none" smtClean="0">
                <a:effectLst/>
              </a:rPr>
              <a:t>6. Найдите и исправьте ошибки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4294967295"/>
          </p:nvPr>
        </p:nvSpPr>
        <p:spPr>
          <a:xfrm>
            <a:off x="304800" y="981075"/>
            <a:ext cx="8686800" cy="54006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mtClean="0"/>
              <a:t>1)Объединение Киева и Новгорода с помощью военной силы произошло в  982 году, когда на киевский престол взошла княгиня Ольга. А через шесть лет ее внук Ярослав Мудрый окрестил Русь, приняв православную ветвь христианства в 988 г.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mtClean="0"/>
              <a:t>2)Киевские князья правили Русью как князья сильнейшего славянского племени древлян. Именно древляне не потерпели на престоле князя Игоря, отличавшегося большой жадностью при сборе дани, убив его в 985 году.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endParaRPr lang="ru-RU" sz="3200" cap="none" smtClean="0">
              <a:effectLst/>
            </a:endParaRPr>
          </a:p>
        </p:txBody>
      </p:sp>
      <p:sp>
        <p:nvSpPr>
          <p:cNvPr id="18434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3600" smtClean="0"/>
              <a:t>3)Вопрос «Откуда есть пошла Русская земля?» впервые в начале </a:t>
            </a:r>
            <a:r>
              <a:rPr lang="en-US" sz="3600" smtClean="0"/>
              <a:t>XI </a:t>
            </a:r>
            <a:r>
              <a:rPr lang="ru-RU" sz="3600" smtClean="0"/>
              <a:t>века задал Ярослав Мудрый, один из самых просвещенных правителей Киевской Руси.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3600" smtClean="0"/>
              <a:t>4)Период своего расцвета Киевская     Русь переживала в годы правления великого князя Владимира Мономаха.</a:t>
            </a:r>
          </a:p>
          <a:p>
            <a:pPr>
              <a:lnSpc>
                <a:spcPct val="80000"/>
              </a:lnSpc>
            </a:pPr>
            <a:endParaRPr lang="ru-RU" sz="280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304800" y="260350"/>
            <a:ext cx="8686800" cy="103505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cap="none" smtClean="0">
                <a:effectLst/>
              </a:rPr>
              <a:t>7. Да или нет? </a:t>
            </a:r>
          </a:p>
        </p:txBody>
      </p:sp>
      <p:sp>
        <p:nvSpPr>
          <p:cNvPr id="24578" name="Rectangle 10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	1. Клинопись – это летописи старинного русского города Клина. 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  <a:p>
            <a:pPr>
              <a:buFont typeface="Wingdings 2" pitchFamily="18" charset="2"/>
              <a:buNone/>
            </a:pPr>
            <a:endParaRPr lang="ru-RU" smtClean="0"/>
          </a:p>
          <a:p>
            <a:pPr>
              <a:buFont typeface="Wingdings 2" pitchFamily="18" charset="2"/>
              <a:buNone/>
            </a:pPr>
            <a:r>
              <a:rPr lang="ru-RU" smtClean="0"/>
              <a:t>	2. На Руси умели «приготовить сапоги всмятку».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304800" y="260350"/>
            <a:ext cx="8686800" cy="103505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cap="none" smtClean="0">
                <a:effectLst/>
              </a:rPr>
              <a:t>Да или нет? </a:t>
            </a:r>
          </a:p>
        </p:txBody>
      </p:sp>
      <p:sp>
        <p:nvSpPr>
          <p:cNvPr id="25602" name="Rectangle 3"/>
          <p:cNvSpPr>
            <a:spLocks noGrp="1"/>
          </p:cNvSpPr>
          <p:nvPr>
            <p:ph type="body" idx="4294967295"/>
          </p:nvPr>
        </p:nvSpPr>
        <p:spPr>
          <a:xfrm>
            <a:off x="304800" y="1196975"/>
            <a:ext cx="8686800" cy="5400675"/>
          </a:xfrm>
        </p:spPr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800" smtClean="0"/>
              <a:t>	</a:t>
            </a:r>
            <a:r>
              <a:rPr lang="ru-RU" smtClean="0"/>
              <a:t>3. Красная площадь – значит «красивая».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/>
              <a:t>	4. На Ледовом побоище никто не кричал «Ура!»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/>
              <a:t>	5. В Древней Руси саженями измеряли площадь.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/>
              <a:t>	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80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04800" y="0"/>
            <a:ext cx="8686800" cy="12954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cap="none" smtClean="0">
                <a:effectLst/>
              </a:rPr>
              <a:t>Да или нет?</a:t>
            </a:r>
          </a:p>
        </p:txBody>
      </p:sp>
      <p:sp>
        <p:nvSpPr>
          <p:cNvPr id="2662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6. Змей Горыныч – это «русский дракон».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  <a:p>
            <a:pPr>
              <a:buFont typeface="Wingdings 2" pitchFamily="18" charset="2"/>
              <a:buNone/>
            </a:pPr>
            <a:r>
              <a:rPr lang="ru-RU" smtClean="0"/>
              <a:t>7. На Руси шахматы были включены в перечень запрещенных игр.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  <a:p>
            <a:pPr>
              <a:buFont typeface="Wingdings 2" pitchFamily="18" charset="2"/>
              <a:buNone/>
            </a:pPr>
            <a:r>
              <a:rPr lang="ru-RU" smtClean="0"/>
              <a:t>8. На Руси горшок для варки назывался «кашпо».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  <a:p>
            <a:pPr>
              <a:buFont typeface="Wingdings 2" pitchFamily="18" charset="2"/>
              <a:buNone/>
            </a:pPr>
            <a:endParaRPr lang="ru-RU" smtClean="0"/>
          </a:p>
          <a:p>
            <a:pPr>
              <a:buFont typeface="Wingdings 2" pitchFamily="18" charset="2"/>
              <a:buNone/>
            </a:pPr>
            <a:endParaRPr lang="ru-RU" smtClean="0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250825" y="260350"/>
            <a:ext cx="8740775" cy="13684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000" cap="none" smtClean="0">
                <a:effectLst/>
              </a:rPr>
              <a:t>Пояснительная записка </a:t>
            </a:r>
            <a:br>
              <a:rPr lang="ru-RU" sz="2000" cap="none" smtClean="0">
                <a:effectLst/>
              </a:rPr>
            </a:br>
            <a:r>
              <a:rPr lang="ru-RU" sz="2000" cap="none" smtClean="0">
                <a:effectLst/>
              </a:rPr>
              <a:t>к презентации заданий викторины по истории России </a:t>
            </a:r>
            <a:br>
              <a:rPr lang="ru-RU" sz="2000" cap="none" smtClean="0">
                <a:effectLst/>
              </a:rPr>
            </a:br>
            <a:r>
              <a:rPr lang="ru-RU" sz="2000" cap="none" smtClean="0">
                <a:effectLst/>
              </a:rPr>
              <a:t>для 6 класса</a:t>
            </a:r>
            <a:r>
              <a:rPr lang="ru-RU" sz="2400" cap="none" smtClean="0">
                <a:effectLst/>
              </a:rPr>
              <a:t> </a:t>
            </a:r>
          </a:p>
        </p:txBody>
      </p:sp>
      <p:sp>
        <p:nvSpPr>
          <p:cNvPr id="4098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844675"/>
            <a:ext cx="8135937" cy="4235450"/>
          </a:xfrm>
        </p:spPr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800" dirty="0" smtClean="0"/>
              <a:t>	</a:t>
            </a:r>
            <a:r>
              <a:rPr lang="ru-RU" sz="2000" dirty="0" smtClean="0"/>
              <a:t>Автор: учитель истории первой квалификационной категории МОУ СОШ №25 с УИОП г/о Орехово-Зуево Тетерина С.Г.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000" dirty="0" smtClean="0"/>
              <a:t>	Данная презентация содержит несколько игровых заданий по теме «Киевская Русь»,  которые можно использовать на повторительно-обобщающем уроке, при подготовке викторины и других внеклассных </a:t>
            </a:r>
            <a:r>
              <a:rPr lang="ru-RU" sz="2000" dirty="0" smtClean="0"/>
              <a:t>мероприятий по истории.</a:t>
            </a:r>
            <a:endParaRPr lang="ru-RU" sz="2000" dirty="0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000" dirty="0" smtClean="0"/>
              <a:t>	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000" dirty="0" smtClean="0"/>
              <a:t>	Источники: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000" dirty="0" smtClean="0"/>
              <a:t>	http://images.yandex.ru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000" dirty="0" smtClean="0"/>
              <a:t>	Агеева И.Д. Кто лучше всех знает Россию? Методическое пособие. – М.: ТЦ Сфера, 2005.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000" dirty="0" smtClean="0"/>
              <a:t>     Кузьмина Н.В. История: Внеклассные мероприятия. 5-11 классы. – Волгоград: Учитель, 2005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z="2000" dirty="0" smtClean="0"/>
          </a:p>
        </p:txBody>
      </p:sp>
      <p:sp>
        <p:nvSpPr>
          <p:cNvPr id="409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04800" y="188913"/>
            <a:ext cx="8686800" cy="1106487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cap="none" smtClean="0">
                <a:effectLst/>
              </a:rPr>
              <a:t>Ответы</a:t>
            </a:r>
            <a:r>
              <a:rPr lang="ru-RU" cap="none" smtClean="0">
                <a:effectLst/>
                <a:latin typeface="Franklin Gothic Medium" pitchFamily="34" charset="0"/>
              </a:rPr>
              <a:t> </a:t>
            </a:r>
            <a:r>
              <a:rPr lang="ru-RU" cap="none" smtClean="0">
                <a:effectLst/>
              </a:rPr>
              <a:t>(«Да» или «нет»)</a:t>
            </a:r>
          </a:p>
        </p:txBody>
      </p:sp>
      <p:sp>
        <p:nvSpPr>
          <p:cNvPr id="2253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/>
              <a:t>1. Нет, это древнейшая письменность. </a:t>
            </a:r>
          </a:p>
          <a:p>
            <a:pPr marL="609600" indent="-609600"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/>
              <a:t>2.Да.Так называли сапоги с голенищами гармошками. Чтобы сделать такую «гармошку», особым образом мяли кожу.</a:t>
            </a:r>
          </a:p>
          <a:p>
            <a:pPr marL="609600" indent="-609600"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/>
              <a:t>3. Да.</a:t>
            </a:r>
          </a:p>
          <a:p>
            <a:pPr marL="609600" indent="-609600"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/>
              <a:t>4. Да. Слово «ура»монгольского происхождения. Это был боевой клич монголов. В 1242 г. его еще не употребляли.</a:t>
            </a:r>
          </a:p>
          <a:p>
            <a:pPr marL="609600" indent="-609600">
              <a:lnSpc>
                <a:spcPct val="90000"/>
              </a:lnSpc>
            </a:pPr>
            <a:endParaRPr lang="ru-RU" smtClean="0"/>
          </a:p>
          <a:p>
            <a:pPr marL="609600" indent="-609600">
              <a:lnSpc>
                <a:spcPct val="90000"/>
              </a:lnSpc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04800" y="333375"/>
            <a:ext cx="8686800" cy="9620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cap="none" smtClean="0">
                <a:effectLst/>
              </a:rPr>
              <a:t>Ответы («Да» или «нет»)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/>
              <a:t>5. Нет, длину.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/>
              <a:t>6. Да.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/>
              <a:t>7. Да. На Руси шахматы появились в </a:t>
            </a:r>
            <a:r>
              <a:rPr lang="en-US" smtClean="0"/>
              <a:t>IX – X </a:t>
            </a:r>
            <a:r>
              <a:rPr lang="ru-RU" smtClean="0"/>
              <a:t>вв. Несмотря на противодействие церкви, приравнявшей шахматы к азартным играм, они пользовались огромной популярностью.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/>
              <a:t>8. Нет, кашпо – декоративная ваза для цветов.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04800" y="333375"/>
            <a:ext cx="8686800" cy="9620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cap="none" smtClean="0">
                <a:effectLst/>
              </a:rPr>
              <a:t>Источники </a:t>
            </a:r>
          </a:p>
        </p:txBody>
      </p:sp>
      <p:sp>
        <p:nvSpPr>
          <p:cNvPr id="2457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	http://images.yandex.ru 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	Агеева И.Д. Кто лучше всех знает Россию? Методическое пособие. – М.: ТЦ Сфера, 2005.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   Кузьмина Н.В. История: Внеклассные мероприятия. 5-11 классы. – Волгоград: Учитель, 2005.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cap="none" smtClean="0">
                <a:effectLst/>
              </a:rPr>
              <a:t>1. Разминка </a:t>
            </a:r>
          </a:p>
        </p:txBody>
      </p:sp>
      <p:sp>
        <p:nvSpPr>
          <p:cNvPr id="3891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>
              <a:buFont typeface="Wingdings 2" pitchFamily="18" charset="2"/>
              <a:buAutoNum type="arabicPeriod"/>
            </a:pPr>
            <a:r>
              <a:rPr lang="ru-RU" smtClean="0"/>
              <a:t>Кто такие были «отроки» в Древней Руси? </a:t>
            </a:r>
          </a:p>
          <a:p>
            <a:pPr marL="609600" indent="-609600">
              <a:buFont typeface="Wingdings 2" pitchFamily="18" charset="2"/>
              <a:buAutoNum type="arabicPeriod"/>
            </a:pPr>
            <a:r>
              <a:rPr lang="ru-RU" smtClean="0"/>
              <a:t>На каком языке читал и писал Чингисхан? </a:t>
            </a:r>
          </a:p>
          <a:p>
            <a:pPr marL="609600" indent="-609600">
              <a:buFont typeface="Wingdings 2" pitchFamily="18" charset="2"/>
              <a:buAutoNum type="arabicPeriod"/>
            </a:pPr>
            <a:r>
              <a:rPr lang="ru-RU" smtClean="0"/>
              <a:t>Зачем по русскому обычаю гостей приветствовали хлебом и солью? </a:t>
            </a:r>
          </a:p>
          <a:p>
            <a:pPr marL="609600" indent="-609600">
              <a:buFont typeface="Wingdings 2" pitchFamily="18" charset="2"/>
              <a:buAutoNum type="arabicPeriod"/>
            </a:pPr>
            <a:r>
              <a:rPr lang="ru-RU" smtClean="0"/>
              <a:t>У какого русского города был «злой характер»?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endParaRPr lang="ru-RU" cap="none" smtClean="0">
              <a:effectLst/>
              <a:latin typeface="Franklin Gothic Medium" pitchFamily="34" charset="0"/>
            </a:endParaRPr>
          </a:p>
        </p:txBody>
      </p:sp>
      <p:sp>
        <p:nvSpPr>
          <p:cNvPr id="4403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>
              <a:buFont typeface="Wingdings 2" pitchFamily="18" charset="2"/>
              <a:buNone/>
            </a:pPr>
            <a:r>
              <a:rPr lang="ru-RU" smtClean="0"/>
              <a:t>5) Кого на Руси называли лапотником? </a:t>
            </a:r>
          </a:p>
          <a:p>
            <a:pPr marL="609600" indent="-609600">
              <a:buFont typeface="Wingdings 2" pitchFamily="18" charset="2"/>
              <a:buNone/>
            </a:pPr>
            <a:endParaRPr lang="ru-RU" smtClean="0"/>
          </a:p>
          <a:p>
            <a:pPr marL="609600" indent="-609600">
              <a:buFont typeface="Wingdings 2" pitchFamily="18" charset="2"/>
              <a:buNone/>
            </a:pPr>
            <a:r>
              <a:rPr lang="ru-RU" smtClean="0"/>
              <a:t>6) Кому бояре могли «показать путь» из Новгорода? </a:t>
            </a:r>
          </a:p>
          <a:p>
            <a:pPr marL="609600" indent="-609600">
              <a:buFont typeface="Wingdings 2" pitchFamily="18" charset="2"/>
              <a:buNone/>
            </a:pPr>
            <a:endParaRPr lang="ru-RU" smtClean="0"/>
          </a:p>
          <a:p>
            <a:pPr marL="609600" indent="-609600">
              <a:buFont typeface="Wingdings 2" pitchFamily="18" charset="2"/>
              <a:buNone/>
            </a:pPr>
            <a:r>
              <a:rPr lang="ru-RU" smtClean="0">
                <a:latin typeface="Franklin Gothic Book" pitchFamily="34" charset="0"/>
              </a:rPr>
              <a:t> </a:t>
            </a:r>
            <a:r>
              <a:rPr lang="ru-RU" smtClean="0"/>
              <a:t>7) Как назывался по-древнеславянски хлеб?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755650" y="836613"/>
            <a:ext cx="1914525" cy="1628775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>
                <a:solidFill>
                  <a:schemeClr val="tx1"/>
                </a:solidFill>
              </a:rPr>
              <a:t>862</a:t>
            </a:r>
          </a:p>
        </p:txBody>
      </p:sp>
      <p:sp>
        <p:nvSpPr>
          <p:cNvPr id="5" name="Овал 4"/>
          <p:cNvSpPr/>
          <p:nvPr/>
        </p:nvSpPr>
        <p:spPr>
          <a:xfrm>
            <a:off x="755650" y="836613"/>
            <a:ext cx="1928813" cy="164306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>
                <a:solidFill>
                  <a:schemeClr val="tx1"/>
                </a:solidFill>
                <a:latin typeface="Arial" charset="0"/>
              </a:rPr>
              <a:t>Призвание варягов</a:t>
            </a:r>
          </a:p>
        </p:txBody>
      </p:sp>
      <p:sp>
        <p:nvSpPr>
          <p:cNvPr id="6" name="Овал 5"/>
          <p:cNvSpPr/>
          <p:nvPr/>
        </p:nvSpPr>
        <p:spPr>
          <a:xfrm>
            <a:off x="755650" y="836613"/>
            <a:ext cx="1928813" cy="1643062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492500" y="765175"/>
            <a:ext cx="1928813" cy="1643063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227763" y="765175"/>
            <a:ext cx="1928812" cy="1643063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492500" y="765175"/>
            <a:ext cx="1914525" cy="1628775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>
                <a:solidFill>
                  <a:schemeClr val="tx1"/>
                </a:solidFill>
              </a:rPr>
              <a:t>988</a:t>
            </a:r>
          </a:p>
        </p:txBody>
      </p:sp>
      <p:sp>
        <p:nvSpPr>
          <p:cNvPr id="10" name="Овал 9"/>
          <p:cNvSpPr/>
          <p:nvPr/>
        </p:nvSpPr>
        <p:spPr>
          <a:xfrm>
            <a:off x="3492500" y="765175"/>
            <a:ext cx="1928813" cy="1643063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>
                <a:solidFill>
                  <a:schemeClr val="tx1"/>
                </a:solidFill>
                <a:latin typeface="Arial" charset="0"/>
              </a:rPr>
              <a:t>Крещение Руси</a:t>
            </a:r>
          </a:p>
          <a:p>
            <a:pPr algn="ctr">
              <a:defRPr/>
            </a:pPr>
            <a:endParaRPr lang="ru-RU" sz="200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227763" y="765175"/>
            <a:ext cx="1928812" cy="1643063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1097</a:t>
            </a:r>
          </a:p>
        </p:txBody>
      </p:sp>
      <p:sp>
        <p:nvSpPr>
          <p:cNvPr id="12" name="Овал 11"/>
          <p:cNvSpPr/>
          <p:nvPr/>
        </p:nvSpPr>
        <p:spPr>
          <a:xfrm>
            <a:off x="755650" y="2781300"/>
            <a:ext cx="1928813" cy="1643063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1147</a:t>
            </a:r>
          </a:p>
        </p:txBody>
      </p:sp>
      <p:sp>
        <p:nvSpPr>
          <p:cNvPr id="13" name="Овал 12"/>
          <p:cNvSpPr/>
          <p:nvPr/>
        </p:nvSpPr>
        <p:spPr>
          <a:xfrm>
            <a:off x="755650" y="2781300"/>
            <a:ext cx="1928813" cy="1643063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Основание Москвы</a:t>
            </a:r>
          </a:p>
        </p:txBody>
      </p:sp>
      <p:sp>
        <p:nvSpPr>
          <p:cNvPr id="14" name="Овал 13"/>
          <p:cNvSpPr/>
          <p:nvPr/>
        </p:nvSpPr>
        <p:spPr>
          <a:xfrm>
            <a:off x="3492500" y="2852738"/>
            <a:ext cx="1928813" cy="164306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1223</a:t>
            </a:r>
          </a:p>
        </p:txBody>
      </p:sp>
      <p:sp>
        <p:nvSpPr>
          <p:cNvPr id="15" name="Овал 14"/>
          <p:cNvSpPr/>
          <p:nvPr/>
        </p:nvSpPr>
        <p:spPr>
          <a:xfrm>
            <a:off x="6227763" y="765175"/>
            <a:ext cx="1928812" cy="1643063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Съезд князей в </a:t>
            </a:r>
            <a:r>
              <a:rPr lang="ru-RU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Любече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6" name="Овал 15"/>
          <p:cNvSpPr/>
          <p:nvPr/>
        </p:nvSpPr>
        <p:spPr>
          <a:xfrm>
            <a:off x="3492500" y="2852738"/>
            <a:ext cx="1928813" cy="164306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Битва на Калке</a:t>
            </a:r>
          </a:p>
        </p:txBody>
      </p:sp>
      <p:sp>
        <p:nvSpPr>
          <p:cNvPr id="17" name="Овал 16"/>
          <p:cNvSpPr/>
          <p:nvPr/>
        </p:nvSpPr>
        <p:spPr>
          <a:xfrm>
            <a:off x="3492500" y="2852738"/>
            <a:ext cx="1928813" cy="1643062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755650" y="2781300"/>
            <a:ext cx="1928813" cy="1643063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6300788" y="2852738"/>
            <a:ext cx="1928812" cy="1643062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755650" y="4724400"/>
            <a:ext cx="1928813" cy="1643063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3563938" y="4797425"/>
            <a:ext cx="1928812" cy="1643063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6300788" y="2852738"/>
            <a:ext cx="1928812" cy="164306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1237-1238</a:t>
            </a:r>
          </a:p>
        </p:txBody>
      </p:sp>
      <p:sp>
        <p:nvSpPr>
          <p:cNvPr id="28" name="Овал 27"/>
          <p:cNvSpPr/>
          <p:nvPr/>
        </p:nvSpPr>
        <p:spPr>
          <a:xfrm>
            <a:off x="6300788" y="2852738"/>
            <a:ext cx="1928812" cy="164306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>
                <a:solidFill>
                  <a:schemeClr val="tx1"/>
                </a:solidFill>
                <a:latin typeface="Arial" charset="0"/>
              </a:rPr>
              <a:t>нашествие Батыя</a:t>
            </a:r>
          </a:p>
          <a:p>
            <a:pPr algn="ctr">
              <a:defRPr/>
            </a:pPr>
            <a:endParaRPr lang="ru-RU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755650" y="4724400"/>
            <a:ext cx="1928813" cy="1643063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1240</a:t>
            </a:r>
          </a:p>
        </p:txBody>
      </p:sp>
      <p:sp>
        <p:nvSpPr>
          <p:cNvPr id="30" name="Овал 29"/>
          <p:cNvSpPr/>
          <p:nvPr/>
        </p:nvSpPr>
        <p:spPr>
          <a:xfrm>
            <a:off x="755650" y="4724400"/>
            <a:ext cx="1928813" cy="1643063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>
                <a:solidFill>
                  <a:schemeClr val="tx1"/>
                </a:solidFill>
                <a:latin typeface="Arial" charset="0"/>
              </a:rPr>
              <a:t>Невская битва</a:t>
            </a:r>
          </a:p>
        </p:txBody>
      </p:sp>
      <p:sp>
        <p:nvSpPr>
          <p:cNvPr id="31" name="Овал 30"/>
          <p:cNvSpPr/>
          <p:nvPr/>
        </p:nvSpPr>
        <p:spPr>
          <a:xfrm>
            <a:off x="3563938" y="4797425"/>
            <a:ext cx="1914525" cy="1628775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1242</a:t>
            </a:r>
          </a:p>
        </p:txBody>
      </p:sp>
      <p:sp>
        <p:nvSpPr>
          <p:cNvPr id="33" name="Овал 32"/>
          <p:cNvSpPr/>
          <p:nvPr/>
        </p:nvSpPr>
        <p:spPr>
          <a:xfrm>
            <a:off x="3563938" y="4797425"/>
            <a:ext cx="1914525" cy="1628775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>
                <a:solidFill>
                  <a:schemeClr val="tx1"/>
                </a:solidFill>
                <a:latin typeface="Arial" charset="0"/>
              </a:rPr>
              <a:t>Ледовое побоище</a:t>
            </a:r>
          </a:p>
        </p:txBody>
      </p:sp>
      <p:sp>
        <p:nvSpPr>
          <p:cNvPr id="7193" name="Rectangle 29"/>
          <p:cNvSpPr>
            <a:spLocks noGrp="1"/>
          </p:cNvSpPr>
          <p:nvPr>
            <p:ph type="title" idx="4294967295"/>
          </p:nvPr>
        </p:nvSpPr>
        <p:spPr bwMode="auto">
          <a:xfrm>
            <a:off x="457200" y="0"/>
            <a:ext cx="8686800" cy="719138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cap="none" smtClean="0">
                <a:effectLst/>
              </a:rPr>
              <a:t>2. Когда это было?</a:t>
            </a:r>
          </a:p>
        </p:txBody>
      </p:sp>
      <p:sp>
        <p:nvSpPr>
          <p:cNvPr id="7194" name="Oval 33"/>
          <p:cNvSpPr>
            <a:spLocks noChangeArrowheads="1"/>
          </p:cNvSpPr>
          <p:nvPr/>
        </p:nvSpPr>
        <p:spPr bwMode="auto">
          <a:xfrm>
            <a:off x="6443663" y="4797425"/>
            <a:ext cx="1873250" cy="165735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70" name="Oval 34"/>
          <p:cNvSpPr>
            <a:spLocks noChangeArrowheads="1"/>
          </p:cNvSpPr>
          <p:nvPr/>
        </p:nvSpPr>
        <p:spPr bwMode="auto">
          <a:xfrm>
            <a:off x="6443663" y="4797425"/>
            <a:ext cx="1873250" cy="1655763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1238</a:t>
            </a:r>
          </a:p>
        </p:txBody>
      </p:sp>
      <p:sp>
        <p:nvSpPr>
          <p:cNvPr id="14371" name="Oval 35"/>
          <p:cNvSpPr>
            <a:spLocks noChangeArrowheads="1"/>
          </p:cNvSpPr>
          <p:nvPr/>
        </p:nvSpPr>
        <p:spPr bwMode="auto">
          <a:xfrm>
            <a:off x="6443663" y="4797425"/>
            <a:ext cx="1849437" cy="1635125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Битва </a:t>
            </a:r>
          </a:p>
          <a:p>
            <a:pPr algn="ctr"/>
            <a:r>
              <a:rPr lang="ru-RU"/>
              <a:t>на р. Сить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143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500"/>
                                        <p:tgtEl>
                                          <p:spTgt spid="14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14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4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4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4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4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71"/>
                  </p:tgtEl>
                </p:cond>
              </p:nextCondLst>
            </p:seq>
            <p:seq concurrent="1" nextAc="seek">
              <p:cTn id="193" restart="whenNotActive" fill="hold" evtFilter="cancelBubble" nodeType="interactiveSeq">
                <p:stCondLst>
                  <p:cond evt="onClick" delay="0">
                    <p:tgtEl>
                      <p:spTgt spid="143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4" fill="hold">
                      <p:stCondLst>
                        <p:cond delay="0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7" dur="500"/>
                                        <p:tgtEl>
                                          <p:spTgt spid="14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/>
                                        <p:tgtEl>
                                          <p:spTgt spid="14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70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3" grpId="0" animBg="1"/>
      <p:bldP spid="33" grpId="1" animBg="1"/>
      <p:bldP spid="14370" grpId="0" animBg="1"/>
      <p:bldP spid="14370" grpId="1" animBg="1"/>
      <p:bldP spid="14371" grpId="0" animBg="1"/>
      <p:bldP spid="14371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ru-RU" sz="3200" cap="none" smtClean="0">
                <a:effectLst/>
                <a:latin typeface="Franklin Gothic Medium" pitchFamily="34" charset="0"/>
              </a:rPr>
              <a:t>3. Вставьте пропущенные буквы и объясните значение слов:</a:t>
            </a:r>
          </a:p>
        </p:txBody>
      </p:sp>
      <p:sp>
        <p:nvSpPr>
          <p:cNvPr id="8194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smtClean="0"/>
              <a:t>В…че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к…лонизация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в…ряги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п…людье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хр…стианство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м…трополит,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Пр…вда Яр…слава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см..рды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ж..тия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б…скак</a:t>
            </a:r>
          </a:p>
          <a:p>
            <a:pPr>
              <a:lnSpc>
                <a:spcPct val="80000"/>
              </a:lnSpc>
            </a:pPr>
            <a:endParaRPr lang="ru-RU" sz="280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AutoShape 7"/>
          <p:cNvSpPr>
            <a:spLocks noChangeArrowheads="1"/>
          </p:cNvSpPr>
          <p:nvPr/>
        </p:nvSpPr>
        <p:spPr bwMode="auto">
          <a:xfrm>
            <a:off x="468313" y="1341438"/>
            <a:ext cx="2952750" cy="2665412"/>
          </a:xfrm>
          <a:prstGeom prst="flowChartAlternateProcess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4" name="AutoShape 8" descr="свят"/>
          <p:cNvSpPr>
            <a:spLocks noChangeArrowheads="1"/>
          </p:cNvSpPr>
          <p:nvPr/>
        </p:nvSpPr>
        <p:spPr bwMode="auto">
          <a:xfrm>
            <a:off x="468313" y="1341438"/>
            <a:ext cx="3024187" cy="2736850"/>
          </a:xfrm>
          <a:prstGeom prst="flowChartAlternateProcess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b" anchorCtr="1"/>
          <a:lstStyle/>
          <a:p>
            <a:pPr algn="ctr"/>
            <a:r>
              <a:rPr lang="ru-RU" sz="2400">
                <a:solidFill>
                  <a:schemeClr val="bg2"/>
                </a:solidFill>
              </a:rPr>
              <a:t>Святослав</a:t>
            </a:r>
          </a:p>
        </p:txBody>
      </p:sp>
      <p:sp>
        <p:nvSpPr>
          <p:cNvPr id="14346" name="AutoShape 10"/>
          <p:cNvSpPr>
            <a:spLocks noChangeArrowheads="1"/>
          </p:cNvSpPr>
          <p:nvPr/>
        </p:nvSpPr>
        <p:spPr bwMode="auto">
          <a:xfrm>
            <a:off x="468313" y="1341438"/>
            <a:ext cx="3095625" cy="2808287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>
                <a:solidFill>
                  <a:schemeClr val="bg1"/>
                </a:solidFill>
              </a:rPr>
              <a:t>«Иду на вы» -  с этими </a:t>
            </a:r>
          </a:p>
          <a:p>
            <a:pPr algn="ctr"/>
            <a:r>
              <a:rPr lang="ru-RU" sz="2000">
                <a:solidFill>
                  <a:schemeClr val="bg1"/>
                </a:solidFill>
              </a:rPr>
              <a:t>словами обращался</a:t>
            </a:r>
          </a:p>
          <a:p>
            <a:pPr algn="ctr"/>
            <a:r>
              <a:rPr lang="ru-RU" sz="2000">
                <a:solidFill>
                  <a:schemeClr val="bg1"/>
                </a:solidFill>
              </a:rPr>
              <a:t>к своим врагам перед </a:t>
            </a:r>
          </a:p>
          <a:p>
            <a:pPr algn="ctr"/>
            <a:r>
              <a:rPr lang="ru-RU" sz="2000">
                <a:solidFill>
                  <a:schemeClr val="bg1"/>
                </a:solidFill>
              </a:rPr>
              <a:t>походом князь</a:t>
            </a:r>
          </a:p>
        </p:txBody>
      </p:sp>
      <p:sp>
        <p:nvSpPr>
          <p:cNvPr id="9220" name="AutoShape 11"/>
          <p:cNvSpPr>
            <a:spLocks noChangeArrowheads="1"/>
          </p:cNvSpPr>
          <p:nvPr/>
        </p:nvSpPr>
        <p:spPr bwMode="auto">
          <a:xfrm>
            <a:off x="5651500" y="1341438"/>
            <a:ext cx="3095625" cy="2592387"/>
          </a:xfrm>
          <a:prstGeom prst="flowChartAlternateProcess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8" name="AutoShape 12" descr="олег вещ"/>
          <p:cNvSpPr>
            <a:spLocks noChangeArrowheads="1"/>
          </p:cNvSpPr>
          <p:nvPr/>
        </p:nvSpPr>
        <p:spPr bwMode="auto">
          <a:xfrm>
            <a:off x="5508625" y="1341438"/>
            <a:ext cx="3240088" cy="2735262"/>
          </a:xfrm>
          <a:prstGeom prst="flowChartAlternateProcess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b" anchorCtr="1"/>
          <a:lstStyle/>
          <a:p>
            <a:pPr algn="ctr"/>
            <a:r>
              <a:rPr lang="ru-RU" sz="2400">
                <a:solidFill>
                  <a:schemeClr val="bg1"/>
                </a:solidFill>
              </a:rPr>
              <a:t>Олег </a:t>
            </a:r>
          </a:p>
        </p:txBody>
      </p:sp>
      <p:sp>
        <p:nvSpPr>
          <p:cNvPr id="14349" name="AutoShape 13"/>
          <p:cNvSpPr>
            <a:spLocks noChangeArrowheads="1"/>
          </p:cNvSpPr>
          <p:nvPr/>
        </p:nvSpPr>
        <p:spPr bwMode="auto">
          <a:xfrm>
            <a:off x="5508625" y="1341438"/>
            <a:ext cx="3240088" cy="2736850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>
                <a:solidFill>
                  <a:schemeClr val="bg1"/>
                </a:solidFill>
              </a:rPr>
              <a:t>В знак победы князь </a:t>
            </a:r>
          </a:p>
          <a:p>
            <a:pPr algn="ctr"/>
            <a:r>
              <a:rPr lang="ru-RU" sz="2000">
                <a:solidFill>
                  <a:schemeClr val="bg1"/>
                </a:solidFill>
              </a:rPr>
              <a:t>прибил свой щит </a:t>
            </a:r>
          </a:p>
          <a:p>
            <a:pPr algn="ctr"/>
            <a:r>
              <a:rPr lang="ru-RU" sz="2000">
                <a:solidFill>
                  <a:schemeClr val="bg1"/>
                </a:solidFill>
              </a:rPr>
              <a:t>к воротам </a:t>
            </a:r>
          </a:p>
          <a:p>
            <a:pPr algn="ctr"/>
            <a:r>
              <a:rPr lang="ru-RU" sz="2000">
                <a:solidFill>
                  <a:schemeClr val="bg1"/>
                </a:solidFill>
              </a:rPr>
              <a:t>Царьграда</a:t>
            </a:r>
            <a:r>
              <a:rPr lang="ru-RU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9223" name="AutoShape 14"/>
          <p:cNvSpPr>
            <a:spLocks noChangeArrowheads="1"/>
          </p:cNvSpPr>
          <p:nvPr/>
        </p:nvSpPr>
        <p:spPr bwMode="auto">
          <a:xfrm>
            <a:off x="2843213" y="4292600"/>
            <a:ext cx="4321175" cy="2303463"/>
          </a:xfrm>
          <a:prstGeom prst="flowChartAlternateProcess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51" name="AutoShape 15" descr="вл"/>
          <p:cNvSpPr>
            <a:spLocks noChangeArrowheads="1"/>
          </p:cNvSpPr>
          <p:nvPr/>
        </p:nvSpPr>
        <p:spPr bwMode="auto">
          <a:xfrm>
            <a:off x="2843213" y="4292600"/>
            <a:ext cx="4321175" cy="2303463"/>
          </a:xfrm>
          <a:prstGeom prst="flowChartAlternateProcess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b"/>
          <a:lstStyle/>
          <a:p>
            <a:pPr algn="ctr"/>
            <a:r>
              <a:rPr lang="ru-RU" sz="2400">
                <a:solidFill>
                  <a:schemeClr val="bg1"/>
                </a:solidFill>
              </a:rPr>
              <a:t>Владимир Мономах</a:t>
            </a:r>
          </a:p>
        </p:txBody>
      </p:sp>
      <p:sp>
        <p:nvSpPr>
          <p:cNvPr id="14353" name="AutoShape 17"/>
          <p:cNvSpPr>
            <a:spLocks noChangeArrowheads="1"/>
          </p:cNvSpPr>
          <p:nvPr/>
        </p:nvSpPr>
        <p:spPr bwMode="auto">
          <a:xfrm>
            <a:off x="2843213" y="4292600"/>
            <a:ext cx="4321175" cy="23034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solidFill>
                  <a:schemeClr val="bg1"/>
                </a:solidFill>
              </a:rPr>
              <a:t>Нанес сокрушительный удар </a:t>
            </a:r>
          </a:p>
          <a:p>
            <a:pPr algn="ctr"/>
            <a:r>
              <a:rPr lang="ru-RU" sz="2400">
                <a:solidFill>
                  <a:schemeClr val="bg1"/>
                </a:solidFill>
              </a:rPr>
              <a:t>половцам в 1111 году</a:t>
            </a:r>
          </a:p>
        </p:txBody>
      </p:sp>
      <p:sp>
        <p:nvSpPr>
          <p:cNvPr id="9226" name="Rectangle 13"/>
          <p:cNvSpPr>
            <a:spLocks noGrp="1"/>
          </p:cNvSpPr>
          <p:nvPr>
            <p:ph type="title" idx="4294967295"/>
          </p:nvPr>
        </p:nvSpPr>
        <p:spPr bwMode="auto">
          <a:xfrm>
            <a:off x="250825" y="188913"/>
            <a:ext cx="8686800" cy="103505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cap="none" smtClean="0">
                <a:effectLst/>
              </a:rPr>
              <a:t>4. Угадай, кто это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3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43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43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9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43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8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43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5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43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9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51"/>
                  </p:tgtEl>
                </p:cond>
              </p:nextCondLst>
            </p:seq>
          </p:childTnLst>
        </p:cTn>
      </p:par>
    </p:tnLst>
    <p:bldLst>
      <p:bldP spid="14344" grpId="0" animBg="1"/>
      <p:bldP spid="14344" grpId="1" animBg="1"/>
      <p:bldP spid="14346" grpId="0" animBg="1"/>
      <p:bldP spid="14346" grpId="1" animBg="1"/>
      <p:bldP spid="14348" grpId="0" animBg="1"/>
      <p:bldP spid="14348" grpId="1" animBg="1"/>
      <p:bldP spid="14349" grpId="0" animBg="1"/>
      <p:bldP spid="14349" grpId="1" animBg="1"/>
      <p:bldP spid="14351" grpId="0" animBg="1"/>
      <p:bldP spid="14351" grpId="1" animBg="1"/>
      <p:bldP spid="14353" grpId="0" animBg="1"/>
      <p:bldP spid="14353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304800" y="457200"/>
            <a:ext cx="8686800" cy="668338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cap="none" smtClean="0">
                <a:effectLst/>
              </a:rPr>
              <a:t>Угадай, кто …</a:t>
            </a:r>
          </a:p>
        </p:txBody>
      </p:sp>
      <p:sp>
        <p:nvSpPr>
          <p:cNvPr id="10242" name="Oval 15"/>
          <p:cNvSpPr>
            <a:spLocks noChangeArrowheads="1"/>
          </p:cNvSpPr>
          <p:nvPr/>
        </p:nvSpPr>
        <p:spPr bwMode="auto">
          <a:xfrm>
            <a:off x="468313" y="1125538"/>
            <a:ext cx="2735262" cy="3386137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00" name="Oval 16" descr="игорь"/>
          <p:cNvSpPr>
            <a:spLocks noChangeArrowheads="1"/>
          </p:cNvSpPr>
          <p:nvPr/>
        </p:nvSpPr>
        <p:spPr bwMode="auto">
          <a:xfrm>
            <a:off x="468313" y="1125538"/>
            <a:ext cx="2714625" cy="3384550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b" anchorCtr="1"/>
          <a:lstStyle/>
          <a:p>
            <a:pPr algn="ctr"/>
            <a:r>
              <a:rPr lang="ru-RU" sz="2800">
                <a:solidFill>
                  <a:schemeClr val="bg2"/>
                </a:solidFill>
              </a:rPr>
              <a:t>Игорь </a:t>
            </a:r>
          </a:p>
        </p:txBody>
      </p:sp>
      <p:sp>
        <p:nvSpPr>
          <p:cNvPr id="16401" name="Oval 17"/>
          <p:cNvSpPr>
            <a:spLocks noChangeArrowheads="1"/>
          </p:cNvSpPr>
          <p:nvPr/>
        </p:nvSpPr>
        <p:spPr bwMode="auto">
          <a:xfrm>
            <a:off x="468313" y="1125538"/>
            <a:ext cx="2736850" cy="33829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>
                <a:solidFill>
                  <a:schemeClr val="bg2"/>
                </a:solidFill>
              </a:rPr>
              <a:t>Погиб при </a:t>
            </a:r>
          </a:p>
          <a:p>
            <a:pPr algn="ctr"/>
            <a:r>
              <a:rPr lang="ru-RU" sz="3200">
                <a:solidFill>
                  <a:schemeClr val="bg2"/>
                </a:solidFill>
              </a:rPr>
              <a:t>сборе дани</a:t>
            </a:r>
            <a:r>
              <a:rPr lang="ru-RU" sz="2800"/>
              <a:t> </a:t>
            </a:r>
          </a:p>
        </p:txBody>
      </p:sp>
      <p:sp>
        <p:nvSpPr>
          <p:cNvPr id="10245" name="Oval 18"/>
          <p:cNvSpPr>
            <a:spLocks noChangeArrowheads="1"/>
          </p:cNvSpPr>
          <p:nvPr/>
        </p:nvSpPr>
        <p:spPr bwMode="auto">
          <a:xfrm>
            <a:off x="5724525" y="1196975"/>
            <a:ext cx="2663825" cy="3311525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03" name="Oval 19" descr="ярослав"/>
          <p:cNvSpPr>
            <a:spLocks noChangeArrowheads="1"/>
          </p:cNvSpPr>
          <p:nvPr/>
        </p:nvSpPr>
        <p:spPr bwMode="auto">
          <a:xfrm>
            <a:off x="5724525" y="1125538"/>
            <a:ext cx="2736850" cy="3382962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b" anchorCtr="1"/>
          <a:lstStyle/>
          <a:p>
            <a:pPr algn="ctr"/>
            <a:r>
              <a:rPr lang="ru-RU" sz="2800">
                <a:solidFill>
                  <a:schemeClr val="bg2"/>
                </a:solidFill>
              </a:rPr>
              <a:t>Ярослав </a:t>
            </a:r>
          </a:p>
        </p:txBody>
      </p:sp>
      <p:sp>
        <p:nvSpPr>
          <p:cNvPr id="16404" name="Oval 20"/>
          <p:cNvSpPr>
            <a:spLocks noChangeArrowheads="1"/>
          </p:cNvSpPr>
          <p:nvPr/>
        </p:nvSpPr>
        <p:spPr bwMode="auto">
          <a:xfrm>
            <a:off x="5724525" y="1125538"/>
            <a:ext cx="2736850" cy="33829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>
                <a:solidFill>
                  <a:schemeClr val="bg2"/>
                </a:solidFill>
              </a:rPr>
              <a:t>Ввел </a:t>
            </a:r>
          </a:p>
          <a:p>
            <a:pPr algn="ctr"/>
            <a:r>
              <a:rPr lang="ru-RU" sz="3200">
                <a:solidFill>
                  <a:schemeClr val="bg2"/>
                </a:solidFill>
              </a:rPr>
              <a:t>на Руси</a:t>
            </a:r>
          </a:p>
          <a:p>
            <a:pPr algn="ctr"/>
            <a:r>
              <a:rPr lang="ru-RU" sz="3200">
                <a:solidFill>
                  <a:schemeClr val="bg2"/>
                </a:solidFill>
              </a:rPr>
              <a:t>Русскую </a:t>
            </a:r>
          </a:p>
          <a:p>
            <a:pPr algn="ctr"/>
            <a:r>
              <a:rPr lang="ru-RU" sz="3200">
                <a:solidFill>
                  <a:schemeClr val="bg2"/>
                </a:solidFill>
              </a:rPr>
              <a:t>Правду </a:t>
            </a:r>
          </a:p>
          <a:p>
            <a:pPr algn="ctr"/>
            <a:endParaRPr lang="ru-RU" sz="3200">
              <a:solidFill>
                <a:schemeClr val="bg2"/>
              </a:solidFill>
            </a:endParaRPr>
          </a:p>
        </p:txBody>
      </p:sp>
      <p:sp>
        <p:nvSpPr>
          <p:cNvPr id="10248" name="Oval 21"/>
          <p:cNvSpPr>
            <a:spLocks noChangeArrowheads="1"/>
          </p:cNvSpPr>
          <p:nvPr/>
        </p:nvSpPr>
        <p:spPr bwMode="auto">
          <a:xfrm>
            <a:off x="3059113" y="3141663"/>
            <a:ext cx="2735262" cy="338455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06" name="Oval 22" descr="влад кр"/>
          <p:cNvSpPr>
            <a:spLocks noChangeArrowheads="1"/>
          </p:cNvSpPr>
          <p:nvPr/>
        </p:nvSpPr>
        <p:spPr bwMode="auto">
          <a:xfrm>
            <a:off x="3059113" y="3141663"/>
            <a:ext cx="2736850" cy="3382962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b" anchorCtr="1"/>
          <a:lstStyle/>
          <a:p>
            <a:pPr algn="ctr"/>
            <a:r>
              <a:rPr lang="ru-RU" sz="2000">
                <a:solidFill>
                  <a:schemeClr val="bg2"/>
                </a:solidFill>
              </a:rPr>
              <a:t>Владимир </a:t>
            </a:r>
          </a:p>
          <a:p>
            <a:pPr algn="ctr"/>
            <a:r>
              <a:rPr lang="ru-RU" sz="2000">
                <a:solidFill>
                  <a:schemeClr val="bg2"/>
                </a:solidFill>
              </a:rPr>
              <a:t>Красное </a:t>
            </a:r>
          </a:p>
          <a:p>
            <a:pPr algn="ctr"/>
            <a:r>
              <a:rPr lang="ru-RU" sz="2000">
                <a:solidFill>
                  <a:schemeClr val="bg2"/>
                </a:solidFill>
              </a:rPr>
              <a:t>Солнышко</a:t>
            </a:r>
          </a:p>
        </p:txBody>
      </p:sp>
      <p:sp>
        <p:nvSpPr>
          <p:cNvPr id="16407" name="Oval 23"/>
          <p:cNvSpPr>
            <a:spLocks noChangeArrowheads="1"/>
          </p:cNvSpPr>
          <p:nvPr/>
        </p:nvSpPr>
        <p:spPr bwMode="auto">
          <a:xfrm>
            <a:off x="3059113" y="3141663"/>
            <a:ext cx="2735262" cy="33845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>
                <a:solidFill>
                  <a:schemeClr val="bg2"/>
                </a:solidFill>
              </a:rPr>
              <a:t>Крестил </a:t>
            </a:r>
          </a:p>
          <a:p>
            <a:pPr algn="ctr"/>
            <a:r>
              <a:rPr lang="ru-RU" sz="3200">
                <a:solidFill>
                  <a:schemeClr val="bg2"/>
                </a:solidFill>
              </a:rPr>
              <a:t>Русь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4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0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64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00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4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04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64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03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64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0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64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06"/>
                  </p:tgtEl>
                </p:cond>
              </p:nextCondLst>
            </p:seq>
          </p:childTnLst>
        </p:cTn>
      </p:par>
    </p:tnLst>
    <p:bldLst>
      <p:bldP spid="16400" grpId="0" animBg="1"/>
      <p:bldP spid="16400" grpId="1" animBg="1"/>
      <p:bldP spid="16401" grpId="0" animBg="1"/>
      <p:bldP spid="16401" grpId="1" animBg="1"/>
      <p:bldP spid="16403" grpId="0" animBg="1"/>
      <p:bldP spid="16403" grpId="1" animBg="1"/>
      <p:bldP spid="16404" grpId="0" animBg="1"/>
      <p:bldP spid="16404" grpId="1" animBg="1"/>
      <p:bldP spid="16406" grpId="0" animBg="1"/>
      <p:bldP spid="16406" grpId="1" animBg="1"/>
      <p:bldP spid="16407" grpId="0" animBg="1"/>
      <p:bldP spid="16407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04800" y="260350"/>
            <a:ext cx="8686800" cy="103505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cap="none" smtClean="0">
                <a:effectLst/>
              </a:rPr>
              <a:t>5. Загадки </a:t>
            </a:r>
          </a:p>
        </p:txBody>
      </p:sp>
      <p:sp>
        <p:nvSpPr>
          <p:cNvPr id="1126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600" smtClean="0"/>
              <a:t>1) Викинг – воин скандинанов,</a:t>
            </a:r>
          </a:p>
          <a:p>
            <a:pPr>
              <a:buFont typeface="Wingdings 2" pitchFamily="18" charset="2"/>
              <a:buNone/>
            </a:pPr>
            <a:r>
              <a:rPr lang="ru-RU" sz="3600" smtClean="0"/>
              <a:t>    Тот народ суровых нравов.</a:t>
            </a:r>
          </a:p>
          <a:p>
            <a:pPr>
              <a:buFont typeface="Wingdings 2" pitchFamily="18" charset="2"/>
              <a:buNone/>
            </a:pPr>
            <a:r>
              <a:rPr lang="ru-RU" sz="3600" smtClean="0"/>
              <a:t>    Как его, скажите, детки,</a:t>
            </a:r>
          </a:p>
          <a:p>
            <a:pPr>
              <a:buFont typeface="Wingdings 2" pitchFamily="18" charset="2"/>
              <a:buNone/>
            </a:pPr>
            <a:r>
              <a:rPr lang="ru-RU" sz="3600" smtClean="0"/>
              <a:t>    Называли наши предки?</a:t>
            </a:r>
          </a:p>
          <a:p>
            <a:pPr>
              <a:buFont typeface="Wingdings 2" pitchFamily="18" charset="2"/>
              <a:buNone/>
            </a:pPr>
            <a:endParaRPr lang="ru-RU" sz="3600" smtClean="0"/>
          </a:p>
          <a:p>
            <a:pPr algn="r">
              <a:buFont typeface="Wingdings 2" pitchFamily="18" charset="2"/>
              <a:buNone/>
            </a:pPr>
            <a:endParaRPr lang="ru-RU" sz="3600" smtClean="0"/>
          </a:p>
        </p:txBody>
      </p:sp>
      <p:sp>
        <p:nvSpPr>
          <p:cNvPr id="11267" name="Oval 7"/>
          <p:cNvSpPr>
            <a:spLocks noChangeArrowheads="1"/>
          </p:cNvSpPr>
          <p:nvPr/>
        </p:nvSpPr>
        <p:spPr bwMode="auto">
          <a:xfrm>
            <a:off x="6300788" y="4868863"/>
            <a:ext cx="1635125" cy="9144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6" name="Oval 8"/>
          <p:cNvSpPr>
            <a:spLocks noChangeArrowheads="1"/>
          </p:cNvSpPr>
          <p:nvPr/>
        </p:nvSpPr>
        <p:spPr bwMode="auto">
          <a:xfrm>
            <a:off x="6227763" y="4868863"/>
            <a:ext cx="170815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solidFill>
                  <a:schemeClr val="bg2"/>
                </a:solidFill>
              </a:rPr>
              <a:t>Варяг </a:t>
            </a:r>
          </a:p>
        </p:txBody>
      </p:sp>
      <p:sp>
        <p:nvSpPr>
          <p:cNvPr id="17417" name="Oval 9"/>
          <p:cNvSpPr>
            <a:spLocks noChangeArrowheads="1"/>
          </p:cNvSpPr>
          <p:nvPr/>
        </p:nvSpPr>
        <p:spPr bwMode="auto">
          <a:xfrm>
            <a:off x="6227763" y="4868863"/>
            <a:ext cx="1728787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solidFill>
                  <a:schemeClr val="bg2"/>
                </a:solidFill>
              </a:rPr>
              <a:t>Ответ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4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74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6"/>
                  </p:tgtEl>
                </p:cond>
              </p:nextCondLst>
            </p:seq>
          </p:childTnLst>
        </p:cTn>
      </p:par>
    </p:tnLst>
    <p:bldLst>
      <p:bldP spid="17416" grpId="0" animBg="1"/>
      <p:bldP spid="17416" grpId="1" animBg="1"/>
      <p:bldP spid="17417" grpId="0" animBg="1"/>
      <p:bldP spid="17417" grpId="1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рек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1531</TotalTime>
  <Words>649</Words>
  <Application>Microsoft Office PowerPoint</Application>
  <PresentationFormat>Экран (4:3)</PresentationFormat>
  <Paragraphs>157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Трек</vt:lpstr>
      <vt:lpstr>Викторина по истории России «Киевская Русь»</vt:lpstr>
      <vt:lpstr>Пояснительная записка  к презентации заданий викторины по истории России  для 6 класса </vt:lpstr>
      <vt:lpstr>1. Разминка </vt:lpstr>
      <vt:lpstr>Презентация PowerPoint</vt:lpstr>
      <vt:lpstr>2. Когда это было?</vt:lpstr>
      <vt:lpstr>3. Вставьте пропущенные буквы и объясните значение слов:</vt:lpstr>
      <vt:lpstr>4. Угадай, кто это</vt:lpstr>
      <vt:lpstr>Угадай, кто …</vt:lpstr>
      <vt:lpstr>5. Загадки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6. Найдите и исправьте ошибки</vt:lpstr>
      <vt:lpstr>Презентация PowerPoint</vt:lpstr>
      <vt:lpstr>7. Да или нет? </vt:lpstr>
      <vt:lpstr>Да или нет? </vt:lpstr>
      <vt:lpstr>Да или нет?</vt:lpstr>
      <vt:lpstr>Ответы («Да» или «нет»)</vt:lpstr>
      <vt:lpstr>Ответы («Да» или «нет»)</vt:lpstr>
      <vt:lpstr>Источники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SG</cp:lastModifiedBy>
  <cp:revision>93</cp:revision>
  <dcterms:created xsi:type="dcterms:W3CDTF">2013-10-13T13:08:29Z</dcterms:created>
  <dcterms:modified xsi:type="dcterms:W3CDTF">2017-02-15T06:06:53Z</dcterms:modified>
</cp:coreProperties>
</file>