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6" r:id="rId9"/>
    <p:sldId id="267" r:id="rId10"/>
    <p:sldId id="261" r:id="rId11"/>
    <p:sldId id="263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A39447-3D89-4975-A768-DC53EBA25252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B4E41AA-C87B-4CE2-82E6-488AA7382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548680"/>
            <a:ext cx="7406640" cy="14721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Подготовка детей к школьному обучению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Рекомендации для родителей</a:t>
            </a:r>
            <a:endParaRPr lang="ru-RU" dirty="0"/>
          </a:p>
        </p:txBody>
      </p:sp>
      <p:pic>
        <p:nvPicPr>
          <p:cNvPr id="1026" name="Picture 2" descr="C:\Users\мой комп\Pictures\щкол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08920"/>
            <a:ext cx="5409976" cy="379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ой комп\Pictures\бесе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14942"/>
            <a:ext cx="4290442" cy="2860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Как помочь ребенку подготовиться к школьной жизни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Самые действенные методы воспитания ребенка – это  хороший пример самых близких ему людей: родителей, сестер, братьев.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Постарайтесь проанализировать свое поведение  с ребенком, всегда помните о высокой чувствительности 5-6 летних детей.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Проявите чуткость  в сложных для ребенка ситуациях, с пониманием отнеситесь к его переживаниям.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Правило 5 П, чтобы учиться на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6373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Нужно сделать ребенку за день:</a:t>
            </a:r>
          </a:p>
          <a:p>
            <a:pPr marL="596646" indent="-514350">
              <a:buNone/>
            </a:pPr>
            <a:r>
              <a:rPr lang="ru-RU" sz="1600" dirty="0" smtClean="0"/>
              <a:t>1. Пальчиковая гимнастика (перед завтраком выполнить 5 упражнений для пальцев рук</a:t>
            </a:r>
          </a:p>
          <a:p>
            <a:pPr marL="596646" indent="-514350">
              <a:buNone/>
            </a:pPr>
            <a:r>
              <a:rPr lang="ru-RU" sz="1600" dirty="0" smtClean="0"/>
              <a:t>2. Полезное дело (перед обедом вынести мусор, помыть и порезать овощи для салата, протереть пыль, собрать игрушки, вымыть обувь после прогулки)</a:t>
            </a:r>
          </a:p>
          <a:p>
            <a:pPr marL="596646" indent="-514350">
              <a:buNone/>
            </a:pPr>
            <a:r>
              <a:rPr lang="ru-RU" sz="1600" dirty="0" smtClean="0"/>
              <a:t>3. Подружиться с пространством «Право-Лево» (если ребенок путает право-лево, придумать метку на левую руку (часики, браслетик и т.д.)</a:t>
            </a:r>
          </a:p>
          <a:p>
            <a:pPr marL="596646" indent="-514350">
              <a:buNone/>
            </a:pPr>
            <a:r>
              <a:rPr lang="ru-RU" sz="1600" dirty="0" smtClean="0"/>
              <a:t>4. Познать (понаблюдать, поинтересоваться, посмотреть, посетить музей, театр и т.д.)</a:t>
            </a:r>
          </a:p>
          <a:p>
            <a:pPr marL="596646" indent="-514350">
              <a:buNone/>
            </a:pPr>
            <a:r>
              <a:rPr lang="ru-RU" sz="1600" dirty="0" smtClean="0"/>
              <a:t>5. Послушать, как мама читает (каждый день перед сном читайте ребенку хорошую детскую литературу. Достаточно 15-20 мин.)</a:t>
            </a:r>
          </a:p>
          <a:p>
            <a:pPr marL="596646" indent="-514350">
              <a:buNone/>
            </a:pPr>
            <a:endParaRPr lang="ru-RU" sz="1600" dirty="0"/>
          </a:p>
        </p:txBody>
      </p:sp>
      <p:pic>
        <p:nvPicPr>
          <p:cNvPr id="6146" name="Picture 2" descr="C:\Users\мой комп\Pictures\пяте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1349">
            <a:off x="6232362" y="4693581"/>
            <a:ext cx="1944216" cy="1944216"/>
          </a:xfrm>
          <a:prstGeom prst="rect">
            <a:avLst/>
          </a:prstGeom>
          <a:noFill/>
        </p:spPr>
      </p:pic>
      <p:pic>
        <p:nvPicPr>
          <p:cNvPr id="6147" name="Picture 3" descr="C:\Users\мой комп\Pictures\пяте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248418">
            <a:off x="1522798" y="5132325"/>
            <a:ext cx="1647218" cy="1647218"/>
          </a:xfrm>
          <a:prstGeom prst="rect">
            <a:avLst/>
          </a:prstGeom>
          <a:noFill/>
        </p:spPr>
      </p:pic>
      <p:pic>
        <p:nvPicPr>
          <p:cNvPr id="6148" name="Picture 4" descr="C:\Users\мой комп\Pictures\пяте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80107">
            <a:off x="3680743" y="4957116"/>
            <a:ext cx="1712019" cy="1712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семьи в период подготовки ребенка к школе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2236626"/>
          </a:xfrm>
          <a:gradFill flip="none" rotWithShape="1">
            <a:gsLst>
              <a:gs pos="0">
                <a:schemeClr val="accent5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5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5">
                  <a:lumMod val="40000"/>
                  <a:lumOff val="6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Получать радость от общения с ребенком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/>
              <a:t>Любящие родители – самая надежная защита и опора в жизни ребенка</a:t>
            </a: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2236626"/>
          </a:xfrm>
          <a:gradFill flip="none" rotWithShape="1">
            <a:gsLst>
              <a:gs pos="0">
                <a:schemeClr val="accent5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5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5">
                  <a:lumMod val="40000"/>
                  <a:lumOff val="6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Быть внимательным к особенностям развития ребенка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/>
              <a:t>Своевременно обращаться к специалистам</a:t>
            </a: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семья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780928"/>
            <a:ext cx="2890664" cy="2043338"/>
          </a:xfrm>
        </p:spPr>
      </p:pic>
      <p:pic>
        <p:nvPicPr>
          <p:cNvPr id="10" name="Содержимое 9" descr="ребенок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852936"/>
            <a:ext cx="2808312" cy="2005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ой комп\Pictures\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59" y="4005064"/>
            <a:ext cx="4084641" cy="27287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Помните: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2053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/>
              <a:t>Для успешного обучения в школе у ребенка должны сформироваться качества, необходимые для дальнейшего развития его личности:</a:t>
            </a:r>
          </a:p>
          <a:p>
            <a:pPr>
              <a:buFont typeface="Wingdings" pitchFamily="2" charset="2"/>
              <a:buChar char="§"/>
            </a:pPr>
            <a:endParaRPr lang="ru-RU" sz="1800" dirty="0" smtClean="0"/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Желание учиться, иметь достаточный запас общих и практических знаний;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Способность действовать в уме;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Умение подчиняться установленным правилам;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/>
              <a:t>Творческая   активность и инициативность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ой комп\Pictures\запом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122460"/>
            <a:ext cx="2353047" cy="27355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Уважаемые родители!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498080" cy="46085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Очень скоро ваш ребенок пойдет в школу</a:t>
            </a:r>
          </a:p>
          <a:p>
            <a:pPr algn="just">
              <a:buNone/>
            </a:pPr>
            <a:r>
              <a:rPr lang="ru-RU" dirty="0" smtClean="0"/>
              <a:t>И в связи с этим у вас возникает масса волнений и переживаний: нужно ли заниматься подготовкой, где и как подготовить ребенка к школе, что ребёнок должен знать и уметь перед школой, в каком возрасте лучше отдать его в первый класс и так далее.</a:t>
            </a:r>
          </a:p>
          <a:p>
            <a:pPr>
              <a:buNone/>
            </a:pPr>
            <a:r>
              <a:rPr lang="ru-RU" dirty="0" smtClean="0"/>
              <a:t>Универсального ответа на эти вопросы нет – каждый ребенок индивидуален. </a:t>
            </a:r>
          </a:p>
          <a:p>
            <a:pPr algn="r">
              <a:buNone/>
            </a:pPr>
            <a:r>
              <a:rPr lang="ru-RU" dirty="0" smtClean="0"/>
              <a:t>Но одно можно сказать точно – </a:t>
            </a:r>
            <a:r>
              <a:rPr lang="ru-RU" dirty="0" smtClean="0">
                <a:solidFill>
                  <a:srgbClr val="FF0000"/>
                </a:solidFill>
              </a:rPr>
              <a:t>готовить детей к школе обязательно нужно</a:t>
            </a:r>
            <a:r>
              <a:rPr lang="ru-RU" dirty="0" smtClean="0"/>
              <a:t>, потому что это станет отличным подспорьем в первом классе, поможет в обучении, значительно облегчит адаптационный период.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</a:rPr>
              <a:t>Что включает в себя подготовка к школе?</a:t>
            </a:r>
            <a:endParaRPr lang="ru-RU" sz="3200" dirty="0"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700808"/>
            <a:ext cx="6480720" cy="79208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Готовность  к школе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3284984"/>
            <a:ext cx="2232248" cy="136815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Физиологическая готовность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28" y="3356992"/>
            <a:ext cx="2160240" cy="129614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Психологическая готовность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88224" y="3284984"/>
            <a:ext cx="2088232" cy="129614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Личностная  готовность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339752" y="2492896"/>
            <a:ext cx="216024" cy="792088"/>
          </a:xfrm>
          <a:prstGeom prst="down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004048" y="2492896"/>
            <a:ext cx="216024" cy="792088"/>
          </a:xfrm>
          <a:prstGeom prst="down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524328" y="2492896"/>
            <a:ext cx="216024" cy="792088"/>
          </a:xfrm>
          <a:prstGeom prst="down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Физиологическая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524000"/>
            <a:ext cx="3905584" cy="466344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Уровень физического развития в соответствии с возрастными нормами</a:t>
            </a:r>
          </a:p>
          <a:p>
            <a:r>
              <a:rPr lang="ru-RU" sz="2400" dirty="0" smtClean="0"/>
              <a:t>Развитие  крупных движений и мелких мышц руки</a:t>
            </a:r>
          </a:p>
          <a:p>
            <a:r>
              <a:rPr lang="ru-RU" sz="2400" dirty="0" smtClean="0"/>
              <a:t>Пространственная организация и координация движений</a:t>
            </a:r>
          </a:p>
          <a:p>
            <a:r>
              <a:rPr lang="ru-RU" sz="2400" dirty="0" smtClean="0"/>
              <a:t>Готовность к учебным нагрузкам</a:t>
            </a:r>
            <a:endParaRPr lang="ru-RU" sz="2400" dirty="0"/>
          </a:p>
        </p:txBody>
      </p:sp>
      <p:pic>
        <p:nvPicPr>
          <p:cNvPr id="5" name="Содержимое 4" descr="физ-р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98884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Уровень развития психических процессов (мышления, памяти, внимания, воображения, восприятия)</a:t>
            </a:r>
          </a:p>
          <a:p>
            <a:r>
              <a:rPr lang="ru-RU" dirty="0" smtClean="0"/>
              <a:t>Наличие внутренней мотивации обучения</a:t>
            </a:r>
          </a:p>
          <a:p>
            <a:r>
              <a:rPr lang="ru-RU" dirty="0" smtClean="0"/>
              <a:t>Эмоционально-волевая готовность (развитие произвольности и внутреннего контроля)</a:t>
            </a:r>
            <a:endParaRPr lang="ru-RU" dirty="0"/>
          </a:p>
        </p:txBody>
      </p:sp>
      <p:pic>
        <p:nvPicPr>
          <p:cNvPr id="5" name="Содержимое 4" descr="школа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2271209"/>
            <a:ext cx="3657600" cy="3169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ой комп\Pictures\Первокла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645024"/>
            <a:ext cx="3384376" cy="29951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893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Готовность ребенка к новым формам общения, новому отношению  окружающему миру в условиях школьного обучения</a:t>
            </a:r>
          </a:p>
          <a:p>
            <a:r>
              <a:rPr lang="ru-RU" dirty="0" smtClean="0"/>
              <a:t>Принятие новой общественной роли «Я – ученик»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мой комп\Pictures\кан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123407"/>
            <a:ext cx="4104456" cy="2734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следует предпринять родителям за год до поступления ребенка в школу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4933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Заранее позаботьтесь о выборе школы, в которую ваш ребенок пойдет учиться</a:t>
            </a:r>
          </a:p>
          <a:p>
            <a:r>
              <a:rPr lang="ru-RU" sz="1800" dirty="0" smtClean="0"/>
              <a:t>В 5-6 лет проведите обследование уровня развития ребенка, окажите ему своевременную помощь и поддержку, если это необходимо</a:t>
            </a:r>
          </a:p>
          <a:p>
            <a:r>
              <a:rPr lang="ru-RU" sz="1800" dirty="0" smtClean="0"/>
              <a:t>Определите готовность малыша к школе с помощью специалиста – психолога в детском саду или в школе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Всесторонний анализ развития ребенка до школы необходим для решения вопроса о том, какой вариант обучения, какая программа и какие требования будут для него приемлемы и не приведут к ухудшению состояния здоровья, нарушению социально-психологической адаптации и трудностям обучения</a:t>
            </a:r>
            <a:endParaRPr lang="ru-RU" sz="1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необходимо знать ребенку, поступающему в школу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6373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Дошкольник должен знать: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Свои имя, фамилию, отчество, дату рождения;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Домашний адрес, свой город, его главные достопримечательности, страну, в которой он живет;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Фамилию, имя, отчество родителей;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Времена года, их приметы, названия месяцев;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Домашних животных и их детенышей;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Диких животных, их места обитания, зимующих и перелетных птиц;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Названия овощей, фруктов, ягод;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Названия транспортных наземных, водных, воздушных средств.</a:t>
            </a:r>
            <a:endParaRPr lang="ru-RU" sz="1600" dirty="0"/>
          </a:p>
        </p:txBody>
      </p:sp>
      <p:pic>
        <p:nvPicPr>
          <p:cNvPr id="7171" name="Picture 3" descr="C:\Users\мой комп\Pictures\школь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967499"/>
            <a:ext cx="2751249" cy="189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необходимо знать ребенку, поступающему в школу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Дошкольник должен уметь: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Различать обувь, одежду и головные уборы;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Рассказывать русские народные сказки;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Называть русских поэтов и писателей и их произведения для детей;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Различать и правильно называть геометрические фигуры: круг, квадрат, прямоугольник, треугольник, овал;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Свободно ориентироваться в пространстве и на листе бумаги;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Полно и последовательно пересказывать прослушанный или прочитанный рассказ, составлять рассказ по картинке;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Назвать 6-10 запомнившихся предметов, слов, картинок;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Различать гласные и согласные звуки; разделять слова на слоги;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/>
              <a:t>Свободно считать от 1 до 10 и обратно, выполнять счетные операции в пределах 10, знать арифметические знаки, монеты достоинством 1,2,10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1485</TotalTime>
  <Words>775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Подготовка детей к школьному обучению </vt:lpstr>
      <vt:lpstr>Уважаемые родители!</vt:lpstr>
      <vt:lpstr>Что включает в себя подготовка к школе?</vt:lpstr>
      <vt:lpstr>Физиологическая готовность</vt:lpstr>
      <vt:lpstr>Психологическая готовность</vt:lpstr>
      <vt:lpstr>Личностная готовность</vt:lpstr>
      <vt:lpstr>Что следует предпринять родителям за год до поступления ребенка в школу</vt:lpstr>
      <vt:lpstr>Что необходимо знать ребенку, поступающему в школу</vt:lpstr>
      <vt:lpstr>Что необходимо знать ребенку, поступающему в школу</vt:lpstr>
      <vt:lpstr>Как помочь ребенку подготовиться к школьной жизни</vt:lpstr>
      <vt:lpstr>Правило 5 П, чтобы учиться на 5</vt:lpstr>
      <vt:lpstr>Задачи семьи в период подготовки ребенка к школе</vt:lpstr>
      <vt:lpstr>Помните: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детей к школьному обучению</dc:title>
  <dc:creator>мой комп</dc:creator>
  <cp:lastModifiedBy>мой комп</cp:lastModifiedBy>
  <cp:revision>30</cp:revision>
  <dcterms:created xsi:type="dcterms:W3CDTF">2017-01-02T13:17:07Z</dcterms:created>
  <dcterms:modified xsi:type="dcterms:W3CDTF">2017-02-15T14:01:30Z</dcterms:modified>
</cp:coreProperties>
</file>