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71" r:id="rId9"/>
    <p:sldId id="268" r:id="rId10"/>
    <p:sldId id="272" r:id="rId11"/>
    <p:sldId id="264" r:id="rId12"/>
    <p:sldId id="259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8229600" cy="350046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ИССЛЕДОВАТЕЛЬСКАЯ ДЕЯТЕЛЬНОСТЬ УЧАЩИХСЯ НА УРОКАХ ОБЩЕСТВОЗНАНИЯ </a:t>
            </a:r>
            <a:r>
              <a:rPr lang="ru-RU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</a:rPr>
              <a:t>Топчиева Е.В.</a:t>
            </a:r>
            <a:br>
              <a:rPr lang="ru-RU" sz="2800" dirty="0" smtClean="0">
                <a:solidFill>
                  <a:schemeClr val="tx1"/>
                </a:solidFill>
                <a:effectLst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</a:rPr>
              <a:t>МБОУ СОШ №92 г. Воронеж </a:t>
            </a:r>
            <a:endParaRPr lang="ru-RU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643446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 ИССЛЕДОВАТЬ - ЗНАЧИТ ВИДЕТЬ ТО, ЧТО ВИДЕЛИ ВСЕ И ДУМАТЬ ТАК, КАК НЕ ДУМАЛ НИКТО».</a:t>
            </a:r>
            <a:br>
              <a:rPr lang="ru-RU" sz="2000" dirty="0" smtClean="0"/>
            </a:br>
            <a:r>
              <a:rPr lang="ru-RU" sz="2000" dirty="0" smtClean="0"/>
              <a:t>Альберт </a:t>
            </a:r>
            <a:r>
              <a:rPr lang="ru-RU" sz="2000" dirty="0" err="1" smtClean="0"/>
              <a:t>Сент-Дьердьи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229600" cy="1947883"/>
          </a:xfrm>
        </p:spPr>
        <p:txBody>
          <a:bodyPr>
            <a:no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«Родина и ответственность 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/>
                <a:ea typeface="Calibri"/>
                <a:cs typeface="Times New Roman"/>
              </a:rPr>
            </a:b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перед ней в понимании современных старшеклассников», 10 класс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2714620"/>
            <a:ext cx="58388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Результат -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формирование таких качеств, как: 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714620"/>
            <a:ext cx="6560234" cy="346712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 - критичность </a:t>
            </a:r>
          </a:p>
          <a:p>
            <a:pPr algn="l"/>
            <a:r>
              <a:rPr lang="ru-RU" dirty="0" smtClean="0"/>
              <a:t> - </a:t>
            </a:r>
            <a:r>
              <a:rPr lang="ru-RU" dirty="0" err="1" smtClean="0"/>
              <a:t>креативность</a:t>
            </a:r>
            <a:r>
              <a:rPr lang="ru-RU" dirty="0" smtClean="0"/>
              <a:t> </a:t>
            </a:r>
          </a:p>
          <a:p>
            <a:pPr algn="l"/>
            <a:r>
              <a:rPr lang="ru-RU" dirty="0" smtClean="0"/>
              <a:t> - независимость </a:t>
            </a:r>
          </a:p>
          <a:p>
            <a:pPr algn="l"/>
            <a:r>
              <a:rPr lang="ru-RU" dirty="0" smtClean="0"/>
              <a:t> - оригинальность </a:t>
            </a:r>
          </a:p>
          <a:p>
            <a:pPr algn="l"/>
            <a:r>
              <a:rPr lang="ru-RU" dirty="0" smtClean="0"/>
              <a:t> -инициатива </a:t>
            </a:r>
          </a:p>
          <a:p>
            <a:pPr algn="l"/>
            <a:r>
              <a:rPr lang="ru-RU" dirty="0" smtClean="0"/>
              <a:t> - самооценка ( реалистичная, адекватная)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29552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Возможные трудности: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subTitle" idx="4294967295"/>
          </p:nvPr>
        </p:nvSpPr>
        <p:spPr>
          <a:xfrm>
            <a:off x="714348" y="1928802"/>
            <a:ext cx="7500990" cy="407196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ahoma" pitchFamily="34" charset="0"/>
              </a:rPr>
              <a:t>замена исследовательской работы рефератом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ahoma" pitchFamily="34" charset="0"/>
              </a:rPr>
              <a:t>отсутствие законченности в работе (штурмовщина)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ahoma" pitchFamily="34" charset="0"/>
              </a:rPr>
              <a:t>несоблюдение правил оформления работы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ahoma" pitchFamily="34" charset="0"/>
              </a:rPr>
              <a:t>неспособность учащегося грамотно вести дискуссию, отвечать на вопросы, участвовать в обсуждении работ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7533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Литература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357298"/>
            <a:ext cx="8715404" cy="568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ahoma" pitchFamily="34" charset="0"/>
              </a:rPr>
              <a:t>И.В.Зверева. Организация учебно-исследовательской деятельности учащихся в образовательном учреждении.- Волгоград,: Корифей, 2007.-112с.</a:t>
            </a:r>
          </a:p>
          <a:p>
            <a:pPr indent="457200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400" dirty="0" smtClean="0">
                <a:latin typeface="Tahoma" pitchFamily="34" charset="0"/>
              </a:rPr>
              <a:t>О.Б. </a:t>
            </a:r>
            <a:r>
              <a:rPr lang="en-US" sz="2400" dirty="0" err="1" smtClean="0">
                <a:latin typeface="Tahoma" pitchFamily="34" charset="0"/>
              </a:rPr>
              <a:t>Даутова</a:t>
            </a:r>
            <a:r>
              <a:rPr lang="en-US" sz="2400" dirty="0" smtClean="0">
                <a:latin typeface="Tahoma" pitchFamily="34" charset="0"/>
              </a:rPr>
              <a:t>,</a:t>
            </a:r>
            <a:r>
              <a:rPr lang="ru-RU" sz="2400" dirty="0" smtClean="0">
                <a:latin typeface="Tahoma" pitchFamily="34" charset="0"/>
              </a:rPr>
              <a:t> </a:t>
            </a:r>
            <a:r>
              <a:rPr lang="en-US" sz="2400" dirty="0" smtClean="0">
                <a:latin typeface="Tahoma" pitchFamily="34" charset="0"/>
              </a:rPr>
              <a:t>Н.Л. </a:t>
            </a:r>
            <a:r>
              <a:rPr lang="en-US" sz="2400" dirty="0" err="1" smtClean="0">
                <a:latin typeface="Tahoma" pitchFamily="34" charset="0"/>
              </a:rPr>
              <a:t>Лапина</a:t>
            </a:r>
            <a:r>
              <a:rPr lang="ru-RU" sz="2400" dirty="0" smtClean="0">
                <a:latin typeface="Tahoma" pitchFamily="34" charset="0"/>
              </a:rPr>
              <a:t>. </a:t>
            </a:r>
            <a:r>
              <a:rPr lang="en-US" sz="2400" dirty="0" err="1" smtClean="0">
                <a:latin typeface="Tahoma" pitchFamily="34" charset="0"/>
              </a:rPr>
              <a:t>Диалог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как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принцип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образования</a:t>
            </a:r>
            <a:r>
              <a:rPr lang="ru-RU" sz="2400" dirty="0" smtClean="0">
                <a:latin typeface="Tahoma" pitchFamily="34" charset="0"/>
              </a:rPr>
              <a:t>.// Диалог в образовании </a:t>
            </a:r>
            <a:r>
              <a:rPr lang="en-US" sz="2400" dirty="0" err="1" smtClean="0">
                <a:latin typeface="Tahoma" pitchFamily="34" charset="0"/>
              </a:rPr>
              <a:t>Сборник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материалов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конференции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Серия</a:t>
            </a:r>
            <a:r>
              <a:rPr lang="en-US" sz="2400" dirty="0" smtClean="0">
                <a:latin typeface="Tahoma" pitchFamily="34" charset="0"/>
              </a:rPr>
              <a:t> “Symposium”, </a:t>
            </a:r>
            <a:r>
              <a:rPr lang="en-US" sz="2400" dirty="0" err="1" smtClean="0">
                <a:latin typeface="Tahoma" pitchFamily="34" charset="0"/>
              </a:rPr>
              <a:t>выпуск</a:t>
            </a:r>
            <a:r>
              <a:rPr lang="en-US" sz="2400" dirty="0" smtClean="0">
                <a:latin typeface="Tahoma" pitchFamily="34" charset="0"/>
              </a:rPr>
              <a:t> 22. </a:t>
            </a:r>
            <a:r>
              <a:rPr lang="en-US" sz="2400" dirty="0" err="1" smtClean="0">
                <a:latin typeface="Tahoma" pitchFamily="34" charset="0"/>
              </a:rPr>
              <a:t>СПб</a:t>
            </a:r>
            <a:r>
              <a:rPr lang="en-US" sz="2400" dirty="0" smtClean="0">
                <a:latin typeface="Tahoma" pitchFamily="34" charset="0"/>
              </a:rPr>
              <a:t>.: </a:t>
            </a:r>
            <a:r>
              <a:rPr lang="ru-RU" sz="2400" dirty="0" smtClean="0">
                <a:latin typeface="Tahoma" pitchFamily="34" charset="0"/>
              </a:rPr>
              <a:t>Санкт-Петербургское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ru-RU" sz="2400" dirty="0" smtClean="0">
                <a:latin typeface="Tahoma" pitchFamily="34" charset="0"/>
              </a:rPr>
              <a:t>философское общество, </a:t>
            </a:r>
            <a:r>
              <a:rPr lang="en-US" sz="2400" dirty="0" smtClean="0">
                <a:latin typeface="Tahoma" pitchFamily="34" charset="0"/>
              </a:rPr>
              <a:t>2002.</a:t>
            </a:r>
          </a:p>
          <a:p>
            <a:pPr indent="457200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ahoma" pitchFamily="34" charset="0"/>
              </a:rPr>
              <a:t>А.А. </a:t>
            </a:r>
            <a:r>
              <a:rPr lang="ru-RU" sz="2400" dirty="0" err="1" smtClean="0">
                <a:latin typeface="Tahoma" pitchFamily="34" charset="0"/>
              </a:rPr>
              <a:t>Плигин</a:t>
            </a:r>
            <a:r>
              <a:rPr lang="ru-RU" sz="2400" dirty="0" smtClean="0">
                <a:latin typeface="Tahoma" pitchFamily="34" charset="0"/>
              </a:rPr>
              <a:t>.  Исследовательская деятельность школьников в модели личностно-ориентированного образования. </a:t>
            </a:r>
          </a:p>
          <a:p>
            <a:pPr indent="457200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ahoma" pitchFamily="34" charset="0"/>
              </a:rPr>
              <a:t>В.И. Борзенко, А.С. Обухов. Насильно мил не будешь. Подходы к проблеме мотивации в школе и учебно-исследовательской деятельности. Интернет-портал «Исследовательская деятельность школьников» </a:t>
            </a:r>
            <a:r>
              <a:rPr lang="ru-RU" sz="2400" i="1" dirty="0" smtClean="0">
                <a:latin typeface="Tahoma" pitchFamily="34" charset="0"/>
              </a:rPr>
              <a:t>http://www.researcher.ru</a:t>
            </a:r>
            <a:r>
              <a:rPr lang="ru-RU" sz="2400" dirty="0" smtClean="0">
                <a:latin typeface="Tahoma" pitchFamily="34" charset="0"/>
              </a:rPr>
              <a:t> </a:t>
            </a:r>
          </a:p>
          <a:p>
            <a:pPr indent="457200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ahoma" pitchFamily="34" charset="0"/>
              </a:rPr>
              <a:t>М.М.Фирсова. Исследовательская деятельность учащихся гимназии. // Интернет-журнал "</a:t>
            </a:r>
            <a:r>
              <a:rPr lang="ru-RU" sz="2400" dirty="0" err="1" smtClean="0">
                <a:latin typeface="Tahoma" pitchFamily="34" charset="0"/>
              </a:rPr>
              <a:t>Эйдос</a:t>
            </a:r>
            <a:r>
              <a:rPr lang="ru-RU" sz="2400" dirty="0" smtClean="0">
                <a:latin typeface="Tahoma" pitchFamily="34" charset="0"/>
              </a:rPr>
              <a:t>". - 2002. </a:t>
            </a:r>
            <a:r>
              <a:rPr lang="ru-RU" sz="2400" i="1" dirty="0" smtClean="0">
                <a:latin typeface="Tahoma" pitchFamily="34" charset="0"/>
              </a:rPr>
              <a:t>      http://www.eidos.ru</a:t>
            </a:r>
            <a:r>
              <a:rPr lang="ru-RU" sz="2400" dirty="0" smtClean="0">
                <a:latin typeface="Tahoma" pitchFamily="34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85728"/>
            <a:ext cx="8729634" cy="1143000"/>
          </a:xfrm>
        </p:spPr>
        <p:txBody>
          <a:bodyPr>
            <a:noAutofit/>
          </a:bodyPr>
          <a:lstStyle/>
          <a:p>
            <a:r>
              <a:rPr lang="ru-RU" sz="5000" dirty="0" smtClean="0">
                <a:solidFill>
                  <a:schemeClr val="bg2">
                    <a:lumMod val="40000"/>
                    <a:lumOff val="60000"/>
                  </a:schemeClr>
                </a:solidFill>
                <a:effectLst/>
              </a:rPr>
              <a:t>Исследовательская работа - </a:t>
            </a:r>
            <a:endParaRPr lang="ru-RU" sz="5000" dirty="0">
              <a:solidFill>
                <a:schemeClr val="bg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643050"/>
            <a:ext cx="77153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это средство реализации и развития творческого потенциала личности учащегося, создающее условия для проявления ее творческой активности, выражающееся в стремлении познать субъективно или объективно новые факты, используя теорию научных исследований.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Исследовательская работа предполагает этапы: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857364"/>
            <a:ext cx="80724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buFont typeface="Wingdings" pitchFamily="2" charset="2"/>
              <a:buChar char="§"/>
            </a:pPr>
            <a:r>
              <a:rPr lang="ru-RU" sz="2800" dirty="0" smtClean="0"/>
              <a:t>постановка проблемы, 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2800" dirty="0" smtClean="0"/>
              <a:t>ознакомление с литературой по данной проблематике, 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2800" dirty="0" smtClean="0"/>
              <a:t>овладение методикой исследования, 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2800" dirty="0" smtClean="0"/>
              <a:t>сбор собственного материала, 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2800" dirty="0" smtClean="0"/>
              <a:t>Анализ полученной информации, 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2800" dirty="0" smtClean="0"/>
              <a:t>обобщение,</a:t>
            </a:r>
          </a:p>
          <a:p>
            <a:pPr indent="457200">
              <a:buFont typeface="Wingdings" pitchFamily="2" charset="2"/>
              <a:buChar char="§"/>
            </a:pPr>
            <a:r>
              <a:rPr lang="ru-RU" sz="2800" dirty="0" smtClean="0"/>
              <a:t> выводы.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Sitka Banner" pitchFamily="2" charset="0"/>
              </a:rPr>
              <a:t>Критерии выбора темы исследования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  <a:latin typeface="Sitka Banner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714488"/>
            <a:ext cx="842968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>
              <a:buFont typeface="Wingdings" pitchFamily="2" charset="2"/>
              <a:buChar char="§"/>
            </a:pPr>
            <a:r>
              <a:rPr lang="ru-RU" sz="2800" dirty="0" smtClean="0"/>
              <a:t>Интерес для учащегося (не только на текущий момент, но и в перспективе профессионального развития)</a:t>
            </a:r>
          </a:p>
          <a:p>
            <a:pPr indent="-457200">
              <a:buFont typeface="Wingdings" pitchFamily="2" charset="2"/>
              <a:buChar char="§"/>
            </a:pPr>
            <a:r>
              <a:rPr lang="ru-RU" sz="2800" dirty="0" smtClean="0"/>
              <a:t>Обоюдная мотивация и ученика, и педагога («мастер – ученик»)</a:t>
            </a:r>
          </a:p>
          <a:p>
            <a:pPr indent="-457200">
              <a:buFont typeface="Wingdings" pitchFamily="2" charset="2"/>
              <a:buChar char="§"/>
            </a:pPr>
            <a:r>
              <a:rPr lang="ru-RU" sz="2800" dirty="0" smtClean="0"/>
              <a:t>Реализуемость в имеющихся условиях (доступность литературы, оборудования)</a:t>
            </a:r>
          </a:p>
          <a:p>
            <a:pPr indent="-457200">
              <a:buFont typeface="Wingdings" pitchFamily="2" charset="2"/>
              <a:buChar char="§"/>
            </a:pPr>
            <a:r>
              <a:rPr lang="ru-RU" sz="2800" dirty="0" smtClean="0"/>
              <a:t>Актуальность в современной науке</a:t>
            </a:r>
          </a:p>
          <a:p>
            <a:pPr indent="-457200">
              <a:buFont typeface="Wingdings" pitchFamily="2" charset="2"/>
              <a:buChar char="§"/>
            </a:pPr>
            <a:r>
              <a:rPr lang="ru-RU" sz="2800" dirty="0" smtClean="0"/>
              <a:t>   (наличие проблемы в данной области исследования)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Виды мотивации учащихся: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3997342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мотивация по результату (обучающийся ориентирован на результаты деятельности);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мотивация по процессу (обучающийся заинтересован самим процессом деятельности);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мотивация на оценку (обучающийся заинтересован в получении хорошей оценки);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мотивация во избежание неприятностей (обучающемуся абсолютно не важен результат, но ему хочется не иметь неприятностей со стороны родителей, учителей и т.д.)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285728"/>
            <a:ext cx="8229600" cy="185737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Цели исследовательской деятельности на уроках обществознания: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214554"/>
            <a:ext cx="72866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1. Активизация учебного процесса в направлении повышения его эффективности, придание уроку современных динамичных форм.</a:t>
            </a:r>
          </a:p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Расширение кругозора учащихся. </a:t>
            </a:r>
          </a:p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 Выявление наиболее одаренных учащихся в и развитие их творческих способностей. </a:t>
            </a:r>
          </a:p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4. Активное включение учащихся в процесс самообразования и саморазвития. </a:t>
            </a:r>
          </a:p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5. Совершенствование умений и навыков самостоятельной работы, повышение уровня знаний и эрудиции. 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285860"/>
            <a:ext cx="79296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 Исследование своего «Я» 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 Сбор эмпирического материала и его анализ  Поиск, сбор, обработка информации по проблеме 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 Проектирование 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 Анкетирование, анализ анкет 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 Исследование текста как информационной системы 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 Анализ инцидента 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 Анализ статистической информации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357166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Способы исследований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2143132"/>
          </a:xfrm>
        </p:spPr>
        <p:txBody>
          <a:bodyPr>
            <a:normAutofit/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Примеры исследовательской деятельности</a:t>
            </a:r>
            <a:b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Домашние животные в жизни школьника, 5 Б класс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2571744"/>
            <a:ext cx="5286412" cy="396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«Разрешение конфликта»,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 класс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928802"/>
            <a:ext cx="5446200" cy="40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360</TotalTime>
  <Words>412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ИССЛЕДОВАТЕЛЬСКАЯ ДЕЯТЕЛЬНОСТЬ УЧАЩИХСЯ НА УРОКАХ ОБЩЕСТВОЗНАНИЯ  Топчиева Е.В. МБОУ СОШ №92 г. Воронеж </vt:lpstr>
      <vt:lpstr>Исследовательская работа - </vt:lpstr>
      <vt:lpstr>Исследовательская работа предполагает этапы:</vt:lpstr>
      <vt:lpstr>Критерии выбора темы исследования</vt:lpstr>
      <vt:lpstr>Виды мотивации учащихся:</vt:lpstr>
      <vt:lpstr>Цели исследовательской деятельности на уроках обществознания:</vt:lpstr>
      <vt:lpstr>Слайд 7</vt:lpstr>
      <vt:lpstr>Примеры исследовательской деятельности Домашние животные в жизни школьника, 5 Б класс</vt:lpstr>
      <vt:lpstr>«Разрешение конфликта»,  6 класс</vt:lpstr>
      <vt:lpstr>«Родина и ответственность  перед ней в понимании современных старшеклассников», 10 класс</vt:lpstr>
      <vt:lpstr>Результат - формирование таких качеств, как: </vt:lpstr>
      <vt:lpstr>Возможные трудности: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 Топчиев</dc:creator>
  <cp:lastModifiedBy>AT</cp:lastModifiedBy>
  <cp:revision>36</cp:revision>
  <dcterms:created xsi:type="dcterms:W3CDTF">2017-02-15T13:46:53Z</dcterms:created>
  <dcterms:modified xsi:type="dcterms:W3CDTF">2017-02-16T19:47:43Z</dcterms:modified>
</cp:coreProperties>
</file>