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3"/>
  </p:notesMasterIdLst>
  <p:sldIdLst>
    <p:sldId id="256" r:id="rId2"/>
    <p:sldId id="266" r:id="rId3"/>
    <p:sldId id="258" r:id="rId4"/>
    <p:sldId id="260" r:id="rId5"/>
    <p:sldId id="261" r:id="rId6"/>
    <p:sldId id="262" r:id="rId7"/>
    <p:sldId id="289" r:id="rId8"/>
    <p:sldId id="264" r:id="rId9"/>
    <p:sldId id="283" r:id="rId10"/>
    <p:sldId id="284" r:id="rId11"/>
    <p:sldId id="285" r:id="rId12"/>
    <p:sldId id="287" r:id="rId13"/>
    <p:sldId id="263" r:id="rId14"/>
    <p:sldId id="269" r:id="rId15"/>
    <p:sldId id="270" r:id="rId16"/>
    <p:sldId id="276" r:id="rId17"/>
    <p:sldId id="277" r:id="rId18"/>
    <p:sldId id="280" r:id="rId19"/>
    <p:sldId id="279" r:id="rId20"/>
    <p:sldId id="274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71" autoAdjust="0"/>
    <p:restoredTop sz="94660"/>
  </p:normalViewPr>
  <p:slideViewPr>
    <p:cSldViewPr>
      <p:cViewPr varScale="1">
        <p:scale>
          <a:sx n="100" d="100"/>
          <a:sy n="100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3600"/>
            </a:pPr>
            <a:r>
              <a:rPr lang="ru-RU" sz="3600"/>
              <a:t>Любите</a:t>
            </a:r>
            <a:r>
              <a:rPr lang="ru-RU" sz="3600" baseline="0"/>
              <a:t> ли Вы есть каши?</a:t>
            </a:r>
            <a:endParaRPr lang="ru-RU" sz="360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Лист1!$A$5:$B$5</c:f>
              <c:strCache>
                <c:ptCount val="2"/>
                <c:pt idx="0">
                  <c:v>едят каши</c:v>
                </c:pt>
                <c:pt idx="1">
                  <c:v>не едят каши</c:v>
                </c:pt>
              </c:strCache>
            </c:strRef>
          </c:cat>
          <c:val>
            <c:numRef>
              <c:f>Лист1!$A$6:$B$6</c:f>
              <c:numCache>
                <c:formatCode>General</c:formatCode>
                <c:ptCount val="2"/>
                <c:pt idx="0">
                  <c:v>38</c:v>
                </c:pt>
                <c:pt idx="1">
                  <c:v>3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7842484085562651"/>
          <c:y val="0.37138572059684244"/>
          <c:w val="0.18300190029867977"/>
          <c:h val="0.4221324123113418"/>
        </c:manualLayout>
      </c:layout>
      <c:txPr>
        <a:bodyPr/>
        <a:lstStyle/>
        <a:p>
          <a:pPr>
            <a:defRPr sz="2000" b="1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title>
      <c:tx>
        <c:rich>
          <a:bodyPr/>
          <a:lstStyle/>
          <a:p>
            <a:pPr>
              <a:defRPr/>
            </a:pPr>
            <a:r>
              <a:rPr lang="ru-RU"/>
              <a:t>Какую кашу Вы любите кушать?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cat>
            <c:strRef>
              <c:f>Лист1!$A$1:$I$1</c:f>
              <c:strCache>
                <c:ptCount val="9"/>
                <c:pt idx="0">
                  <c:v>гречневая</c:v>
                </c:pt>
                <c:pt idx="1">
                  <c:v>манная</c:v>
                </c:pt>
                <c:pt idx="2">
                  <c:v>кукурузная</c:v>
                </c:pt>
                <c:pt idx="3">
                  <c:v>овсянная</c:v>
                </c:pt>
                <c:pt idx="4">
                  <c:v>рисовая</c:v>
                </c:pt>
                <c:pt idx="5">
                  <c:v>пшеничная</c:v>
                </c:pt>
                <c:pt idx="6">
                  <c:v>ячневая</c:v>
                </c:pt>
                <c:pt idx="7">
                  <c:v>пшенная</c:v>
                </c:pt>
                <c:pt idx="8">
                  <c:v>дружба</c:v>
                </c:pt>
              </c:strCache>
            </c:strRef>
          </c:cat>
          <c:val>
            <c:numRef>
              <c:f>Лист1!$A$2:$I$2</c:f>
              <c:numCache>
                <c:formatCode>General</c:formatCode>
                <c:ptCount val="9"/>
                <c:pt idx="0">
                  <c:v>24</c:v>
                </c:pt>
                <c:pt idx="1">
                  <c:v>14</c:v>
                </c:pt>
                <c:pt idx="2">
                  <c:v>11</c:v>
                </c:pt>
                <c:pt idx="3">
                  <c:v>10</c:v>
                </c:pt>
                <c:pt idx="4">
                  <c:v>5</c:v>
                </c:pt>
                <c:pt idx="5">
                  <c:v>5</c:v>
                </c:pt>
                <c:pt idx="6">
                  <c:v>3</c:v>
                </c:pt>
                <c:pt idx="7">
                  <c:v>2</c:v>
                </c:pt>
                <c:pt idx="8">
                  <c:v>2</c:v>
                </c:pt>
              </c:numCache>
            </c:numRef>
          </c:val>
        </c:ser>
        <c:gapWidth val="75"/>
        <c:overlap val="-25"/>
        <c:axId val="53378432"/>
        <c:axId val="53392512"/>
      </c:barChart>
      <c:catAx>
        <c:axId val="53378432"/>
        <c:scaling>
          <c:orientation val="minMax"/>
        </c:scaling>
        <c:axPos val="b"/>
        <c:majorTickMark val="none"/>
        <c:tickLblPos val="nextTo"/>
        <c:crossAx val="53392512"/>
        <c:crosses val="autoZero"/>
        <c:auto val="1"/>
        <c:lblAlgn val="ctr"/>
        <c:lblOffset val="100"/>
      </c:catAx>
      <c:valAx>
        <c:axId val="5339251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5337843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FB531-2B64-41EB-9B7B-4F51B8667B7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18E1E-B9D2-4056-8B37-AA63715A02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18E1E-B9D2-4056-8B37-AA63715A021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00043"/>
            <a:ext cx="8352928" cy="1643073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/>
              <a:t>«Каша богатая и бедная»</a:t>
            </a:r>
            <a:br>
              <a:rPr lang="ru-RU" sz="6000" b="1" dirty="0" smtClean="0"/>
            </a:b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5286388"/>
            <a:ext cx="3929090" cy="1381832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Выполнила учащиеся 6Б класса МБОУ ООШ №1</a:t>
            </a:r>
          </a:p>
          <a:p>
            <a:pPr algn="l"/>
            <a:r>
              <a:rPr lang="ru-RU" sz="1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Визель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Юлия</a:t>
            </a:r>
          </a:p>
          <a:p>
            <a:pPr algn="l"/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 algn="l"/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Шакина Римма Михайловна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600" dirty="0"/>
          </a:p>
        </p:txBody>
      </p:sp>
      <p:pic>
        <p:nvPicPr>
          <p:cNvPr id="5" name="il_fi" descr="http://copypast.ru/uploads/posts/1256274111_1600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428736"/>
            <a:ext cx="635798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Монастырская каша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14488"/>
            <a:ext cx="4214842" cy="4454525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крупа гречневая – 1 стакан</a:t>
            </a:r>
            <a:endParaRPr lang="ru-RU" sz="2800" dirty="0" smtClean="0"/>
          </a:p>
          <a:p>
            <a:pPr lvl="0"/>
            <a:r>
              <a:rPr lang="ru-RU" dirty="0" smtClean="0"/>
              <a:t>рис – 1 стакан</a:t>
            </a:r>
            <a:endParaRPr lang="ru-RU" sz="2800" dirty="0" smtClean="0"/>
          </a:p>
          <a:p>
            <a:pPr lvl="0"/>
            <a:r>
              <a:rPr lang="ru-RU" dirty="0" smtClean="0"/>
              <a:t>пшеничная крупа (пшено) – 1 стакан</a:t>
            </a:r>
            <a:endParaRPr lang="ru-RU" sz="2800" dirty="0" smtClean="0"/>
          </a:p>
          <a:p>
            <a:pPr lvl="0"/>
            <a:r>
              <a:rPr lang="ru-RU" dirty="0" smtClean="0"/>
              <a:t>грибы (шампиньоны, лесные) свежие или соленые – 300 г</a:t>
            </a:r>
            <a:endParaRPr lang="ru-RU" sz="2800" dirty="0" smtClean="0"/>
          </a:p>
          <a:p>
            <a:pPr lvl="0"/>
            <a:r>
              <a:rPr lang="ru-RU" dirty="0" smtClean="0"/>
              <a:t>лук репчатый – 1 шт.</a:t>
            </a:r>
            <a:endParaRPr lang="ru-RU" sz="2800" dirty="0" smtClean="0"/>
          </a:p>
          <a:p>
            <a:pPr lvl="0"/>
            <a:r>
              <a:rPr lang="ru-RU" dirty="0" smtClean="0"/>
              <a:t>морковь крупная – 1 шт.</a:t>
            </a:r>
            <a:endParaRPr lang="ru-RU" sz="2800" dirty="0" smtClean="0"/>
          </a:p>
          <a:p>
            <a:pPr lvl="0"/>
            <a:r>
              <a:rPr lang="ru-RU" dirty="0" smtClean="0"/>
              <a:t>растительное масло – 50 мл</a:t>
            </a:r>
            <a:endParaRPr lang="ru-RU" sz="2800" dirty="0" smtClean="0"/>
          </a:p>
          <a:p>
            <a:pPr lvl="0"/>
            <a:r>
              <a:rPr lang="ru-RU" dirty="0" smtClean="0"/>
              <a:t>приправа – по вкусу</a:t>
            </a:r>
            <a:endParaRPr lang="ru-RU" sz="2800" dirty="0" smtClean="0"/>
          </a:p>
          <a:p>
            <a:pPr lvl="1">
              <a:buNone/>
            </a:pPr>
            <a:endParaRPr lang="ru-RU" sz="1800" dirty="0"/>
          </a:p>
        </p:txBody>
      </p:sp>
      <p:pic>
        <p:nvPicPr>
          <p:cNvPr id="40962" name="Picture 2" descr="&amp;mcy;&amp;ocy;&amp;ncy;&amp;acy;&amp;scy;&amp;tcy;&amp;ycy;&amp;rcy;&amp;scy;&amp;kcy;&amp;acy;&amp;yacy; &amp;kcy;&amp;acy;&amp;sh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714488"/>
            <a:ext cx="385302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Суворовская каша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1500174"/>
            <a:ext cx="3000396" cy="392909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 крупная луковица </a:t>
            </a:r>
            <a:endParaRPr lang="ru-RU" b="1" i="1" dirty="0" smtClean="0"/>
          </a:p>
          <a:p>
            <a:r>
              <a:rPr lang="ru-RU" dirty="0" smtClean="0"/>
              <a:t>  4 крупных луковицы, </a:t>
            </a:r>
          </a:p>
          <a:p>
            <a:r>
              <a:rPr lang="ru-RU" dirty="0" smtClean="0"/>
              <a:t> 2-3 моркови, </a:t>
            </a:r>
          </a:p>
          <a:p>
            <a:r>
              <a:rPr lang="ru-RU" dirty="0" smtClean="0"/>
              <a:t> 5 ст.л. пшена, </a:t>
            </a:r>
          </a:p>
          <a:p>
            <a:r>
              <a:rPr lang="ru-RU" dirty="0" smtClean="0"/>
              <a:t> 5 ст.л. перловки, </a:t>
            </a:r>
          </a:p>
          <a:p>
            <a:r>
              <a:rPr lang="ru-RU" dirty="0" smtClean="0"/>
              <a:t> 5 ст.л. гороха, </a:t>
            </a:r>
          </a:p>
          <a:p>
            <a:r>
              <a:rPr lang="ru-RU" dirty="0" smtClean="0"/>
              <a:t> 2 ст.л. </a:t>
            </a:r>
            <a:r>
              <a:rPr lang="ru-RU" dirty="0" err="1" smtClean="0"/>
              <a:t>раст</a:t>
            </a:r>
            <a:r>
              <a:rPr lang="ru-RU" dirty="0" smtClean="0"/>
              <a:t>. масла, </a:t>
            </a:r>
          </a:p>
          <a:p>
            <a:r>
              <a:rPr lang="ru-RU" dirty="0" smtClean="0"/>
              <a:t> соль.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2290" name="Picture 2" descr="IMAGE00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2004134" cy="3033709"/>
          </a:xfrm>
          <a:prstGeom prst="rect">
            <a:avLst/>
          </a:prstGeom>
          <a:noFill/>
        </p:spPr>
      </p:pic>
      <p:pic>
        <p:nvPicPr>
          <p:cNvPr id="12292" name="Picture 4" descr="http://player.myshared.ru/10/1004658/data/images/img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1428736"/>
            <a:ext cx="3690934" cy="2657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Каша «Дубинушка»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571611"/>
            <a:ext cx="44291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0,5 </a:t>
            </a:r>
            <a:r>
              <a:rPr lang="ru-RU" dirty="0" err="1" smtClean="0"/>
              <a:t>стак</a:t>
            </a:r>
            <a:r>
              <a:rPr lang="ru-RU" dirty="0" smtClean="0"/>
              <a:t>. рис</a:t>
            </a:r>
          </a:p>
          <a:p>
            <a:r>
              <a:rPr lang="ru-RU" dirty="0" smtClean="0"/>
              <a:t>0,5 </a:t>
            </a:r>
            <a:r>
              <a:rPr lang="ru-RU" dirty="0" err="1" smtClean="0"/>
              <a:t>стак</a:t>
            </a:r>
            <a:r>
              <a:rPr lang="ru-RU" dirty="0" smtClean="0"/>
              <a:t>. крупа гречневая</a:t>
            </a:r>
          </a:p>
          <a:p>
            <a:r>
              <a:rPr lang="ru-RU" dirty="0" smtClean="0"/>
              <a:t>0,5 </a:t>
            </a:r>
            <a:r>
              <a:rPr lang="ru-RU" dirty="0" err="1" smtClean="0"/>
              <a:t>стак</a:t>
            </a:r>
            <a:r>
              <a:rPr lang="ru-RU" dirty="0" smtClean="0"/>
              <a:t>. крупа ячневая</a:t>
            </a:r>
          </a:p>
          <a:p>
            <a:r>
              <a:rPr lang="ru-RU" dirty="0" smtClean="0"/>
              <a:t>0,5 </a:t>
            </a:r>
            <a:r>
              <a:rPr lang="ru-RU" dirty="0" err="1" smtClean="0"/>
              <a:t>стак</a:t>
            </a:r>
            <a:r>
              <a:rPr lang="ru-RU" dirty="0" smtClean="0"/>
              <a:t>. пшено</a:t>
            </a:r>
          </a:p>
          <a:p>
            <a:r>
              <a:rPr lang="ru-RU" dirty="0" smtClean="0"/>
              <a:t>1 </a:t>
            </a:r>
            <a:r>
              <a:rPr lang="ru-RU" dirty="0" err="1" smtClean="0"/>
              <a:t>стак</a:t>
            </a:r>
            <a:r>
              <a:rPr lang="ru-RU" dirty="0" smtClean="0"/>
              <a:t>. тыква</a:t>
            </a:r>
          </a:p>
          <a:p>
            <a:r>
              <a:rPr lang="ru-RU" dirty="0" smtClean="0"/>
              <a:t>2 </a:t>
            </a:r>
            <a:r>
              <a:rPr lang="ru-RU" dirty="0" err="1" smtClean="0"/>
              <a:t>шт</a:t>
            </a:r>
            <a:r>
              <a:rPr lang="ru-RU" dirty="0" smtClean="0"/>
              <a:t> лук репчатый</a:t>
            </a:r>
          </a:p>
          <a:p>
            <a:r>
              <a:rPr lang="ru-RU" dirty="0" smtClean="0"/>
              <a:t>3 </a:t>
            </a:r>
            <a:r>
              <a:rPr lang="ru-RU" dirty="0" err="1" smtClean="0"/>
              <a:t>шт</a:t>
            </a:r>
            <a:r>
              <a:rPr lang="ru-RU" dirty="0" smtClean="0"/>
              <a:t> морковь</a:t>
            </a:r>
          </a:p>
          <a:p>
            <a:r>
              <a:rPr lang="ru-RU" dirty="0" smtClean="0"/>
              <a:t>1 </a:t>
            </a:r>
            <a:r>
              <a:rPr lang="ru-RU" dirty="0" err="1" smtClean="0"/>
              <a:t>шт</a:t>
            </a:r>
            <a:r>
              <a:rPr lang="ru-RU" dirty="0" smtClean="0"/>
              <a:t> огурец</a:t>
            </a:r>
          </a:p>
          <a:p>
            <a:r>
              <a:rPr lang="ru-RU" dirty="0" smtClean="0"/>
              <a:t>3 </a:t>
            </a:r>
            <a:r>
              <a:rPr lang="ru-RU" dirty="0" err="1" smtClean="0"/>
              <a:t>шт</a:t>
            </a:r>
            <a:r>
              <a:rPr lang="ru-RU" dirty="0" smtClean="0"/>
              <a:t> помидор</a:t>
            </a:r>
          </a:p>
          <a:p>
            <a:r>
              <a:rPr lang="ru-RU" dirty="0" smtClean="0"/>
              <a:t>2 </a:t>
            </a:r>
            <a:r>
              <a:rPr lang="ru-RU" dirty="0" err="1" smtClean="0"/>
              <a:t>шт</a:t>
            </a:r>
            <a:r>
              <a:rPr lang="ru-RU" dirty="0" smtClean="0"/>
              <a:t> перец сладкий</a:t>
            </a:r>
          </a:p>
          <a:p>
            <a:r>
              <a:rPr lang="ru-RU" dirty="0" smtClean="0"/>
              <a:t>2 </a:t>
            </a:r>
            <a:r>
              <a:rPr lang="ru-RU" dirty="0" err="1" smtClean="0"/>
              <a:t>шт</a:t>
            </a:r>
            <a:r>
              <a:rPr lang="ru-RU" dirty="0" smtClean="0"/>
              <a:t> свекла</a:t>
            </a:r>
          </a:p>
          <a:p>
            <a:r>
              <a:rPr lang="ru-RU" dirty="0" smtClean="0"/>
              <a:t>2 ст. л. петрушка</a:t>
            </a:r>
          </a:p>
          <a:p>
            <a:r>
              <a:rPr lang="ru-RU" dirty="0" smtClean="0"/>
              <a:t>6 </a:t>
            </a:r>
            <a:r>
              <a:rPr lang="ru-RU" dirty="0" err="1" smtClean="0"/>
              <a:t>стак</a:t>
            </a:r>
            <a:r>
              <a:rPr lang="ru-RU" dirty="0" smtClean="0"/>
              <a:t>. вода</a:t>
            </a:r>
          </a:p>
          <a:p>
            <a:r>
              <a:rPr lang="ru-RU" dirty="0" smtClean="0"/>
              <a:t>масло растительное</a:t>
            </a:r>
          </a:p>
          <a:p>
            <a:r>
              <a:rPr lang="ru-RU" dirty="0" smtClean="0"/>
              <a:t>0,5 </a:t>
            </a:r>
            <a:r>
              <a:rPr lang="ru-RU" dirty="0" err="1" smtClean="0"/>
              <a:t>стак</a:t>
            </a:r>
            <a:r>
              <a:rPr lang="ru-RU" dirty="0" smtClean="0"/>
              <a:t>. панировочные сухари</a:t>
            </a:r>
          </a:p>
          <a:p>
            <a:r>
              <a:rPr lang="ru-RU" dirty="0" smtClean="0"/>
              <a:t>соль</a:t>
            </a:r>
          </a:p>
        </p:txBody>
      </p:sp>
      <p:sp>
        <p:nvSpPr>
          <p:cNvPr id="13314" name="AutoShape 2" descr="https://otvet.imgsmail.ru/download/c9923567ac01ba16aed9e876ae12f543_i-354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11" descr="C:\Documents and Settings\User\Рабочий стол\c9923567ac01ba16aed9e876ae12f543_i-354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785926"/>
            <a:ext cx="3834327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Пословицы. Поговорки. Приметы.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115328" cy="4660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МАСЛОМ КАШУ НЕ ИСПОРТИШЬ </a:t>
            </a:r>
          </a:p>
          <a:p>
            <a:r>
              <a:rPr lang="ru-RU" dirty="0" smtClean="0"/>
              <a:t>ЩИ ДА КАША - ПИЩА НАША.</a:t>
            </a:r>
          </a:p>
          <a:p>
            <a:r>
              <a:rPr lang="ru-RU" dirty="0" smtClean="0"/>
              <a:t>КАШУ ЕСТЬ — ЗУБОВ НЕ НАДО…….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</a:t>
            </a:r>
          </a:p>
          <a:p>
            <a:pPr algn="just">
              <a:buNone/>
            </a:pPr>
            <a:r>
              <a:rPr lang="ru-RU" dirty="0" smtClean="0"/>
              <a:t>    Много в поле кашки, быть сеногною. Кашица в печи румянится, летом к дождю, зимой - к снегу. Каша из горшка вылезет из печи - к худу, в печь - к добру. За кашку грош отдашь, младенец жить будет. </a:t>
            </a:r>
            <a:endParaRPr lang="ru-RU" dirty="0"/>
          </a:p>
        </p:txBody>
      </p:sp>
      <p:pic>
        <p:nvPicPr>
          <p:cNvPr id="5" name="il_fi" descr="http://ezotera.ariom.ru/uploads/posts/2013-03/1363162611_ezotera-5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857364"/>
            <a:ext cx="2214578" cy="1835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 в столовой.</a:t>
            </a:r>
            <a:endParaRPr lang="ru-RU" dirty="0"/>
          </a:p>
        </p:txBody>
      </p:sp>
      <p:pic>
        <p:nvPicPr>
          <p:cNvPr id="1026" name="Picture 2" descr="d:\Рабочий стол\IMG_64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381262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/>
              <a:t>Состав и калорийность каш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76064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sz="2800" b="1" dirty="0" smtClean="0"/>
          </a:p>
          <a:p>
            <a:pPr algn="just"/>
            <a:r>
              <a:rPr lang="ru-RU" sz="2800" b="1" dirty="0" smtClean="0"/>
              <a:t>Состав</a:t>
            </a:r>
            <a:r>
              <a:rPr lang="ru-RU" sz="2800" dirty="0" smtClean="0"/>
              <a:t>: клетчатка, витамины и минеральные вещества.</a:t>
            </a:r>
          </a:p>
          <a:p>
            <a:pPr algn="just">
              <a:buNone/>
            </a:pPr>
            <a:endParaRPr lang="ru-RU" sz="2600" dirty="0" smtClean="0"/>
          </a:p>
          <a:p>
            <a:r>
              <a:rPr lang="ru-RU" sz="2600" dirty="0" smtClean="0"/>
              <a:t>гречневая  </a:t>
            </a:r>
          </a:p>
          <a:p>
            <a:r>
              <a:rPr lang="ru-RU" sz="2600" dirty="0" smtClean="0"/>
              <a:t>рисовая  </a:t>
            </a:r>
          </a:p>
          <a:p>
            <a:r>
              <a:rPr lang="ru-RU" sz="2600" dirty="0" err="1" smtClean="0"/>
              <a:t>овсянная</a:t>
            </a:r>
            <a:endParaRPr lang="ru-RU" sz="2600" dirty="0" smtClean="0"/>
          </a:p>
          <a:p>
            <a:r>
              <a:rPr lang="ru-RU" sz="2600" dirty="0" smtClean="0"/>
              <a:t>манная  </a:t>
            </a:r>
          </a:p>
          <a:p>
            <a:r>
              <a:rPr lang="ru-RU" sz="2600" dirty="0" smtClean="0"/>
              <a:t>пшённая  </a:t>
            </a:r>
          </a:p>
          <a:p>
            <a:endParaRPr lang="ru-RU" dirty="0"/>
          </a:p>
        </p:txBody>
      </p:sp>
      <p:pic>
        <p:nvPicPr>
          <p:cNvPr id="4" name="il_fi" descr="http://1.bp.blogspot.com/-_wc3k7NBpWM/T4Q9EMN-9fI/AAAAAAAAAg8/VuJYy2v2GRI/s1600/%D0%BA%D0%B0%D1%88%D0%B01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428868"/>
            <a:ext cx="371477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 noGrp="1"/>
          </p:cNvGraphicFramePr>
          <p:nvPr/>
        </p:nvGraphicFramePr>
        <p:xfrm>
          <a:off x="214282" y="357167"/>
          <a:ext cx="8715436" cy="600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 noGrp="1"/>
          </p:cNvGraphicFramePr>
          <p:nvPr/>
        </p:nvGraphicFramePr>
        <p:xfrm>
          <a:off x="571472" y="500042"/>
          <a:ext cx="8143932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dirty="0" smtClean="0"/>
              <a:t>Полезные советы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268760"/>
            <a:ext cx="5832648" cy="532859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Всё просто -  залить на ночь крупу кипятком в термосе, и утром получить 100%-но полезный продукт. </a:t>
            </a:r>
          </a:p>
          <a:p>
            <a:r>
              <a:rPr lang="ru-RU" dirty="0" smtClean="0"/>
              <a:t>Не стоит считать каши «лекарством» - они полезны только в умеренных количествах </a:t>
            </a:r>
          </a:p>
          <a:p>
            <a:r>
              <a:rPr lang="ru-RU" dirty="0" smtClean="0"/>
              <a:t>Каша из смеси круп полезнее, чем из одной, так как каждая крупа имеет свой химический состав, и чем больше круп используется в смеси, тем выше пищевая ценность каши</a:t>
            </a:r>
          </a:p>
          <a:p>
            <a:r>
              <a:rPr lang="ru-RU" dirty="0" smtClean="0"/>
              <a:t>Забудьте русскую пословицу о том, что «кашу маслом не испортишь»  Кашу – нет, а вот печень и фигуру - вполне! </a:t>
            </a:r>
            <a:endParaRPr lang="ru-RU" dirty="0"/>
          </a:p>
        </p:txBody>
      </p:sp>
      <p:pic>
        <p:nvPicPr>
          <p:cNvPr id="5" name="Содержимое 4" descr="http://www.abcslim.ru/data/images/1%20%28492%29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204864"/>
            <a:ext cx="2697480" cy="2624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b="1" smtClean="0"/>
              <a:t>Чтобы крупа </a:t>
            </a:r>
            <a:r>
              <a:rPr lang="ru-RU" b="1" dirty="0" smtClean="0"/>
              <a:t>принесла пользу, надо её правильно хранить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12776"/>
            <a:ext cx="8258204" cy="501662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Хранение осуществляют при температуре не выше 18°С, но предпочтение отдается более низким температурам от </a:t>
            </a:r>
            <a:r>
              <a:rPr lang="ru-RU" b="1" dirty="0" smtClean="0"/>
              <a:t>-5 до 5°С</a:t>
            </a:r>
            <a:r>
              <a:rPr lang="ru-RU" dirty="0" smtClean="0"/>
              <a:t> и </a:t>
            </a:r>
            <a:r>
              <a:rPr lang="ru-RU" b="1" dirty="0" smtClean="0"/>
              <a:t>относительной влажности</a:t>
            </a:r>
            <a:r>
              <a:rPr lang="ru-RU" dirty="0" smtClean="0"/>
              <a:t> не более </a:t>
            </a:r>
            <a:r>
              <a:rPr lang="ru-RU" b="1" dirty="0" smtClean="0"/>
              <a:t>70</a:t>
            </a:r>
            <a:r>
              <a:rPr lang="ru-RU" dirty="0" smtClean="0"/>
              <a:t> %. При хранении круп ухудшаются органолептические показатели, </a:t>
            </a:r>
            <a:r>
              <a:rPr lang="ru-RU" b="1" dirty="0" smtClean="0"/>
              <a:t>снижается пищевая ценность</a:t>
            </a:r>
            <a:r>
              <a:rPr lang="ru-RU" dirty="0" smtClean="0"/>
              <a:t>. Рекомендуемые сроки хранения круп (в мес.):</a:t>
            </a:r>
          </a:p>
          <a:p>
            <a:pPr algn="just"/>
            <a:r>
              <a:rPr lang="ru-RU" dirty="0" smtClean="0"/>
              <a:t>* хлопья овсяные - 6; * пшено шлифованное - 9; * крупа манная, кукурузная, овсяная - 10; * крупа пшеничная (Артек, Полтавская № 3, 4) - 14; * крупа ячневая - 15; * рис дробленый, пшеничная Полтавская № 1 и № 2 - 16; * гречневый продел, перловая крупа, рис шлифованный - 18; * крупа гречневая ядрица, горох шлифованный колотый - 20; * горох шлифованный целый - 24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8686800" cy="165618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Актуальность</a:t>
            </a:r>
            <a:br>
              <a:rPr lang="ru-RU" sz="3100" dirty="0" smtClean="0"/>
            </a:br>
            <a:r>
              <a:rPr lang="ru-RU" sz="3100" dirty="0" smtClean="0"/>
              <a:t>Что полезнее?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10700" b="1" dirty="0" smtClean="0"/>
              <a:t>?</a:t>
            </a:r>
            <a:endParaRPr lang="ru-RU" sz="107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466728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8025" y="1500174"/>
            <a:ext cx="3855942" cy="64294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71743"/>
            <a:ext cx="3856065" cy="35544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http://www.vkusimira.ru/UserFiles/Image/2924421_large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564904"/>
            <a:ext cx="3860800" cy="286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ru.fishki.net/picsw/082011/15/post/hotdog/hot_dogs_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9715" y="2564904"/>
            <a:ext cx="4397632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1143000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8258204" cy="484030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Каша была и остаётся главной едой. Это здоровая и полезная пища, дающая человеческому организму много энергии и здоровья.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6" name="il_fi" descr="http://shkolazhizni.ru/img/content/i70/708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501008"/>
            <a:ext cx="381642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Приятного аппетита и крепкого здоровья</a:t>
            </a:r>
            <a:endParaRPr lang="ru-RU" b="1" dirty="0"/>
          </a:p>
        </p:txBody>
      </p:sp>
      <p:pic>
        <p:nvPicPr>
          <p:cNvPr id="7" name="il_fi" descr="http://sirop4ik.ru/wp-content/uploads/2013/01/h2wz389c6k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769615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Цель: </a:t>
            </a:r>
            <a:r>
              <a:rPr lang="ru-RU" sz="2800" dirty="0" smtClean="0"/>
              <a:t>расширение знаний о кашах, правильном питании, направленных на сохранение и укрепление здоровья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97207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Задачи:</a:t>
            </a:r>
          </a:p>
          <a:p>
            <a:r>
              <a:rPr lang="ru-RU" sz="2800" dirty="0" smtClean="0"/>
              <a:t>история появления каши в жизни человека; </a:t>
            </a:r>
          </a:p>
          <a:p>
            <a:r>
              <a:rPr lang="ru-RU" sz="2800" dirty="0" smtClean="0"/>
              <a:t>выяснить чем полезна каша для человека;</a:t>
            </a:r>
          </a:p>
          <a:p>
            <a:r>
              <a:rPr lang="ru-RU" sz="2800" dirty="0" smtClean="0"/>
              <a:t> какие бывают каши;</a:t>
            </a:r>
          </a:p>
          <a:p>
            <a:r>
              <a:rPr lang="ru-RU" sz="2800" dirty="0" smtClean="0"/>
              <a:t> собрать пословицы,  поговорки и  приметы о каше; </a:t>
            </a:r>
          </a:p>
          <a:p>
            <a:r>
              <a:rPr lang="ru-RU" sz="2800" dirty="0" smtClean="0"/>
              <a:t>опрос учащихся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Гипотеза.</a:t>
            </a:r>
            <a:r>
              <a:rPr lang="ru-RU" sz="2800" dirty="0" smtClean="0"/>
              <a:t>   Мы считаем, что изучив литературу, мы подтвердим своё предположение о том, что каша является не только важной частью русской культуры, но важным продуктом питания.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6004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Методы исследования:</a:t>
            </a:r>
          </a:p>
          <a:p>
            <a:pPr lvl="0"/>
            <a:r>
              <a:rPr lang="ru-RU" sz="2800" dirty="0" smtClean="0"/>
              <a:t>изучение литературных источников,  </a:t>
            </a:r>
          </a:p>
          <a:p>
            <a:pPr lvl="0"/>
            <a:r>
              <a:rPr lang="ru-RU" sz="2800" dirty="0" smtClean="0"/>
              <a:t>анкетирование</a:t>
            </a:r>
          </a:p>
          <a:p>
            <a:pPr lvl="0"/>
            <a:r>
              <a:rPr lang="ru-RU" sz="2800" dirty="0" smtClean="0"/>
              <a:t>практическая работа</a:t>
            </a:r>
          </a:p>
          <a:p>
            <a:pPr lvl="0"/>
            <a:r>
              <a:rPr lang="ru-RU" sz="2800" dirty="0" smtClean="0"/>
              <a:t> сравнительный анализ, обобщение.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КАША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268760"/>
            <a:ext cx="3744416" cy="4857403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КАША - и, ж. Кушанье из сваренной или запаренной крупы. Крутая, густая, жидкая каша.</a:t>
            </a:r>
          </a:p>
          <a:p>
            <a:endParaRPr lang="ru-RU" sz="2800" dirty="0" smtClean="0"/>
          </a:p>
          <a:p>
            <a:r>
              <a:rPr lang="ru-RU" sz="2800" dirty="0" smtClean="0"/>
              <a:t>Толковый словарь, под ред. C. И. Ожегова и Н.Ю.Шведовой. </a:t>
            </a:r>
            <a:endParaRPr lang="ru-RU" sz="2800" dirty="0"/>
          </a:p>
        </p:txBody>
      </p:sp>
      <p:pic>
        <p:nvPicPr>
          <p:cNvPr id="5" name="Содержимое 4" descr="http://appetites.ru/wp-content/uploads/2012/09/gurievskaya-kasha-300x22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700808"/>
            <a:ext cx="3995787" cy="3245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29642" cy="72705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История появление каши.</a:t>
            </a:r>
            <a:endParaRPr lang="ru-RU" sz="4000" dirty="0"/>
          </a:p>
        </p:txBody>
      </p:sp>
      <p:pic>
        <p:nvPicPr>
          <p:cNvPr id="5" name="Содержимое 4" descr=" 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853336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Злаковые культуры и виды круп, получаемые из них.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7"/>
            <a:ext cx="4972056" cy="2857519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Гречиха-крупа гречневая</a:t>
            </a:r>
          </a:p>
          <a:p>
            <a:r>
              <a:rPr lang="ru-RU" dirty="0" smtClean="0"/>
              <a:t>Рис-крупа рисовая</a:t>
            </a:r>
          </a:p>
          <a:p>
            <a:r>
              <a:rPr lang="ru-RU" dirty="0" smtClean="0"/>
              <a:t>Овес- крупа </a:t>
            </a:r>
            <a:r>
              <a:rPr lang="ru-RU" dirty="0" err="1" smtClean="0"/>
              <a:t>овсяная,геркулес</a:t>
            </a:r>
            <a:endParaRPr lang="ru-RU" dirty="0" smtClean="0"/>
          </a:p>
          <a:p>
            <a:r>
              <a:rPr lang="ru-RU" dirty="0" smtClean="0"/>
              <a:t>Пшеница- крупа пшеничная, манная</a:t>
            </a:r>
          </a:p>
          <a:p>
            <a:r>
              <a:rPr lang="ru-RU" dirty="0" smtClean="0"/>
              <a:t>Просо-пшено</a:t>
            </a:r>
          </a:p>
          <a:p>
            <a:r>
              <a:rPr lang="ru-RU" dirty="0" smtClean="0"/>
              <a:t>Ячмень – крупа перловая, ячневая</a:t>
            </a:r>
          </a:p>
          <a:p>
            <a:r>
              <a:rPr lang="ru-RU" dirty="0" smtClean="0"/>
              <a:t>Кукуруза-крупа кукурузная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il_fi" descr="http://prosto-i-vkusno.ru/wp-content/uploads/2011/06/krupa-300x225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500570"/>
            <a:ext cx="2714644" cy="1858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http://img0.liveinternet.ru/images/attach/c/5/89/132/89132808_untitle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643050"/>
            <a:ext cx="335758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355160" cy="707678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«Каша»  и «Символика славянских обрядов»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il_fi" descr="http://900igr.net/datai/istorija/Byt-i-nravy-Drevnej-Rusi/0009-037-SCHi-da-kasha-pischa-nash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71546"/>
            <a:ext cx="814393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flipV="1">
            <a:off x="3575050" y="6126163"/>
            <a:ext cx="13969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Гурьевская</a:t>
            </a:r>
            <a:r>
              <a:rPr lang="ru-RU" dirty="0" smtClean="0"/>
              <a:t> каша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571613"/>
            <a:ext cx="3214710" cy="4143404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Манка — 3/4 стакана</a:t>
            </a:r>
          </a:p>
          <a:p>
            <a:pPr lvl="0"/>
            <a:r>
              <a:rPr lang="ru-RU" dirty="0" smtClean="0"/>
              <a:t>Топленое молоко — 1 литр</a:t>
            </a:r>
          </a:p>
          <a:p>
            <a:pPr lvl="0"/>
            <a:r>
              <a:rPr lang="ru-RU" dirty="0" smtClean="0"/>
              <a:t>Грецкие или миндальные орехи — 100гр.</a:t>
            </a:r>
          </a:p>
          <a:p>
            <a:pPr lvl="0"/>
            <a:r>
              <a:rPr lang="ru-RU" dirty="0" smtClean="0"/>
              <a:t>Яйца — 4 шт.</a:t>
            </a:r>
          </a:p>
          <a:p>
            <a:pPr lvl="0"/>
            <a:r>
              <a:rPr lang="ru-RU" dirty="0" smtClean="0"/>
              <a:t>Сливочное масло — 50 гр.</a:t>
            </a:r>
          </a:p>
          <a:p>
            <a:pPr lvl="0"/>
            <a:r>
              <a:rPr lang="ru-RU" dirty="0" smtClean="0"/>
              <a:t>Цукаты или консервированные фрукты — 100 гр.</a:t>
            </a:r>
          </a:p>
          <a:p>
            <a:pPr lvl="0"/>
            <a:r>
              <a:rPr lang="ru-RU" dirty="0" smtClean="0"/>
              <a:t>Сахар, соль, ванилин по вкусу.</a:t>
            </a:r>
          </a:p>
          <a:p>
            <a:endParaRPr lang="ru-RU" dirty="0"/>
          </a:p>
        </p:txBody>
      </p:sp>
      <p:pic>
        <p:nvPicPr>
          <p:cNvPr id="1026" name="Picture 2" descr="&amp;Gcy;&amp;ucy;&amp;rcy;&amp;softcy;&amp;iecy;&amp;vcy;&amp;scy;&amp;kcy;&amp;acy;&amp;yacy; &amp;kcy;&amp;acy;&amp;shcy;&amp;acy;: &amp;icy;&amp;scy;&amp;tcy;&amp;ocy;&amp;rcy;&amp;icy;&amp;yacy; &amp;pcy;&amp;rcy;&amp;ocy;&amp;icy;&amp;scy;&amp;khcy;&amp;ocy;&amp;zhcy;&amp;dcy;&amp;iecy;&amp;ncy;&amp;icy;&amp;yacy;, &amp;rcy;&amp;iecy;&amp;tscy;&amp;iecy;&amp;pcy;&amp;tcy; &amp;pcy;&amp;rcy;&amp;icy;&amp;gcy;&amp;ocy;&amp;tcy;&amp;ocy;&amp;vcy;&amp;lcy;&amp;iecy;&amp;ncy;&amp;icy;&amp;y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9198" y="2143116"/>
            <a:ext cx="3297115" cy="3214710"/>
          </a:xfrm>
          <a:prstGeom prst="rect">
            <a:avLst/>
          </a:prstGeom>
          <a:noFill/>
        </p:spPr>
      </p:pic>
      <p:pic>
        <p:nvPicPr>
          <p:cNvPr id="4" name="Picture 2" descr="&amp;Gcy;&amp;ucy;&amp;rcy;&amp;softcy;&amp;iecy;&amp;vcy;&amp;scy;&amp;kcy;&amp;acy;&amp;yacy; &amp;kcy;&amp;acy;&amp;shcy;&amp;acy;: &amp;rcy;&amp;iecy;&amp;tscy;&amp;iecy;&amp;pcy;&amp;tcy; &amp;pcy;&amp;rcy;&amp;icy;&amp;gcy;&amp;ocy;&amp;tcy;&amp;ocy;&amp;vcy;&amp;lcy;&amp;iecy;&amp;ncy;&amp;icy;&amp;yacy;, &amp;icy;&amp;scy;&amp;tcy;&amp;ocy;&amp;rcy;&amp;icy;&amp;y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85729"/>
            <a:ext cx="1898022" cy="288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801</TotalTime>
  <Words>734</Words>
  <Application>Microsoft Office PowerPoint</Application>
  <PresentationFormat>Экран (4:3)</PresentationFormat>
  <Paragraphs>110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«Каша богатая и бедная» </vt:lpstr>
      <vt:lpstr>Актуальность Что полезнее?  ?</vt:lpstr>
      <vt:lpstr>Цель: расширение знаний о кашах, правильном питании, направленных на сохранение и укрепление здоровья  </vt:lpstr>
      <vt:lpstr>Гипотеза.   Мы считаем, что изучив литературу, мы подтвердим своё предположение о том, что каша является не только важной частью русской культуры, но важным продуктом питания.</vt:lpstr>
      <vt:lpstr>КАША</vt:lpstr>
      <vt:lpstr>История появление каши.</vt:lpstr>
      <vt:lpstr>Злаковые культуры и виды круп, получаемые из них.</vt:lpstr>
      <vt:lpstr>«Каша»  и «Символика славянских обрядов»</vt:lpstr>
      <vt:lpstr>Гурьевская каша</vt:lpstr>
      <vt:lpstr>Монастырская каша</vt:lpstr>
      <vt:lpstr>Суворовская каша</vt:lpstr>
      <vt:lpstr>Каша «Дубинушка»</vt:lpstr>
      <vt:lpstr>Пословицы. Поговорки. Приметы.</vt:lpstr>
      <vt:lpstr>Фото в столовой.</vt:lpstr>
      <vt:lpstr>Состав и калорийность каш </vt:lpstr>
      <vt:lpstr>Слайд 16</vt:lpstr>
      <vt:lpstr>Слайд 17</vt:lpstr>
      <vt:lpstr>Полезные советы</vt:lpstr>
      <vt:lpstr> Чтобы крупа принесла пользу, надо её правильно хранить</vt:lpstr>
      <vt:lpstr>Вывод</vt:lpstr>
      <vt:lpstr>Приятного аппетита и крепкого здоровья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«Какая ты, каша наша?» </dc:title>
  <cp:lastModifiedBy>User</cp:lastModifiedBy>
  <cp:revision>95</cp:revision>
  <dcterms:modified xsi:type="dcterms:W3CDTF">2016-01-19T17:18:20Z</dcterms:modified>
</cp:coreProperties>
</file>