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D3C50B-641F-4216-A592-3B1A814F71F2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4FBF065-7F6C-4666-A7D9-4FA9BA2877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996952"/>
            <a:ext cx="3528391" cy="2088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Молодежь как социальная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4988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6777317" cy="4131821"/>
          </a:xfrm>
        </p:spPr>
        <p:txBody>
          <a:bodyPr/>
          <a:lstStyle/>
          <a:p>
            <a:r>
              <a:rPr lang="ru-RU" dirty="0" smtClean="0"/>
              <a:t>Молодость – это период профессионального самоопределения, формирования мировоззрения и жизненных ценностей, создания семьи, достижение экономической независимости и социально ответственного поведения.</a:t>
            </a:r>
            <a:endParaRPr lang="ru-RU" dirty="0"/>
          </a:p>
        </p:txBody>
      </p:sp>
      <p:pic>
        <p:nvPicPr>
          <p:cNvPr id="4098" name="Picture 2" descr="C:\Users\Елена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244" y="3792722"/>
            <a:ext cx="4104456" cy="273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329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6777317" cy="3987805"/>
          </a:xfrm>
        </p:spPr>
        <p:txBody>
          <a:bodyPr/>
          <a:lstStyle/>
          <a:p>
            <a:r>
              <a:rPr lang="ru-RU" dirty="0" smtClean="0"/>
              <a:t>Молодежь – это социально-демографическая группа, выделяемая по возрастному критерию (приблизительно от 16 до 30 лет), особенностям социального поведения и определенным социально-психологическим качествам.</a:t>
            </a:r>
            <a:endParaRPr lang="ru-RU" dirty="0"/>
          </a:p>
        </p:txBody>
      </p:sp>
      <p:pic>
        <p:nvPicPr>
          <p:cNvPr id="2050" name="Picture 2" descr="C:\Users\Елена\Desktop\2013-01-13-19-47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45720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298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Специфика </a:t>
            </a:r>
            <a:r>
              <a:rPr lang="ru-RU" dirty="0"/>
              <a:t>положения молодёжи как социальной группы: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92896"/>
            <a:ext cx="6777317" cy="3508977"/>
          </a:xfrm>
        </p:spPr>
        <p:txBody>
          <a:bodyPr>
            <a:normAutofit fontScale="92500" lnSpcReduction="10000"/>
          </a:bodyPr>
          <a:lstStyle/>
          <a:p>
            <a:pPr lvl="0" fontAlgn="base"/>
            <a:r>
              <a:rPr lang="ru-RU" dirty="0"/>
              <a:t>Переход к социальной ответственности</a:t>
            </a:r>
          </a:p>
          <a:p>
            <a:pPr lvl="0" fontAlgn="base"/>
            <a:r>
              <a:rPr lang="ru-RU" dirty="0"/>
              <a:t>Смена социального статуса и ролевого набора</a:t>
            </a:r>
          </a:p>
          <a:p>
            <a:pPr lvl="0" fontAlgn="base"/>
            <a:r>
              <a:rPr lang="ru-RU" dirty="0"/>
              <a:t>Расположенность к перемещению в пределах социальной структуры общества</a:t>
            </a:r>
          </a:p>
          <a:p>
            <a:pPr lvl="0" fontAlgn="base"/>
            <a:r>
              <a:rPr lang="ru-RU" dirty="0"/>
              <a:t>Стремление к новым знаниям</a:t>
            </a:r>
          </a:p>
          <a:p>
            <a:pPr lvl="0" fontAlgn="base"/>
            <a:r>
              <a:rPr lang="ru-RU" dirty="0"/>
              <a:t>Эмоциональная неуравновешенность, юношеский максимализм, желание показать свою индивидуальность, готовность к решительным действиям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254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6777317" cy="3508977"/>
          </a:xfrm>
        </p:spPr>
        <p:txBody>
          <a:bodyPr/>
          <a:lstStyle/>
          <a:p>
            <a:r>
              <a:rPr lang="ru-RU" dirty="0"/>
              <a:t>В качестве отдельной социальной группы молодежь стала рассматриваться только после </a:t>
            </a:r>
            <a:r>
              <a:rPr lang="ru-RU" b="1" dirty="0"/>
              <a:t>модернизации </a:t>
            </a:r>
            <a:r>
              <a:rPr lang="ru-RU" dirty="0"/>
              <a:t>– перехода к индустриальному обществу из-за роста мобильности людей и обнаружившегося различия между образом жизни старших поколений и более молодых.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77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Молодежи свойственна </a:t>
            </a:r>
            <a:r>
              <a:rPr lang="ru-RU" sz="2400" b="1" dirty="0"/>
              <a:t>самодеятельность </a:t>
            </a:r>
            <a:r>
              <a:rPr lang="ru-RU" sz="2400" dirty="0"/>
              <a:t>и ее </a:t>
            </a:r>
            <a:r>
              <a:rPr lang="ru-RU" sz="2400" b="1" dirty="0"/>
              <a:t>разновидности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896544"/>
          </a:xfrm>
        </p:spPr>
        <p:txBody>
          <a:bodyPr>
            <a:normAutofit fontScale="85000" lnSpcReduction="20000"/>
          </a:bodyPr>
          <a:lstStyle/>
          <a:p>
            <a:pPr lvl="0" fontAlgn="base"/>
            <a:r>
              <a:rPr lang="ru-RU" dirty="0"/>
              <a:t>Агрессивная. Выражается в ином представлении о системе жизненно важных ценностях, более наглядном и примитивном. Как следствие – недовольство современными реалиями или равнодушие.</a:t>
            </a:r>
          </a:p>
          <a:p>
            <a:pPr lvl="0" fontAlgn="base"/>
            <a:r>
              <a:rPr lang="ru-RU" dirty="0"/>
              <a:t>Эпатажная. Такая самодеятельность направлена на привлечение всеобщего внимания на определенную молодежную группу с помощью провокационных поступков или вызывающего стиля одежды. Сюда можно отнести рокеров, панков, </a:t>
            </a:r>
            <a:r>
              <a:rPr lang="ru-RU" dirty="0" err="1"/>
              <a:t>тамблер</a:t>
            </a:r>
            <a:r>
              <a:rPr lang="ru-RU" dirty="0"/>
              <a:t>-девочек.                          </a:t>
            </a:r>
          </a:p>
          <a:p>
            <a:pPr lvl="0" fontAlgn="base"/>
            <a:r>
              <a:rPr lang="ru-RU" dirty="0"/>
              <a:t>Альтернативная. Основывается на нахождении альтернативных жизненных установок, несовпадающих с общепринятыми (например, хиппи).</a:t>
            </a:r>
          </a:p>
          <a:p>
            <a:pPr lvl="0" fontAlgn="base"/>
            <a:r>
              <a:rPr lang="ru-RU" dirty="0"/>
              <a:t>Социальная – различные проявления социальной активности (например, феминизм, движения для привлечения внимания на проблему экологии).</a:t>
            </a:r>
          </a:p>
          <a:p>
            <a:pPr lvl="0" fontAlgn="base"/>
            <a:r>
              <a:rPr lang="ru-RU" dirty="0"/>
              <a:t>Политическая – недовольство конкретным политическим режимом, вступающим в противоречие с понятиями о политическом строе какой-либо молодежной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693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Активные попытки молодежи найти свое предназначение или просто выделиться из общей массы влекут за собой образование субкультур и прочих неформальных объединений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090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3744532" cy="5067925"/>
          </a:xfrm>
        </p:spPr>
        <p:txBody>
          <a:bodyPr/>
          <a:lstStyle/>
          <a:p>
            <a:r>
              <a:rPr lang="ru-RU" b="1" dirty="0"/>
              <a:t>Субкультура </a:t>
            </a:r>
            <a:r>
              <a:rPr lang="ru-RU" dirty="0"/>
              <a:t>– отделившаяся от общей культуры часть, возникающая вследствие образования собственных системы ценностей, традиций.</a:t>
            </a:r>
          </a:p>
          <a:p>
            <a:endParaRPr lang="ru-RU" dirty="0"/>
          </a:p>
        </p:txBody>
      </p:sp>
      <p:pic>
        <p:nvPicPr>
          <p:cNvPr id="1026" name="Picture 2" descr="C:\Users\Елена\Desktop\hip-hop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4704"/>
            <a:ext cx="4258444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1362554371_hips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72628"/>
            <a:ext cx="3429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2316_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72628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5106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024744" cy="864096"/>
          </a:xfrm>
        </p:spPr>
        <p:txBody>
          <a:bodyPr>
            <a:normAutofit fontScale="90000"/>
          </a:bodyPr>
          <a:lstStyle/>
          <a:p>
            <a:r>
              <a:rPr lang="ru-RU" dirty="0"/>
              <a:t>Субкультуру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выделяет </a:t>
            </a:r>
            <a:r>
              <a:rPr lang="ru-RU" dirty="0"/>
              <a:t>ряд особенностей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704856" cy="2448272"/>
          </a:xfrm>
        </p:spPr>
        <p:txBody>
          <a:bodyPr>
            <a:normAutofit fontScale="92500"/>
          </a:bodyPr>
          <a:lstStyle/>
          <a:p>
            <a:pPr lvl="0" fontAlgn="base"/>
            <a:r>
              <a:rPr lang="ru-RU" dirty="0"/>
              <a:t>Индивидуальность стиля общения/одежды/поведения</a:t>
            </a:r>
          </a:p>
          <a:p>
            <a:pPr lvl="0" fontAlgn="base"/>
            <a:r>
              <a:rPr lang="ru-RU" dirty="0" err="1"/>
              <a:t>Неформальность</a:t>
            </a:r>
            <a:r>
              <a:rPr lang="ru-RU" dirty="0"/>
              <a:t>, спонтанность возникновения</a:t>
            </a:r>
          </a:p>
          <a:p>
            <a:pPr lvl="0" fontAlgn="base"/>
            <a:r>
              <a:rPr lang="ru-RU" dirty="0"/>
              <a:t>Обособленность от главного течения культуры</a:t>
            </a:r>
          </a:p>
          <a:p>
            <a:pPr lvl="0" fontAlgn="base"/>
            <a:r>
              <a:rPr lang="ru-RU" dirty="0"/>
              <a:t>Попытка бегства от реальной социальной действительности и общественных установок</a:t>
            </a:r>
          </a:p>
          <a:p>
            <a:endParaRPr lang="ru-RU" dirty="0"/>
          </a:p>
        </p:txBody>
      </p:sp>
      <p:pic>
        <p:nvPicPr>
          <p:cNvPr id="3074" name="Picture 2" descr="C:\Users\Елена\Desktop\xdaew-molodew_l.jpg.pagespeed.ic.ysSTrVACU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221088"/>
            <a:ext cx="6667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911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</TotalTime>
  <Words>206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Молодежь как социальная группа</vt:lpstr>
      <vt:lpstr>Презентация PowerPoint</vt:lpstr>
      <vt:lpstr>Презентация PowerPoint</vt:lpstr>
      <vt:lpstr>Специфика положения молодёжи как социальной группы: </vt:lpstr>
      <vt:lpstr>Презентация PowerPoint</vt:lpstr>
      <vt:lpstr>Молодежи свойственна самодеятельность и ее разновидности</vt:lpstr>
      <vt:lpstr>Презентация PowerPoint</vt:lpstr>
      <vt:lpstr>Презентация PowerPoint</vt:lpstr>
      <vt:lpstr>Субкультуру  выделяет ряд особенностей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Молодежь как социальная группа</dc:title>
  <dc:creator>Елена</dc:creator>
  <cp:lastModifiedBy>Елена</cp:lastModifiedBy>
  <cp:revision>3</cp:revision>
  <dcterms:created xsi:type="dcterms:W3CDTF">2016-11-21T16:34:23Z</dcterms:created>
  <dcterms:modified xsi:type="dcterms:W3CDTF">2016-11-21T17:02:04Z</dcterms:modified>
</cp:coreProperties>
</file>